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24" r:id="rId1"/>
  </p:sldMasterIdLst>
  <p:notesMasterIdLst>
    <p:notesMasterId r:id="rId294"/>
  </p:notesMasterIdLst>
  <p:sldIdLst>
    <p:sldId id="256" r:id="rId2"/>
    <p:sldId id="413" r:id="rId3"/>
    <p:sldId id="424" r:id="rId4"/>
    <p:sldId id="425" r:id="rId5"/>
    <p:sldId id="428" r:id="rId6"/>
    <p:sldId id="426" r:id="rId7"/>
    <p:sldId id="429" r:id="rId8"/>
    <p:sldId id="427" r:id="rId9"/>
    <p:sldId id="430" r:id="rId10"/>
    <p:sldId id="434" r:id="rId11"/>
    <p:sldId id="435" r:id="rId12"/>
    <p:sldId id="436" r:id="rId13"/>
    <p:sldId id="437" r:id="rId14"/>
    <p:sldId id="438" r:id="rId15"/>
    <p:sldId id="431" r:id="rId16"/>
    <p:sldId id="432" r:id="rId17"/>
    <p:sldId id="433" r:id="rId18"/>
    <p:sldId id="439" r:id="rId19"/>
    <p:sldId id="521" r:id="rId20"/>
    <p:sldId id="645" r:id="rId21"/>
    <p:sldId id="646" r:id="rId22"/>
    <p:sldId id="440" r:id="rId23"/>
    <p:sldId id="514" r:id="rId24"/>
    <p:sldId id="442" r:id="rId25"/>
    <p:sldId id="639" r:id="rId26"/>
    <p:sldId id="449" r:id="rId27"/>
    <p:sldId id="450" r:id="rId28"/>
    <p:sldId id="451" r:id="rId29"/>
    <p:sldId id="452" r:id="rId30"/>
    <p:sldId id="453" r:id="rId31"/>
    <p:sldId id="454" r:id="rId32"/>
    <p:sldId id="647" r:id="rId33"/>
    <p:sldId id="648" r:id="rId34"/>
    <p:sldId id="649" r:id="rId35"/>
    <p:sldId id="650" r:id="rId36"/>
    <p:sldId id="651" r:id="rId37"/>
    <p:sldId id="652" r:id="rId38"/>
    <p:sldId id="653" r:id="rId39"/>
    <p:sldId id="654" r:id="rId40"/>
    <p:sldId id="655" r:id="rId41"/>
    <p:sldId id="656" r:id="rId42"/>
    <p:sldId id="657" r:id="rId43"/>
    <p:sldId id="658" r:id="rId44"/>
    <p:sldId id="659" r:id="rId45"/>
    <p:sldId id="660" r:id="rId46"/>
    <p:sldId id="640" r:id="rId47"/>
    <p:sldId id="458" r:id="rId48"/>
    <p:sldId id="459" r:id="rId49"/>
    <p:sldId id="460" r:id="rId50"/>
    <p:sldId id="461" r:id="rId51"/>
    <p:sldId id="643" r:id="rId52"/>
    <p:sldId id="445" r:id="rId53"/>
    <p:sldId id="443" r:id="rId54"/>
    <p:sldId id="444" r:id="rId55"/>
    <p:sldId id="446" r:id="rId56"/>
    <p:sldId id="629" r:id="rId57"/>
    <p:sldId id="630" r:id="rId58"/>
    <p:sldId id="631" r:id="rId59"/>
    <p:sldId id="644" r:id="rId60"/>
    <p:sldId id="632" r:id="rId61"/>
    <p:sldId id="633" r:id="rId62"/>
    <p:sldId id="634" r:id="rId63"/>
    <p:sldId id="635" r:id="rId64"/>
    <p:sldId id="636" r:id="rId65"/>
    <p:sldId id="637" r:id="rId66"/>
    <p:sldId id="638" r:id="rId67"/>
    <p:sldId id="661" r:id="rId68"/>
    <p:sldId id="662" r:id="rId69"/>
    <p:sldId id="663" r:id="rId70"/>
    <p:sldId id="664" r:id="rId71"/>
    <p:sldId id="665" r:id="rId72"/>
    <p:sldId id="666" r:id="rId73"/>
    <p:sldId id="667" r:id="rId74"/>
    <p:sldId id="668" r:id="rId75"/>
    <p:sldId id="669" r:id="rId76"/>
    <p:sldId id="670" r:id="rId77"/>
    <p:sldId id="671" r:id="rId78"/>
    <p:sldId id="672" r:id="rId79"/>
    <p:sldId id="673" r:id="rId80"/>
    <p:sldId id="674" r:id="rId81"/>
    <p:sldId id="675" r:id="rId82"/>
    <p:sldId id="676" r:id="rId83"/>
    <p:sldId id="677" r:id="rId84"/>
    <p:sldId id="678" r:id="rId85"/>
    <p:sldId id="679" r:id="rId86"/>
    <p:sldId id="680" r:id="rId87"/>
    <p:sldId id="681" r:id="rId88"/>
    <p:sldId id="682" r:id="rId89"/>
    <p:sldId id="683" r:id="rId90"/>
    <p:sldId id="684" r:id="rId91"/>
    <p:sldId id="685" r:id="rId92"/>
    <p:sldId id="686" r:id="rId93"/>
    <p:sldId id="687" r:id="rId94"/>
    <p:sldId id="688" r:id="rId95"/>
    <p:sldId id="689" r:id="rId96"/>
    <p:sldId id="690" r:id="rId97"/>
    <p:sldId id="691" r:id="rId98"/>
    <p:sldId id="692" r:id="rId99"/>
    <p:sldId id="303" r:id="rId100"/>
    <p:sldId id="262" r:id="rId101"/>
    <p:sldId id="287" r:id="rId102"/>
    <p:sldId id="263" r:id="rId103"/>
    <p:sldId id="294" r:id="rId104"/>
    <p:sldId id="609" r:id="rId105"/>
    <p:sldId id="291" r:id="rId106"/>
    <p:sldId id="278" r:id="rId107"/>
    <p:sldId id="299" r:id="rId108"/>
    <p:sldId id="280" r:id="rId109"/>
    <p:sldId id="283" r:id="rId110"/>
    <p:sldId id="288" r:id="rId111"/>
    <p:sldId id="296" r:id="rId112"/>
    <p:sldId id="284" r:id="rId113"/>
    <p:sldId id="301" r:id="rId114"/>
    <p:sldId id="286" r:id="rId115"/>
    <p:sldId id="300" r:id="rId116"/>
    <p:sldId id="264" r:id="rId117"/>
    <p:sldId id="292" r:id="rId118"/>
    <p:sldId id="293" r:id="rId119"/>
    <p:sldId id="279" r:id="rId120"/>
    <p:sldId id="281" r:id="rId121"/>
    <p:sldId id="282" r:id="rId122"/>
    <p:sldId id="289" r:id="rId123"/>
    <p:sldId id="290" r:id="rId124"/>
    <p:sldId id="298" r:id="rId125"/>
    <p:sldId id="295" r:id="rId126"/>
    <p:sldId id="266" r:id="rId127"/>
    <p:sldId id="275" r:id="rId128"/>
    <p:sldId id="276" r:id="rId129"/>
    <p:sldId id="302" r:id="rId130"/>
    <p:sldId id="381"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 id="402" r:id="rId148"/>
    <p:sldId id="403" r:id="rId149"/>
    <p:sldId id="382" r:id="rId150"/>
    <p:sldId id="383" r:id="rId151"/>
    <p:sldId id="384" r:id="rId152"/>
    <p:sldId id="304" r:id="rId153"/>
    <p:sldId id="339" r:id="rId154"/>
    <p:sldId id="610" r:id="rId155"/>
    <p:sldId id="270" r:id="rId156"/>
    <p:sldId id="611" r:id="rId157"/>
    <p:sldId id="271" r:id="rId158"/>
    <p:sldId id="305" r:id="rId159"/>
    <p:sldId id="307" r:id="rId160"/>
    <p:sldId id="308" r:id="rId161"/>
    <p:sldId id="622" r:id="rId162"/>
    <p:sldId id="621" r:id="rId163"/>
    <p:sldId id="623" r:id="rId164"/>
    <p:sldId id="415" r:id="rId165"/>
    <p:sldId id="619" r:id="rId166"/>
    <p:sldId id="612" r:id="rId167"/>
    <p:sldId id="613" r:id="rId168"/>
    <p:sldId id="614" r:id="rId169"/>
    <p:sldId id="615" r:id="rId170"/>
    <p:sldId id="416" r:id="rId171"/>
    <p:sldId id="616" r:id="rId172"/>
    <p:sldId id="417" r:id="rId173"/>
    <p:sldId id="420" r:id="rId174"/>
    <p:sldId id="617" r:id="rId175"/>
    <p:sldId id="620" r:id="rId176"/>
    <p:sldId id="418" r:id="rId177"/>
    <p:sldId id="626" r:id="rId178"/>
    <p:sldId id="627" r:id="rId179"/>
    <p:sldId id="628" r:id="rId180"/>
    <p:sldId id="421" r:id="rId181"/>
    <p:sldId id="624" r:id="rId182"/>
    <p:sldId id="625" r:id="rId183"/>
    <p:sldId id="309" r:id="rId184"/>
    <p:sldId id="363" r:id="rId185"/>
    <p:sldId id="364" r:id="rId186"/>
    <p:sldId id="365" r:id="rId187"/>
    <p:sldId id="347" r:id="rId188"/>
    <p:sldId id="325" r:id="rId189"/>
    <p:sldId id="261" r:id="rId190"/>
    <p:sldId id="313" r:id="rId191"/>
    <p:sldId id="336" r:id="rId192"/>
    <p:sldId id="257" r:id="rId193"/>
    <p:sldId id="324" r:id="rId194"/>
    <p:sldId id="344" r:id="rId195"/>
    <p:sldId id="327" r:id="rId196"/>
    <p:sldId id="314" r:id="rId197"/>
    <p:sldId id="317" r:id="rId198"/>
    <p:sldId id="320" r:id="rId199"/>
    <p:sldId id="318" r:id="rId200"/>
    <p:sldId id="340" r:id="rId201"/>
    <p:sldId id="272" r:id="rId202"/>
    <p:sldId id="693" r:id="rId203"/>
    <p:sldId id="315" r:id="rId204"/>
    <p:sldId id="326" r:id="rId205"/>
    <p:sldId id="345" r:id="rId206"/>
    <p:sldId id="342" r:id="rId207"/>
    <p:sldId id="321" r:id="rId208"/>
    <p:sldId id="341" r:id="rId209"/>
    <p:sldId id="323" r:id="rId210"/>
    <p:sldId id="322" r:id="rId211"/>
    <p:sldId id="337" r:id="rId212"/>
    <p:sldId id="348" r:id="rId213"/>
    <p:sldId id="343" r:id="rId214"/>
    <p:sldId id="346" r:id="rId215"/>
    <p:sldId id="531" r:id="rId216"/>
    <p:sldId id="532" r:id="rId217"/>
    <p:sldId id="533" r:id="rId218"/>
    <p:sldId id="534" r:id="rId219"/>
    <p:sldId id="535" r:id="rId220"/>
    <p:sldId id="536" r:id="rId221"/>
    <p:sldId id="537" r:id="rId222"/>
    <p:sldId id="538" r:id="rId223"/>
    <p:sldId id="539" r:id="rId224"/>
    <p:sldId id="540" r:id="rId225"/>
    <p:sldId id="541" r:id="rId226"/>
    <p:sldId id="542" r:id="rId227"/>
    <p:sldId id="543" r:id="rId228"/>
    <p:sldId id="544" r:id="rId229"/>
    <p:sldId id="545" r:id="rId230"/>
    <p:sldId id="546" r:id="rId231"/>
    <p:sldId id="547" r:id="rId232"/>
    <p:sldId id="548" r:id="rId233"/>
    <p:sldId id="549" r:id="rId234"/>
    <p:sldId id="550" r:id="rId235"/>
    <p:sldId id="551" r:id="rId236"/>
    <p:sldId id="552" r:id="rId237"/>
    <p:sldId id="553" r:id="rId238"/>
    <p:sldId id="554" r:id="rId239"/>
    <p:sldId id="555" r:id="rId240"/>
    <p:sldId id="556" r:id="rId241"/>
    <p:sldId id="557" r:id="rId242"/>
    <p:sldId id="558" r:id="rId243"/>
    <p:sldId id="559" r:id="rId244"/>
    <p:sldId id="560" r:id="rId245"/>
    <p:sldId id="561" r:id="rId246"/>
    <p:sldId id="562" r:id="rId247"/>
    <p:sldId id="563" r:id="rId248"/>
    <p:sldId id="564" r:id="rId249"/>
    <p:sldId id="565" r:id="rId250"/>
    <p:sldId id="566" r:id="rId251"/>
    <p:sldId id="567" r:id="rId252"/>
    <p:sldId id="568" r:id="rId253"/>
    <p:sldId id="569" r:id="rId254"/>
    <p:sldId id="570" r:id="rId255"/>
    <p:sldId id="571" r:id="rId256"/>
    <p:sldId id="572" r:id="rId257"/>
    <p:sldId id="573" r:id="rId258"/>
    <p:sldId id="574" r:id="rId259"/>
    <p:sldId id="575" r:id="rId260"/>
    <p:sldId id="576" r:id="rId261"/>
    <p:sldId id="577" r:id="rId262"/>
    <p:sldId id="578" r:id="rId263"/>
    <p:sldId id="579" r:id="rId264"/>
    <p:sldId id="580" r:id="rId265"/>
    <p:sldId id="581" r:id="rId266"/>
    <p:sldId id="582" r:id="rId267"/>
    <p:sldId id="583" r:id="rId268"/>
    <p:sldId id="584" r:id="rId269"/>
    <p:sldId id="585" r:id="rId270"/>
    <p:sldId id="586" r:id="rId271"/>
    <p:sldId id="587" r:id="rId272"/>
    <p:sldId id="588" r:id="rId273"/>
    <p:sldId id="589" r:id="rId274"/>
    <p:sldId id="590" r:id="rId275"/>
    <p:sldId id="591" r:id="rId276"/>
    <p:sldId id="592" r:id="rId277"/>
    <p:sldId id="593" r:id="rId278"/>
    <p:sldId id="594" r:id="rId279"/>
    <p:sldId id="595" r:id="rId280"/>
    <p:sldId id="596" r:id="rId281"/>
    <p:sldId id="597" r:id="rId282"/>
    <p:sldId id="598" r:id="rId283"/>
    <p:sldId id="599" r:id="rId284"/>
    <p:sldId id="600" r:id="rId285"/>
    <p:sldId id="601" r:id="rId286"/>
    <p:sldId id="602" r:id="rId287"/>
    <p:sldId id="603" r:id="rId288"/>
    <p:sldId id="604" r:id="rId289"/>
    <p:sldId id="605" r:id="rId290"/>
    <p:sldId id="606" r:id="rId291"/>
    <p:sldId id="607" r:id="rId292"/>
    <p:sldId id="608" r:id="rId29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CA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6686" autoAdjust="0"/>
    <p:restoredTop sz="93376" autoAdjust="0"/>
  </p:normalViewPr>
  <p:slideViewPr>
    <p:cSldViewPr>
      <p:cViewPr varScale="1">
        <p:scale>
          <a:sx n="83" d="100"/>
          <a:sy n="83" d="100"/>
        </p:scale>
        <p:origin x="-96" y="-29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103752"/>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slide" Target="slides/slide288.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slide" Target="slides/slide289.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slide" Target="slides/slide290.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92" Type="http://schemas.openxmlformats.org/officeDocument/2006/relationships/slide" Target="slides/slide291.xml"/><Relationship Id="rId297" Type="http://schemas.openxmlformats.org/officeDocument/2006/relationships/theme" Target="theme/theme1.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slide" Target="slides/slide286.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93" Type="http://schemas.openxmlformats.org/officeDocument/2006/relationships/slide" Target="slides/slide292.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notesMaster" Target="notesMasters/notesMaster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viewProps" Target="viewProps.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charts/_rels/chart1.xml.rels><?xml version="1.0" encoding="UTF-8" standalone="yes"?>
<Relationships xmlns="http://schemas.openxmlformats.org/package/2006/relationships"><Relationship Id="rId1" Type="http://schemas.openxmlformats.org/officeDocument/2006/relationships/oleObject" Target="file:///C:\nwcc2013\trunk\nwcc2013\data\teton\median_debia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Median Fcst</a:t>
            </a:r>
            <a:r>
              <a:rPr lang="en-US" baseline="0"/>
              <a:t> vs Obs</a:t>
            </a:r>
            <a:r>
              <a:rPr lang="en-US"/>
              <a:t> 1981 - 2010</a:t>
            </a:r>
          </a:p>
        </c:rich>
      </c:tx>
      <c:layout/>
      <c:overlay val="0"/>
    </c:title>
    <c:autoTitleDeleted val="0"/>
    <c:plotArea>
      <c:layout/>
      <c:scatterChart>
        <c:scatterStyle val="lineMarker"/>
        <c:varyColors val="0"/>
        <c:ser>
          <c:idx val="0"/>
          <c:order val="0"/>
          <c:spPr>
            <a:ln w="28575">
              <a:noFill/>
            </a:ln>
          </c:spPr>
          <c:trendline>
            <c:trendlineType val="linear"/>
            <c:dispRSqr val="1"/>
            <c:dispEq val="1"/>
            <c:trendlineLbl>
              <c:layout/>
              <c:numFmt formatCode="General" sourceLinked="0"/>
            </c:trendlineLbl>
          </c:trendline>
          <c:xVal>
            <c:numRef>
              <c:f>Sheet1!$A$1:$A$23</c:f>
              <c:numCache>
                <c:formatCode>General</c:formatCode>
                <c:ptCount val="23"/>
                <c:pt idx="0">
                  <c:v>199446.466115702</c:v>
                </c:pt>
                <c:pt idx="1">
                  <c:v>189923.62314049501</c:v>
                </c:pt>
                <c:pt idx="2">
                  <c:v>190996.502479338</c:v>
                </c:pt>
                <c:pt idx="3">
                  <c:v>172180.54214876</c:v>
                </c:pt>
                <c:pt idx="4">
                  <c:v>164087.76198347099</c:v>
                </c:pt>
                <c:pt idx="5">
                  <c:v>108632.647933884</c:v>
                </c:pt>
                <c:pt idx="6">
                  <c:v>124578.109090909</c:v>
                </c:pt>
                <c:pt idx="7">
                  <c:v>195448.44297520601</c:v>
                </c:pt>
                <c:pt idx="8">
                  <c:v>126276.495867768</c:v>
                </c:pt>
                <c:pt idx="9">
                  <c:v>128227.080991735</c:v>
                </c:pt>
                <c:pt idx="10">
                  <c:v>103930.809917355</c:v>
                </c:pt>
                <c:pt idx="11">
                  <c:v>158165.43471074299</c:v>
                </c:pt>
                <c:pt idx="12">
                  <c:v>120288.297520661</c:v>
                </c:pt>
                <c:pt idx="13">
                  <c:v>191657.791735537</c:v>
                </c:pt>
                <c:pt idx="14">
                  <c:v>196009.844628099</c:v>
                </c:pt>
                <c:pt idx="15">
                  <c:v>256845.04462809901</c:v>
                </c:pt>
                <c:pt idx="16">
                  <c:v>169078.333884297</c:v>
                </c:pt>
                <c:pt idx="17">
                  <c:v>171487.45785123901</c:v>
                </c:pt>
                <c:pt idx="18">
                  <c:v>143570.221487603</c:v>
                </c:pt>
                <c:pt idx="19">
                  <c:v>111633.520661157</c:v>
                </c:pt>
                <c:pt idx="20">
                  <c:v>138906.466115702</c:v>
                </c:pt>
                <c:pt idx="21">
                  <c:v>131242.77024793299</c:v>
                </c:pt>
                <c:pt idx="22">
                  <c:v>129820.16528925599</c:v>
                </c:pt>
              </c:numCache>
            </c:numRef>
          </c:xVal>
          <c:yVal>
            <c:numRef>
              <c:f>Sheet1!$B$1:$B$23</c:f>
              <c:numCache>
                <c:formatCode>General</c:formatCode>
                <c:ptCount val="23"/>
                <c:pt idx="0">
                  <c:v>225316.36363636301</c:v>
                </c:pt>
                <c:pt idx="1">
                  <c:v>225957.024793388</c:v>
                </c:pt>
                <c:pt idx="2">
                  <c:v>227034.049586776</c:v>
                </c:pt>
                <c:pt idx="3">
                  <c:v>138029.752066115</c:v>
                </c:pt>
                <c:pt idx="4">
                  <c:v>215708.429752066</c:v>
                </c:pt>
                <c:pt idx="5">
                  <c:v>109616.528925619</c:v>
                </c:pt>
                <c:pt idx="6">
                  <c:v>104154.049586776</c:v>
                </c:pt>
                <c:pt idx="7">
                  <c:v>146227.438016528</c:v>
                </c:pt>
                <c:pt idx="8">
                  <c:v>91812.892561983404</c:v>
                </c:pt>
                <c:pt idx="9">
                  <c:v>137399.008264462</c:v>
                </c:pt>
                <c:pt idx="10">
                  <c:v>72626.776859504098</c:v>
                </c:pt>
                <c:pt idx="11">
                  <c:v>180140.82644628099</c:v>
                </c:pt>
                <c:pt idx="12">
                  <c:v>89793.719008264394</c:v>
                </c:pt>
                <c:pt idx="13">
                  <c:v>203970.24793388401</c:v>
                </c:pt>
                <c:pt idx="14">
                  <c:v>211668.099173553</c:v>
                </c:pt>
                <c:pt idx="15">
                  <c:v>327875.70247933798</c:v>
                </c:pt>
                <c:pt idx="16">
                  <c:v>198075.37190082599</c:v>
                </c:pt>
                <c:pt idx="17">
                  <c:v>203262.14876032999</c:v>
                </c:pt>
                <c:pt idx="18">
                  <c:v>102932.231404958</c:v>
                </c:pt>
                <c:pt idx="19">
                  <c:v>61086.942148760303</c:v>
                </c:pt>
                <c:pt idx="20">
                  <c:v>110715.37190082599</c:v>
                </c:pt>
                <c:pt idx="21">
                  <c:v>97969.586776859505</c:v>
                </c:pt>
                <c:pt idx="22">
                  <c:v>105645.61983471</c:v>
                </c:pt>
              </c:numCache>
            </c:numRef>
          </c:yVal>
          <c:smooth val="0"/>
        </c:ser>
        <c:dLbls>
          <c:showLegendKey val="0"/>
          <c:showVal val="0"/>
          <c:showCatName val="0"/>
          <c:showSerName val="0"/>
          <c:showPercent val="0"/>
          <c:showBubbleSize val="0"/>
        </c:dLbls>
        <c:axId val="91387392"/>
        <c:axId val="91389312"/>
      </c:scatterChart>
      <c:valAx>
        <c:axId val="91387392"/>
        <c:scaling>
          <c:orientation val="minMax"/>
        </c:scaling>
        <c:delete val="0"/>
        <c:axPos val="b"/>
        <c:title>
          <c:tx>
            <c:rich>
              <a:bodyPr/>
              <a:lstStyle/>
              <a:p>
                <a:pPr>
                  <a:defRPr/>
                </a:pPr>
                <a:r>
                  <a:rPr lang="en-US"/>
                  <a:t>Forecast Vol</a:t>
                </a:r>
              </a:p>
            </c:rich>
          </c:tx>
          <c:layout/>
          <c:overlay val="0"/>
        </c:title>
        <c:numFmt formatCode="General" sourceLinked="1"/>
        <c:majorTickMark val="out"/>
        <c:minorTickMark val="none"/>
        <c:tickLblPos val="nextTo"/>
        <c:crossAx val="91389312"/>
        <c:crosses val="autoZero"/>
        <c:crossBetween val="midCat"/>
      </c:valAx>
      <c:valAx>
        <c:axId val="91389312"/>
        <c:scaling>
          <c:orientation val="minMax"/>
        </c:scaling>
        <c:delete val="0"/>
        <c:axPos val="l"/>
        <c:majorGridlines/>
        <c:minorGridlines/>
        <c:title>
          <c:tx>
            <c:rich>
              <a:bodyPr/>
              <a:lstStyle/>
              <a:p>
                <a:pPr>
                  <a:defRPr/>
                </a:pPr>
                <a:r>
                  <a:rPr lang="en-US"/>
                  <a:t>Observed</a:t>
                </a:r>
                <a:r>
                  <a:rPr lang="en-US" baseline="0"/>
                  <a:t> Vol</a:t>
                </a:r>
                <a:endParaRPr lang="en-US"/>
              </a:p>
            </c:rich>
          </c:tx>
          <c:layout/>
          <c:overlay val="0"/>
        </c:title>
        <c:numFmt formatCode="General" sourceLinked="1"/>
        <c:majorTickMark val="out"/>
        <c:minorTickMark val="none"/>
        <c:tickLblPos val="nextTo"/>
        <c:crossAx val="91387392"/>
        <c:crosses val="autoZero"/>
        <c:crossBetween val="midCat"/>
      </c:valAx>
    </c:plotArea>
    <c:legend>
      <c:legendPos val="r"/>
      <c:layout/>
      <c:overlay val="0"/>
    </c:legend>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FCCB3B6-AF41-4864-AF7B-03943C5BF6D3}"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9976D633-D25C-46EC-BDF5-EBA48BD6649C}">
      <dgm:prSet phldrT="[Text]"/>
      <dgm:spPr/>
      <dgm:t>
        <a:bodyPr/>
        <a:lstStyle/>
        <a:p>
          <a:r>
            <a:rPr lang="en-US" dirty="0" smtClean="0"/>
            <a:t>App Server</a:t>
          </a:r>
          <a:endParaRPr lang="en-US" dirty="0"/>
        </a:p>
      </dgm:t>
    </dgm:pt>
    <dgm:pt modelId="{3B4F46BA-68CF-4171-BC35-78F88E9CF0C7}" type="parTrans" cxnId="{E6CC3C8C-9EA2-4D62-BB01-63AF36C07985}">
      <dgm:prSet/>
      <dgm:spPr/>
      <dgm:t>
        <a:bodyPr/>
        <a:lstStyle/>
        <a:p>
          <a:endParaRPr lang="en-US"/>
        </a:p>
      </dgm:t>
    </dgm:pt>
    <dgm:pt modelId="{D6046932-0292-4C12-B83E-6A0ED1E47252}" type="sibTrans" cxnId="{E6CC3C8C-9EA2-4D62-BB01-63AF36C07985}">
      <dgm:prSet/>
      <dgm:spPr/>
      <dgm:t>
        <a:bodyPr/>
        <a:lstStyle/>
        <a:p>
          <a:endParaRPr lang="en-US"/>
        </a:p>
      </dgm:t>
    </dgm:pt>
    <dgm:pt modelId="{1E396FCA-292C-4DA3-9515-C748C02459E8}">
      <dgm:prSet phldrT="[Text]"/>
      <dgm:spPr>
        <a:solidFill>
          <a:schemeClr val="accent6">
            <a:lumMod val="75000"/>
          </a:schemeClr>
        </a:solidFill>
      </dgm:spPr>
      <dgm:t>
        <a:bodyPr tIns="274320" anchor="t" anchorCtr="0"/>
        <a:lstStyle/>
        <a:p>
          <a:r>
            <a:rPr lang="en-US" b="1" dirty="0" smtClean="0"/>
            <a:t>Apache Tomcat</a:t>
          </a:r>
          <a:endParaRPr lang="en-US" b="1" dirty="0"/>
        </a:p>
      </dgm:t>
    </dgm:pt>
    <dgm:pt modelId="{06CD374C-4A34-4AB0-A02F-150AEB13DD16}" type="parTrans" cxnId="{EBDD0A22-816C-44B6-A5F7-1036546145AD}">
      <dgm:prSet/>
      <dgm:spPr/>
      <dgm:t>
        <a:bodyPr/>
        <a:lstStyle/>
        <a:p>
          <a:endParaRPr lang="en-US"/>
        </a:p>
      </dgm:t>
    </dgm:pt>
    <dgm:pt modelId="{0ABE3B54-4E8A-4330-A2D2-E76BC9F0C477}" type="sibTrans" cxnId="{EBDD0A22-816C-44B6-A5F7-1036546145AD}">
      <dgm:prSet/>
      <dgm:spPr/>
      <dgm:t>
        <a:bodyPr/>
        <a:lstStyle/>
        <a:p>
          <a:endParaRPr lang="en-US"/>
        </a:p>
      </dgm:t>
    </dgm:pt>
    <dgm:pt modelId="{FA1046A6-16C8-4BB6-B1F7-78067CD4DDEE}">
      <dgm:prSet phldrT="[Text]"/>
      <dgm:spPr/>
      <dgm:t>
        <a:bodyPr/>
        <a:lstStyle/>
        <a:p>
          <a:r>
            <a:rPr lang="en-US" dirty="0" smtClean="0"/>
            <a:t>Geospatial </a:t>
          </a:r>
          <a:r>
            <a:rPr lang="en-US" dirty="0" err="1" smtClean="0"/>
            <a:t>rDBMS</a:t>
          </a:r>
          <a:endParaRPr lang="en-US" dirty="0"/>
        </a:p>
      </dgm:t>
    </dgm:pt>
    <dgm:pt modelId="{DC556E7B-481F-46D5-B1B7-54D87F65B93B}" type="parTrans" cxnId="{62E8E93E-3BD0-4CC1-90FC-18AC27AA53F1}">
      <dgm:prSet/>
      <dgm:spPr/>
      <dgm:t>
        <a:bodyPr/>
        <a:lstStyle/>
        <a:p>
          <a:endParaRPr lang="en-US"/>
        </a:p>
      </dgm:t>
    </dgm:pt>
    <dgm:pt modelId="{B8B815DD-D7E4-4011-A2F4-4081D8022101}" type="sibTrans" cxnId="{62E8E93E-3BD0-4CC1-90FC-18AC27AA53F1}">
      <dgm:prSet/>
      <dgm:spPr/>
      <dgm:t>
        <a:bodyPr/>
        <a:lstStyle/>
        <a:p>
          <a:endParaRPr lang="en-US"/>
        </a:p>
      </dgm:t>
    </dgm:pt>
    <dgm:pt modelId="{5023A08D-9EF8-4FEA-BA83-C4BB225D690C}">
      <dgm:prSet phldrT="[Text]"/>
      <dgm:spPr/>
      <dgm:t>
        <a:bodyPr/>
        <a:lstStyle/>
        <a:p>
          <a:r>
            <a:rPr lang="en-US" dirty="0" smtClean="0"/>
            <a:t>File Server</a:t>
          </a:r>
          <a:endParaRPr lang="en-US" dirty="0"/>
        </a:p>
      </dgm:t>
    </dgm:pt>
    <dgm:pt modelId="{F4676B4B-4B66-4856-AC72-A9C1958D3F46}" type="parTrans" cxnId="{0A74E409-A5F1-4EC2-BE63-260F042FF663}">
      <dgm:prSet/>
      <dgm:spPr/>
      <dgm:t>
        <a:bodyPr/>
        <a:lstStyle/>
        <a:p>
          <a:endParaRPr lang="en-US"/>
        </a:p>
      </dgm:t>
    </dgm:pt>
    <dgm:pt modelId="{1D93E433-FE18-43B8-A8A8-37B15A63A6AE}" type="sibTrans" cxnId="{0A74E409-A5F1-4EC2-BE63-260F042FF663}">
      <dgm:prSet/>
      <dgm:spPr/>
      <dgm:t>
        <a:bodyPr/>
        <a:lstStyle/>
        <a:p>
          <a:endParaRPr lang="en-US"/>
        </a:p>
      </dgm:t>
    </dgm:pt>
    <dgm:pt modelId="{206F967D-862E-4397-B1D7-A47DCEB3695D}">
      <dgm:prSet phldrT="[Text]"/>
      <dgm:spPr>
        <a:solidFill>
          <a:schemeClr val="accent6">
            <a:lumMod val="75000"/>
          </a:schemeClr>
        </a:solidFill>
      </dgm:spPr>
      <dgm:t>
        <a:bodyPr tIns="36576" anchor="ctr" anchorCtr="1"/>
        <a:lstStyle/>
        <a:p>
          <a:r>
            <a:rPr lang="en-US" b="1" dirty="0" err="1" smtClean="0"/>
            <a:t>nginx</a:t>
          </a:r>
          <a:endParaRPr lang="en-US" b="1" dirty="0"/>
        </a:p>
      </dgm:t>
    </dgm:pt>
    <dgm:pt modelId="{263A2A61-1540-4C04-8E22-82CBC27E2C3C}" type="parTrans" cxnId="{9DD03D9C-6715-4064-8E89-D542D019072A}">
      <dgm:prSet/>
      <dgm:spPr/>
      <dgm:t>
        <a:bodyPr/>
        <a:lstStyle/>
        <a:p>
          <a:endParaRPr lang="en-US"/>
        </a:p>
      </dgm:t>
    </dgm:pt>
    <dgm:pt modelId="{F7EE5449-CE6B-4DF3-ACD8-02E6A8EF959D}" type="sibTrans" cxnId="{9DD03D9C-6715-4064-8E89-D542D019072A}">
      <dgm:prSet/>
      <dgm:spPr/>
      <dgm:t>
        <a:bodyPr/>
        <a:lstStyle/>
        <a:p>
          <a:endParaRPr lang="en-US"/>
        </a:p>
      </dgm:t>
    </dgm:pt>
    <dgm:pt modelId="{47243DEB-62C1-4057-BB41-5580A9BC6BFF}">
      <dgm:prSet phldrT="[Text]"/>
      <dgm:spPr/>
      <dgm:t>
        <a:bodyPr/>
        <a:lstStyle/>
        <a:p>
          <a:r>
            <a:rPr lang="en-US" dirty="0" smtClean="0"/>
            <a:t>Logger &amp; shared cache</a:t>
          </a:r>
          <a:endParaRPr lang="en-US" dirty="0"/>
        </a:p>
      </dgm:t>
    </dgm:pt>
    <dgm:pt modelId="{2AAD3955-E7E6-4188-9B6B-E834EF3B4888}" type="parTrans" cxnId="{89AD555B-D219-4B3B-AAAE-DADA7626F73E}">
      <dgm:prSet/>
      <dgm:spPr/>
      <dgm:t>
        <a:bodyPr/>
        <a:lstStyle/>
        <a:p>
          <a:endParaRPr lang="en-US"/>
        </a:p>
      </dgm:t>
    </dgm:pt>
    <dgm:pt modelId="{1BFE6075-49F3-4A4B-B475-4BECBDC6300D}" type="sibTrans" cxnId="{89AD555B-D219-4B3B-AAAE-DADA7626F73E}">
      <dgm:prSet/>
      <dgm:spPr/>
      <dgm:t>
        <a:bodyPr/>
        <a:lstStyle/>
        <a:p>
          <a:endParaRPr lang="en-US"/>
        </a:p>
      </dgm:t>
    </dgm:pt>
    <dgm:pt modelId="{1E98F9F4-27E0-4A57-AD81-3F5D8B762F9F}">
      <dgm:prSet phldrT="[Text]"/>
      <dgm:spPr>
        <a:solidFill>
          <a:schemeClr val="accent6">
            <a:lumMod val="75000"/>
          </a:schemeClr>
        </a:solidFill>
      </dgm:spPr>
      <dgm:t>
        <a:bodyPr lIns="0" tIns="36576" rIns="0" anchor="ctr" anchorCtr="1"/>
        <a:lstStyle/>
        <a:p>
          <a:r>
            <a:rPr lang="en-US" b="1" dirty="0" err="1" smtClean="0"/>
            <a:t>memcached</a:t>
          </a:r>
          <a:endParaRPr lang="en-US" b="1" dirty="0"/>
        </a:p>
      </dgm:t>
    </dgm:pt>
    <dgm:pt modelId="{9349A482-1B02-4946-8AC7-B8D5FA084BC1}" type="parTrans" cxnId="{49E2537F-2C4C-4856-B7E3-80CA87AE6801}">
      <dgm:prSet/>
      <dgm:spPr/>
      <dgm:t>
        <a:bodyPr/>
        <a:lstStyle/>
        <a:p>
          <a:endParaRPr lang="en-US"/>
        </a:p>
      </dgm:t>
    </dgm:pt>
    <dgm:pt modelId="{7F4EAA06-6A00-4662-BE3B-80524C3BCE37}" type="sibTrans" cxnId="{49E2537F-2C4C-4856-B7E3-80CA87AE6801}">
      <dgm:prSet/>
      <dgm:spPr/>
      <dgm:t>
        <a:bodyPr/>
        <a:lstStyle/>
        <a:p>
          <a:endParaRPr lang="en-US"/>
        </a:p>
      </dgm:t>
    </dgm:pt>
    <dgm:pt modelId="{8E4AEB60-4893-4C89-8D6C-16393BCFFA63}" type="pres">
      <dgm:prSet presAssocID="{6FCCB3B6-AF41-4864-AF7B-03943C5BF6D3}" presName="theList" presStyleCnt="0">
        <dgm:presLayoutVars>
          <dgm:dir/>
          <dgm:animLvl val="lvl"/>
          <dgm:resizeHandles val="exact"/>
        </dgm:presLayoutVars>
      </dgm:prSet>
      <dgm:spPr/>
      <dgm:t>
        <a:bodyPr/>
        <a:lstStyle/>
        <a:p>
          <a:endParaRPr lang="en-US"/>
        </a:p>
      </dgm:t>
    </dgm:pt>
    <dgm:pt modelId="{006C7A46-6C15-4562-BC9A-FD64EB9BA877}" type="pres">
      <dgm:prSet presAssocID="{9976D633-D25C-46EC-BDF5-EBA48BD6649C}" presName="compNode" presStyleCnt="0"/>
      <dgm:spPr/>
    </dgm:pt>
    <dgm:pt modelId="{056885FA-97C7-4680-A816-85E44D826772}" type="pres">
      <dgm:prSet presAssocID="{9976D633-D25C-46EC-BDF5-EBA48BD6649C}" presName="aNode" presStyleLbl="bgShp" presStyleIdx="0" presStyleCnt="4" custScaleY="69254" custLinFactNeighborY="9675"/>
      <dgm:spPr/>
      <dgm:t>
        <a:bodyPr/>
        <a:lstStyle/>
        <a:p>
          <a:endParaRPr lang="en-US"/>
        </a:p>
      </dgm:t>
    </dgm:pt>
    <dgm:pt modelId="{DC5166D7-8284-4023-859C-4B4FB0F1AFD1}" type="pres">
      <dgm:prSet presAssocID="{9976D633-D25C-46EC-BDF5-EBA48BD6649C}" presName="textNode" presStyleLbl="bgShp" presStyleIdx="0" presStyleCnt="4"/>
      <dgm:spPr/>
      <dgm:t>
        <a:bodyPr/>
        <a:lstStyle/>
        <a:p>
          <a:endParaRPr lang="en-US"/>
        </a:p>
      </dgm:t>
    </dgm:pt>
    <dgm:pt modelId="{02375DC6-B7C8-4C39-97B4-28A5D1C24C7D}" type="pres">
      <dgm:prSet presAssocID="{9976D633-D25C-46EC-BDF5-EBA48BD6649C}" presName="compChildNode" presStyleCnt="0"/>
      <dgm:spPr/>
    </dgm:pt>
    <dgm:pt modelId="{45B8A36C-E45E-4FD2-84D6-8146651CB8D4}" type="pres">
      <dgm:prSet presAssocID="{9976D633-D25C-46EC-BDF5-EBA48BD6649C}" presName="theInnerList" presStyleCnt="0"/>
      <dgm:spPr/>
    </dgm:pt>
    <dgm:pt modelId="{AAC8AAEC-D9E4-4CF3-A2EE-98D9C505AB9B}" type="pres">
      <dgm:prSet presAssocID="{1E396FCA-292C-4DA3-9515-C748C02459E8}" presName="childNode" presStyleLbl="node1" presStyleIdx="0" presStyleCnt="3" custScaleY="77633" custLinFactNeighborY="7088">
        <dgm:presLayoutVars>
          <dgm:bulletEnabled val="1"/>
        </dgm:presLayoutVars>
      </dgm:prSet>
      <dgm:spPr/>
      <dgm:t>
        <a:bodyPr/>
        <a:lstStyle/>
        <a:p>
          <a:endParaRPr lang="en-US"/>
        </a:p>
      </dgm:t>
    </dgm:pt>
    <dgm:pt modelId="{06725760-5A9A-4872-BFC8-98F8F856FC7A}" type="pres">
      <dgm:prSet presAssocID="{9976D633-D25C-46EC-BDF5-EBA48BD6649C}" presName="aSpace" presStyleCnt="0"/>
      <dgm:spPr/>
    </dgm:pt>
    <dgm:pt modelId="{26B536C3-330E-43D2-B64D-30817B88FE6C}" type="pres">
      <dgm:prSet presAssocID="{FA1046A6-16C8-4BB6-B1F7-78067CD4DDEE}" presName="compNode" presStyleCnt="0"/>
      <dgm:spPr/>
    </dgm:pt>
    <dgm:pt modelId="{D56F1971-1FB5-455A-BC2A-3FC73625777C}" type="pres">
      <dgm:prSet presAssocID="{FA1046A6-16C8-4BB6-B1F7-78067CD4DDEE}" presName="aNode" presStyleLbl="bgShp" presStyleIdx="1" presStyleCnt="4" custScaleY="68237" custLinFactNeighborY="8148"/>
      <dgm:spPr/>
      <dgm:t>
        <a:bodyPr/>
        <a:lstStyle/>
        <a:p>
          <a:endParaRPr lang="en-US"/>
        </a:p>
      </dgm:t>
    </dgm:pt>
    <dgm:pt modelId="{BB56FBC5-2C3A-4A88-96A9-ED42E5B66C41}" type="pres">
      <dgm:prSet presAssocID="{FA1046A6-16C8-4BB6-B1F7-78067CD4DDEE}" presName="textNode" presStyleLbl="bgShp" presStyleIdx="1" presStyleCnt="4"/>
      <dgm:spPr/>
      <dgm:t>
        <a:bodyPr/>
        <a:lstStyle/>
        <a:p>
          <a:endParaRPr lang="en-US"/>
        </a:p>
      </dgm:t>
    </dgm:pt>
    <dgm:pt modelId="{7F64AEB8-F495-4D40-B3D2-D3DCB6BC6C0A}" type="pres">
      <dgm:prSet presAssocID="{FA1046A6-16C8-4BB6-B1F7-78067CD4DDEE}" presName="compChildNode" presStyleCnt="0"/>
      <dgm:spPr/>
    </dgm:pt>
    <dgm:pt modelId="{9B37A2AE-F0C6-425F-A1A5-37D492886864}" type="pres">
      <dgm:prSet presAssocID="{FA1046A6-16C8-4BB6-B1F7-78067CD4DDEE}" presName="theInnerList" presStyleCnt="0"/>
      <dgm:spPr/>
    </dgm:pt>
    <dgm:pt modelId="{EDF1175F-0A6A-489D-950B-269AB632C5F9}" type="pres">
      <dgm:prSet presAssocID="{FA1046A6-16C8-4BB6-B1F7-78067CD4DDEE}" presName="aSpace" presStyleCnt="0"/>
      <dgm:spPr/>
    </dgm:pt>
    <dgm:pt modelId="{73C5F0A4-F7DD-424A-A698-512BC17DCBB2}" type="pres">
      <dgm:prSet presAssocID="{5023A08D-9EF8-4FEA-BA83-C4BB225D690C}" presName="compNode" presStyleCnt="0"/>
      <dgm:spPr/>
    </dgm:pt>
    <dgm:pt modelId="{7C2F524E-F0BB-4B48-9B68-C3287609F934}" type="pres">
      <dgm:prSet presAssocID="{5023A08D-9EF8-4FEA-BA83-C4BB225D690C}" presName="aNode" presStyleLbl="bgShp" presStyleIdx="2" presStyleCnt="4" custScaleY="68237" custLinFactNeighborY="8148"/>
      <dgm:spPr/>
      <dgm:t>
        <a:bodyPr/>
        <a:lstStyle/>
        <a:p>
          <a:endParaRPr lang="en-US"/>
        </a:p>
      </dgm:t>
    </dgm:pt>
    <dgm:pt modelId="{A6617244-67C7-41C9-9044-4A0FD2FAC92D}" type="pres">
      <dgm:prSet presAssocID="{5023A08D-9EF8-4FEA-BA83-C4BB225D690C}" presName="textNode" presStyleLbl="bgShp" presStyleIdx="2" presStyleCnt="4"/>
      <dgm:spPr/>
      <dgm:t>
        <a:bodyPr/>
        <a:lstStyle/>
        <a:p>
          <a:endParaRPr lang="en-US"/>
        </a:p>
      </dgm:t>
    </dgm:pt>
    <dgm:pt modelId="{679E65E9-87E4-4CE0-9AA3-B8BA38A8CCCB}" type="pres">
      <dgm:prSet presAssocID="{5023A08D-9EF8-4FEA-BA83-C4BB225D690C}" presName="compChildNode" presStyleCnt="0"/>
      <dgm:spPr/>
    </dgm:pt>
    <dgm:pt modelId="{9B5AE74C-269E-414F-9F0A-C9FDD85ED155}" type="pres">
      <dgm:prSet presAssocID="{5023A08D-9EF8-4FEA-BA83-C4BB225D690C}" presName="theInnerList" presStyleCnt="0"/>
      <dgm:spPr/>
    </dgm:pt>
    <dgm:pt modelId="{F9739CD8-4054-4C5D-9A40-8FD6B57EA5FD}" type="pres">
      <dgm:prSet presAssocID="{206F967D-862E-4397-B1D7-A47DCEB3695D}" presName="childNode" presStyleLbl="node1" presStyleIdx="1" presStyleCnt="3" custScaleY="35328" custLinFactNeighborY="18729">
        <dgm:presLayoutVars>
          <dgm:bulletEnabled val="1"/>
        </dgm:presLayoutVars>
      </dgm:prSet>
      <dgm:spPr/>
      <dgm:t>
        <a:bodyPr/>
        <a:lstStyle/>
        <a:p>
          <a:endParaRPr lang="en-US"/>
        </a:p>
      </dgm:t>
    </dgm:pt>
    <dgm:pt modelId="{2EFF65FF-C61E-47C9-9D4B-C4248CB087C0}" type="pres">
      <dgm:prSet presAssocID="{5023A08D-9EF8-4FEA-BA83-C4BB225D690C}" presName="aSpace" presStyleCnt="0"/>
      <dgm:spPr/>
    </dgm:pt>
    <dgm:pt modelId="{AD0F2B85-164A-468F-AC2D-4C7CCF81F3A8}" type="pres">
      <dgm:prSet presAssocID="{47243DEB-62C1-4057-BB41-5580A9BC6BFF}" presName="compNode" presStyleCnt="0"/>
      <dgm:spPr/>
    </dgm:pt>
    <dgm:pt modelId="{C6B4E43A-810F-4E70-9E99-CB729C2F71F8}" type="pres">
      <dgm:prSet presAssocID="{47243DEB-62C1-4057-BB41-5580A9BC6BFF}" presName="aNode" presStyleLbl="bgShp" presStyleIdx="3" presStyleCnt="4" custScaleY="68237" custLinFactNeighborY="8148"/>
      <dgm:spPr/>
      <dgm:t>
        <a:bodyPr/>
        <a:lstStyle/>
        <a:p>
          <a:endParaRPr lang="en-US"/>
        </a:p>
      </dgm:t>
    </dgm:pt>
    <dgm:pt modelId="{F59A3BB2-6CF5-4494-8862-732FD5D628B2}" type="pres">
      <dgm:prSet presAssocID="{47243DEB-62C1-4057-BB41-5580A9BC6BFF}" presName="textNode" presStyleLbl="bgShp" presStyleIdx="3" presStyleCnt="4"/>
      <dgm:spPr/>
      <dgm:t>
        <a:bodyPr/>
        <a:lstStyle/>
        <a:p>
          <a:endParaRPr lang="en-US"/>
        </a:p>
      </dgm:t>
    </dgm:pt>
    <dgm:pt modelId="{FF47F3D4-F52A-4E5B-B007-1C4C56BC7464}" type="pres">
      <dgm:prSet presAssocID="{47243DEB-62C1-4057-BB41-5580A9BC6BFF}" presName="compChildNode" presStyleCnt="0"/>
      <dgm:spPr/>
    </dgm:pt>
    <dgm:pt modelId="{35CEA18A-14D8-4AD7-8F0F-C3B1F1EFE4BF}" type="pres">
      <dgm:prSet presAssocID="{47243DEB-62C1-4057-BB41-5580A9BC6BFF}" presName="theInnerList" presStyleCnt="0"/>
      <dgm:spPr/>
    </dgm:pt>
    <dgm:pt modelId="{49D9EB85-6219-4CB6-BD43-B443EF9A6138}" type="pres">
      <dgm:prSet presAssocID="{1E98F9F4-27E0-4A57-AD81-3F5D8B762F9F}" presName="childNode" presStyleLbl="node1" presStyleIdx="2" presStyleCnt="3" custScaleY="35328" custLinFactNeighborY="18729">
        <dgm:presLayoutVars>
          <dgm:bulletEnabled val="1"/>
        </dgm:presLayoutVars>
      </dgm:prSet>
      <dgm:spPr/>
      <dgm:t>
        <a:bodyPr/>
        <a:lstStyle/>
        <a:p>
          <a:endParaRPr lang="en-US"/>
        </a:p>
      </dgm:t>
    </dgm:pt>
  </dgm:ptLst>
  <dgm:cxnLst>
    <dgm:cxn modelId="{41A82D45-E509-4A7B-BF44-92338D73949F}" type="presOf" srcId="{9976D633-D25C-46EC-BDF5-EBA48BD6649C}" destId="{056885FA-97C7-4680-A816-85E44D826772}" srcOrd="0" destOrd="0" presId="urn:microsoft.com/office/officeart/2005/8/layout/lProcess2"/>
    <dgm:cxn modelId="{DBAF5EFE-5CEA-448C-82AB-325871F12738}" type="presOf" srcId="{9976D633-D25C-46EC-BDF5-EBA48BD6649C}" destId="{DC5166D7-8284-4023-859C-4B4FB0F1AFD1}" srcOrd="1" destOrd="0" presId="urn:microsoft.com/office/officeart/2005/8/layout/lProcess2"/>
    <dgm:cxn modelId="{EBDD0A22-816C-44B6-A5F7-1036546145AD}" srcId="{9976D633-D25C-46EC-BDF5-EBA48BD6649C}" destId="{1E396FCA-292C-4DA3-9515-C748C02459E8}" srcOrd="0" destOrd="0" parTransId="{06CD374C-4A34-4AB0-A02F-150AEB13DD16}" sibTransId="{0ABE3B54-4E8A-4330-A2D2-E76BC9F0C477}"/>
    <dgm:cxn modelId="{B5D417E6-79DF-4A54-AE54-7154697C4614}" type="presOf" srcId="{5023A08D-9EF8-4FEA-BA83-C4BB225D690C}" destId="{A6617244-67C7-41C9-9044-4A0FD2FAC92D}" srcOrd="1" destOrd="0" presId="urn:microsoft.com/office/officeart/2005/8/layout/lProcess2"/>
    <dgm:cxn modelId="{BC32BFC8-4372-4925-8D04-FB52A0BC935A}" type="presOf" srcId="{47243DEB-62C1-4057-BB41-5580A9BC6BFF}" destId="{C6B4E43A-810F-4E70-9E99-CB729C2F71F8}" srcOrd="0" destOrd="0" presId="urn:microsoft.com/office/officeart/2005/8/layout/lProcess2"/>
    <dgm:cxn modelId="{2F04C2D3-17B7-4C2D-9862-04732F137DAB}" type="presOf" srcId="{1E396FCA-292C-4DA3-9515-C748C02459E8}" destId="{AAC8AAEC-D9E4-4CF3-A2EE-98D9C505AB9B}" srcOrd="0" destOrd="0" presId="urn:microsoft.com/office/officeart/2005/8/layout/lProcess2"/>
    <dgm:cxn modelId="{49E2537F-2C4C-4856-B7E3-80CA87AE6801}" srcId="{47243DEB-62C1-4057-BB41-5580A9BC6BFF}" destId="{1E98F9F4-27E0-4A57-AD81-3F5D8B762F9F}" srcOrd="0" destOrd="0" parTransId="{9349A482-1B02-4946-8AC7-B8D5FA084BC1}" sibTransId="{7F4EAA06-6A00-4662-BE3B-80524C3BCE37}"/>
    <dgm:cxn modelId="{0A74E409-A5F1-4EC2-BE63-260F042FF663}" srcId="{6FCCB3B6-AF41-4864-AF7B-03943C5BF6D3}" destId="{5023A08D-9EF8-4FEA-BA83-C4BB225D690C}" srcOrd="2" destOrd="0" parTransId="{F4676B4B-4B66-4856-AC72-A9C1958D3F46}" sibTransId="{1D93E433-FE18-43B8-A8A8-37B15A63A6AE}"/>
    <dgm:cxn modelId="{DAB06514-31BA-4EC2-960B-4699293CE96D}" type="presOf" srcId="{6FCCB3B6-AF41-4864-AF7B-03943C5BF6D3}" destId="{8E4AEB60-4893-4C89-8D6C-16393BCFFA63}" srcOrd="0" destOrd="0" presId="urn:microsoft.com/office/officeart/2005/8/layout/lProcess2"/>
    <dgm:cxn modelId="{E6CC3C8C-9EA2-4D62-BB01-63AF36C07985}" srcId="{6FCCB3B6-AF41-4864-AF7B-03943C5BF6D3}" destId="{9976D633-D25C-46EC-BDF5-EBA48BD6649C}" srcOrd="0" destOrd="0" parTransId="{3B4F46BA-68CF-4171-BC35-78F88E9CF0C7}" sibTransId="{D6046932-0292-4C12-B83E-6A0ED1E47252}"/>
    <dgm:cxn modelId="{E179FB2B-3FCF-4EBA-842D-E70C83667360}" type="presOf" srcId="{1E98F9F4-27E0-4A57-AD81-3F5D8B762F9F}" destId="{49D9EB85-6219-4CB6-BD43-B443EF9A6138}" srcOrd="0" destOrd="0" presId="urn:microsoft.com/office/officeart/2005/8/layout/lProcess2"/>
    <dgm:cxn modelId="{89AD555B-D219-4B3B-AAAE-DADA7626F73E}" srcId="{6FCCB3B6-AF41-4864-AF7B-03943C5BF6D3}" destId="{47243DEB-62C1-4057-BB41-5580A9BC6BFF}" srcOrd="3" destOrd="0" parTransId="{2AAD3955-E7E6-4188-9B6B-E834EF3B4888}" sibTransId="{1BFE6075-49F3-4A4B-B475-4BECBDC6300D}"/>
    <dgm:cxn modelId="{9A38CC1E-4920-4435-9E51-F350A4E3994D}" type="presOf" srcId="{47243DEB-62C1-4057-BB41-5580A9BC6BFF}" destId="{F59A3BB2-6CF5-4494-8862-732FD5D628B2}" srcOrd="1" destOrd="0" presId="urn:microsoft.com/office/officeart/2005/8/layout/lProcess2"/>
    <dgm:cxn modelId="{FDF4CC9F-7C13-40D5-8ACB-ADC77B841C93}" type="presOf" srcId="{FA1046A6-16C8-4BB6-B1F7-78067CD4DDEE}" destId="{D56F1971-1FB5-455A-BC2A-3FC73625777C}" srcOrd="0" destOrd="0" presId="urn:microsoft.com/office/officeart/2005/8/layout/lProcess2"/>
    <dgm:cxn modelId="{0D133DE5-0DD0-4AAA-A836-CA7161E6BF7B}" type="presOf" srcId="{FA1046A6-16C8-4BB6-B1F7-78067CD4DDEE}" destId="{BB56FBC5-2C3A-4A88-96A9-ED42E5B66C41}" srcOrd="1" destOrd="0" presId="urn:microsoft.com/office/officeart/2005/8/layout/lProcess2"/>
    <dgm:cxn modelId="{05E50575-DC8E-4D0F-83F3-7166FF69A1C6}" type="presOf" srcId="{5023A08D-9EF8-4FEA-BA83-C4BB225D690C}" destId="{7C2F524E-F0BB-4B48-9B68-C3287609F934}" srcOrd="0" destOrd="0" presId="urn:microsoft.com/office/officeart/2005/8/layout/lProcess2"/>
    <dgm:cxn modelId="{B298F158-DAAE-4256-8387-015678239ADA}" type="presOf" srcId="{206F967D-862E-4397-B1D7-A47DCEB3695D}" destId="{F9739CD8-4054-4C5D-9A40-8FD6B57EA5FD}" srcOrd="0" destOrd="0" presId="urn:microsoft.com/office/officeart/2005/8/layout/lProcess2"/>
    <dgm:cxn modelId="{9DD03D9C-6715-4064-8E89-D542D019072A}" srcId="{5023A08D-9EF8-4FEA-BA83-C4BB225D690C}" destId="{206F967D-862E-4397-B1D7-A47DCEB3695D}" srcOrd="0" destOrd="0" parTransId="{263A2A61-1540-4C04-8E22-82CBC27E2C3C}" sibTransId="{F7EE5449-CE6B-4DF3-ACD8-02E6A8EF959D}"/>
    <dgm:cxn modelId="{62E8E93E-3BD0-4CC1-90FC-18AC27AA53F1}" srcId="{6FCCB3B6-AF41-4864-AF7B-03943C5BF6D3}" destId="{FA1046A6-16C8-4BB6-B1F7-78067CD4DDEE}" srcOrd="1" destOrd="0" parTransId="{DC556E7B-481F-46D5-B1B7-54D87F65B93B}" sibTransId="{B8B815DD-D7E4-4011-A2F4-4081D8022101}"/>
    <dgm:cxn modelId="{15EDE1C9-856B-4E76-A766-13C22CF216EE}" type="presParOf" srcId="{8E4AEB60-4893-4C89-8D6C-16393BCFFA63}" destId="{006C7A46-6C15-4562-BC9A-FD64EB9BA877}" srcOrd="0" destOrd="0" presId="urn:microsoft.com/office/officeart/2005/8/layout/lProcess2"/>
    <dgm:cxn modelId="{15FBA985-194A-4458-A243-343AB55BC995}" type="presParOf" srcId="{006C7A46-6C15-4562-BC9A-FD64EB9BA877}" destId="{056885FA-97C7-4680-A816-85E44D826772}" srcOrd="0" destOrd="0" presId="urn:microsoft.com/office/officeart/2005/8/layout/lProcess2"/>
    <dgm:cxn modelId="{56F26701-4CE0-4BFD-93B5-FFA11B471B3F}" type="presParOf" srcId="{006C7A46-6C15-4562-BC9A-FD64EB9BA877}" destId="{DC5166D7-8284-4023-859C-4B4FB0F1AFD1}" srcOrd="1" destOrd="0" presId="urn:microsoft.com/office/officeart/2005/8/layout/lProcess2"/>
    <dgm:cxn modelId="{1B263E29-68C4-4E54-9525-0F318C63BE0C}" type="presParOf" srcId="{006C7A46-6C15-4562-BC9A-FD64EB9BA877}" destId="{02375DC6-B7C8-4C39-97B4-28A5D1C24C7D}" srcOrd="2" destOrd="0" presId="urn:microsoft.com/office/officeart/2005/8/layout/lProcess2"/>
    <dgm:cxn modelId="{979A2F8C-D4B5-458A-B1B9-E19901E938D8}" type="presParOf" srcId="{02375DC6-B7C8-4C39-97B4-28A5D1C24C7D}" destId="{45B8A36C-E45E-4FD2-84D6-8146651CB8D4}" srcOrd="0" destOrd="0" presId="urn:microsoft.com/office/officeart/2005/8/layout/lProcess2"/>
    <dgm:cxn modelId="{10F11092-2480-4A95-8D9C-28DBE44C6705}" type="presParOf" srcId="{45B8A36C-E45E-4FD2-84D6-8146651CB8D4}" destId="{AAC8AAEC-D9E4-4CF3-A2EE-98D9C505AB9B}" srcOrd="0" destOrd="0" presId="urn:microsoft.com/office/officeart/2005/8/layout/lProcess2"/>
    <dgm:cxn modelId="{8F8262A2-A002-4852-A4AE-E5F54868A163}" type="presParOf" srcId="{8E4AEB60-4893-4C89-8D6C-16393BCFFA63}" destId="{06725760-5A9A-4872-BFC8-98F8F856FC7A}" srcOrd="1" destOrd="0" presId="urn:microsoft.com/office/officeart/2005/8/layout/lProcess2"/>
    <dgm:cxn modelId="{EFDAE76B-425C-4A61-9792-F77F51E55EDF}" type="presParOf" srcId="{8E4AEB60-4893-4C89-8D6C-16393BCFFA63}" destId="{26B536C3-330E-43D2-B64D-30817B88FE6C}" srcOrd="2" destOrd="0" presId="urn:microsoft.com/office/officeart/2005/8/layout/lProcess2"/>
    <dgm:cxn modelId="{4AF3BD45-E7ED-4681-B77E-7E85952430A1}" type="presParOf" srcId="{26B536C3-330E-43D2-B64D-30817B88FE6C}" destId="{D56F1971-1FB5-455A-BC2A-3FC73625777C}" srcOrd="0" destOrd="0" presId="urn:microsoft.com/office/officeart/2005/8/layout/lProcess2"/>
    <dgm:cxn modelId="{2AC8BF84-51F1-4DBC-A8B7-E912652CF170}" type="presParOf" srcId="{26B536C3-330E-43D2-B64D-30817B88FE6C}" destId="{BB56FBC5-2C3A-4A88-96A9-ED42E5B66C41}" srcOrd="1" destOrd="0" presId="urn:microsoft.com/office/officeart/2005/8/layout/lProcess2"/>
    <dgm:cxn modelId="{B3E5720B-E2E0-4C55-A8F1-144CC7487810}" type="presParOf" srcId="{26B536C3-330E-43D2-B64D-30817B88FE6C}" destId="{7F64AEB8-F495-4D40-B3D2-D3DCB6BC6C0A}" srcOrd="2" destOrd="0" presId="urn:microsoft.com/office/officeart/2005/8/layout/lProcess2"/>
    <dgm:cxn modelId="{8BBF6FC7-CB6E-4AC8-957F-D92373208C53}" type="presParOf" srcId="{7F64AEB8-F495-4D40-B3D2-D3DCB6BC6C0A}" destId="{9B37A2AE-F0C6-425F-A1A5-37D492886864}" srcOrd="0" destOrd="0" presId="urn:microsoft.com/office/officeart/2005/8/layout/lProcess2"/>
    <dgm:cxn modelId="{ED4E2E50-2B8E-441D-82D9-8BD2D6012A1E}" type="presParOf" srcId="{8E4AEB60-4893-4C89-8D6C-16393BCFFA63}" destId="{EDF1175F-0A6A-489D-950B-269AB632C5F9}" srcOrd="3" destOrd="0" presId="urn:microsoft.com/office/officeart/2005/8/layout/lProcess2"/>
    <dgm:cxn modelId="{D89494BA-64E8-4D20-9308-A5E3042A4F0C}" type="presParOf" srcId="{8E4AEB60-4893-4C89-8D6C-16393BCFFA63}" destId="{73C5F0A4-F7DD-424A-A698-512BC17DCBB2}" srcOrd="4" destOrd="0" presId="urn:microsoft.com/office/officeart/2005/8/layout/lProcess2"/>
    <dgm:cxn modelId="{D3B376D6-BCA7-46A4-B3B6-AECA74F19391}" type="presParOf" srcId="{73C5F0A4-F7DD-424A-A698-512BC17DCBB2}" destId="{7C2F524E-F0BB-4B48-9B68-C3287609F934}" srcOrd="0" destOrd="0" presId="urn:microsoft.com/office/officeart/2005/8/layout/lProcess2"/>
    <dgm:cxn modelId="{8C671824-3EB1-4410-BB28-3A3B4E9C9C0E}" type="presParOf" srcId="{73C5F0A4-F7DD-424A-A698-512BC17DCBB2}" destId="{A6617244-67C7-41C9-9044-4A0FD2FAC92D}" srcOrd="1" destOrd="0" presId="urn:microsoft.com/office/officeart/2005/8/layout/lProcess2"/>
    <dgm:cxn modelId="{638734A3-1168-46B6-B6EF-F47C451A6D56}" type="presParOf" srcId="{73C5F0A4-F7DD-424A-A698-512BC17DCBB2}" destId="{679E65E9-87E4-4CE0-9AA3-B8BA38A8CCCB}" srcOrd="2" destOrd="0" presId="urn:microsoft.com/office/officeart/2005/8/layout/lProcess2"/>
    <dgm:cxn modelId="{51C05F41-791A-40DE-9614-3B36ED9B2CF8}" type="presParOf" srcId="{679E65E9-87E4-4CE0-9AA3-B8BA38A8CCCB}" destId="{9B5AE74C-269E-414F-9F0A-C9FDD85ED155}" srcOrd="0" destOrd="0" presId="urn:microsoft.com/office/officeart/2005/8/layout/lProcess2"/>
    <dgm:cxn modelId="{0CCA6289-E11C-409E-8B05-229DEC51BA90}" type="presParOf" srcId="{9B5AE74C-269E-414F-9F0A-C9FDD85ED155}" destId="{F9739CD8-4054-4C5D-9A40-8FD6B57EA5FD}" srcOrd="0" destOrd="0" presId="urn:microsoft.com/office/officeart/2005/8/layout/lProcess2"/>
    <dgm:cxn modelId="{2FBDC9B8-36D1-4AB6-A529-A54B9F419112}" type="presParOf" srcId="{8E4AEB60-4893-4C89-8D6C-16393BCFFA63}" destId="{2EFF65FF-C61E-47C9-9D4B-C4248CB087C0}" srcOrd="5" destOrd="0" presId="urn:microsoft.com/office/officeart/2005/8/layout/lProcess2"/>
    <dgm:cxn modelId="{325D2DB4-8333-4867-91DD-251BF64EA78D}" type="presParOf" srcId="{8E4AEB60-4893-4C89-8D6C-16393BCFFA63}" destId="{AD0F2B85-164A-468F-AC2D-4C7CCF81F3A8}" srcOrd="6" destOrd="0" presId="urn:microsoft.com/office/officeart/2005/8/layout/lProcess2"/>
    <dgm:cxn modelId="{6CA393A4-00CB-4B90-9D02-2D074243BB19}" type="presParOf" srcId="{AD0F2B85-164A-468F-AC2D-4C7CCF81F3A8}" destId="{C6B4E43A-810F-4E70-9E99-CB729C2F71F8}" srcOrd="0" destOrd="0" presId="urn:microsoft.com/office/officeart/2005/8/layout/lProcess2"/>
    <dgm:cxn modelId="{8A0D9DEB-F8D5-444B-B54B-F3C3CF67DB3D}" type="presParOf" srcId="{AD0F2B85-164A-468F-AC2D-4C7CCF81F3A8}" destId="{F59A3BB2-6CF5-4494-8862-732FD5D628B2}" srcOrd="1" destOrd="0" presId="urn:microsoft.com/office/officeart/2005/8/layout/lProcess2"/>
    <dgm:cxn modelId="{A90ED60E-759C-4D36-AE75-2A2C0004ADB3}" type="presParOf" srcId="{AD0F2B85-164A-468F-AC2D-4C7CCF81F3A8}" destId="{FF47F3D4-F52A-4E5B-B007-1C4C56BC7464}" srcOrd="2" destOrd="0" presId="urn:microsoft.com/office/officeart/2005/8/layout/lProcess2"/>
    <dgm:cxn modelId="{80619005-9DEB-4526-BD51-EB60C436233E}" type="presParOf" srcId="{FF47F3D4-F52A-4E5B-B007-1C4C56BC7464}" destId="{35CEA18A-14D8-4AD7-8F0F-C3B1F1EFE4BF}" srcOrd="0" destOrd="0" presId="urn:microsoft.com/office/officeart/2005/8/layout/lProcess2"/>
    <dgm:cxn modelId="{27A292F8-2F93-471E-9A60-C64139A27FE0}" type="presParOf" srcId="{35CEA18A-14D8-4AD7-8F0F-C3B1F1EFE4BF}" destId="{49D9EB85-6219-4CB6-BD43-B443EF9A6138}"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E66783-CF2F-41B4-8120-AF3DED65BC12}" type="doc">
      <dgm:prSet loTypeId="urn:microsoft.com/office/officeart/2005/8/layout/radial3" loCatId="cycle" qsTypeId="urn:microsoft.com/office/officeart/2005/8/quickstyle/simple1" qsCatId="simple" csTypeId="urn:microsoft.com/office/officeart/2005/8/colors/colorful5" csCatId="colorful" phldr="1"/>
      <dgm:spPr/>
      <dgm:t>
        <a:bodyPr/>
        <a:lstStyle/>
        <a:p>
          <a:endParaRPr lang="en-US"/>
        </a:p>
      </dgm:t>
    </dgm:pt>
    <dgm:pt modelId="{24651A85-2E54-42FE-9B89-7AF0005C0CD8}">
      <dgm:prSet phldrT="[Text]" custT="1"/>
      <dgm:spPr>
        <a:solidFill>
          <a:srgbClr val="7030A0">
            <a:alpha val="50000"/>
          </a:srgbClr>
        </a:solidFill>
        <a:ln>
          <a:noFill/>
        </a:ln>
        <a:effectLst>
          <a:glow rad="228600">
            <a:schemeClr val="accent1">
              <a:satMod val="175000"/>
              <a:alpha val="40000"/>
            </a:schemeClr>
          </a:glow>
          <a:outerShdw blurRad="50800" dist="38100" algn="l" rotWithShape="0">
            <a:prstClr val="black">
              <a:alpha val="40000"/>
            </a:prstClr>
          </a:outerShdw>
        </a:effectLst>
        <a:scene3d>
          <a:camera prst="orthographicFront">
            <a:rot lat="0" lon="0" rev="0"/>
          </a:camera>
          <a:lightRig rig="balanced" dir="t">
            <a:rot lat="0" lon="0" rev="8700000"/>
          </a:lightRig>
        </a:scene3d>
        <a:sp3d>
          <a:bevelT w="190500" h="38100"/>
        </a:sp3d>
      </dgm:spPr>
      <dgm:t>
        <a:bodyPr/>
        <a:lstStyle/>
        <a:p>
          <a:r>
            <a:rPr lang="en-US" sz="3600" b="1" dirty="0" smtClean="0">
              <a:solidFill>
                <a:srgbClr val="FFFF00"/>
              </a:solidFill>
              <a:effectLst>
                <a:glow rad="139700">
                  <a:schemeClr val="accent2">
                    <a:satMod val="175000"/>
                    <a:alpha val="40000"/>
                  </a:schemeClr>
                </a:glow>
              </a:effectLst>
            </a:rPr>
            <a:t>OMS</a:t>
          </a:r>
        </a:p>
        <a:p>
          <a:endParaRPr lang="en-US" sz="3600" b="1" dirty="0">
            <a:solidFill>
              <a:srgbClr val="FFFF00"/>
            </a:solidFill>
            <a:effectLst>
              <a:glow rad="139700">
                <a:schemeClr val="accent2">
                  <a:satMod val="175000"/>
                  <a:alpha val="40000"/>
                </a:schemeClr>
              </a:glow>
            </a:effectLst>
          </a:endParaRPr>
        </a:p>
      </dgm:t>
    </dgm:pt>
    <dgm:pt modelId="{27D2BD70-26E1-4C48-9900-AFCEECAD2021}" type="parTrans" cxnId="{EA0C4715-60AF-41BC-B219-8F960A3264BD}">
      <dgm:prSet/>
      <dgm:spPr/>
      <dgm:t>
        <a:bodyPr/>
        <a:lstStyle/>
        <a:p>
          <a:endParaRPr lang="en-US" sz="2400" b="1"/>
        </a:p>
      </dgm:t>
    </dgm:pt>
    <dgm:pt modelId="{1DA41A53-7AF6-4911-A347-40363433265F}" type="sibTrans" cxnId="{EA0C4715-60AF-41BC-B219-8F960A3264BD}">
      <dgm:prSet/>
      <dgm:spPr/>
      <dgm:t>
        <a:bodyPr/>
        <a:lstStyle/>
        <a:p>
          <a:endParaRPr lang="en-US" sz="2400" b="1"/>
        </a:p>
      </dgm:t>
    </dgm:pt>
    <dgm:pt modelId="{701FF7F8-00D3-4AD1-A54E-CD9A8E3ABDD5}">
      <dgm:prSet phldrT="[Text]" custT="1"/>
      <dgm:spPr>
        <a:solidFill>
          <a:srgbClr val="00B050">
            <a:alpha val="50000"/>
          </a:srgbClr>
        </a:solidFill>
        <a:ln>
          <a:solidFill>
            <a:srgbClr val="00B050"/>
          </a:solidFill>
        </a:ln>
      </dgm:spPr>
      <dgm:t>
        <a:bodyPr/>
        <a:lstStyle/>
        <a:p>
          <a:r>
            <a:rPr lang="en-US" sz="1800" b="1" dirty="0" smtClean="0">
              <a:effectLst>
                <a:outerShdw blurRad="50800" dist="38100" algn="l" rotWithShape="0">
                  <a:prstClr val="black">
                    <a:alpha val="40000"/>
                  </a:prstClr>
                </a:outerShdw>
              </a:effectLst>
            </a:rPr>
            <a:t>DAYCENT</a:t>
          </a:r>
          <a:endParaRPr lang="en-US" sz="1800" b="1" dirty="0">
            <a:effectLst>
              <a:outerShdw blurRad="50800" dist="38100" algn="l" rotWithShape="0">
                <a:prstClr val="black">
                  <a:alpha val="40000"/>
                </a:prstClr>
              </a:outerShdw>
            </a:effectLst>
          </a:endParaRPr>
        </a:p>
      </dgm:t>
    </dgm:pt>
    <dgm:pt modelId="{DA20321B-D427-4E16-982E-5347CD21FA6F}" type="parTrans" cxnId="{5ACFF754-B311-4313-8BC1-D7E56483EF93}">
      <dgm:prSet/>
      <dgm:spPr/>
      <dgm:t>
        <a:bodyPr/>
        <a:lstStyle/>
        <a:p>
          <a:endParaRPr lang="en-US" sz="2400" b="1"/>
        </a:p>
      </dgm:t>
    </dgm:pt>
    <dgm:pt modelId="{47A406E0-2AED-4244-AC49-29AA23827F1F}" type="sibTrans" cxnId="{5ACFF754-B311-4313-8BC1-D7E56483EF93}">
      <dgm:prSet/>
      <dgm:spPr/>
      <dgm:t>
        <a:bodyPr/>
        <a:lstStyle/>
        <a:p>
          <a:endParaRPr lang="en-US" sz="2400" b="1"/>
        </a:p>
      </dgm:t>
    </dgm:pt>
    <dgm:pt modelId="{A0D785F2-4B61-42FC-A552-46FF197CD525}">
      <dgm:prSet phldrT="[Text]" custT="1"/>
      <dgm:spPr>
        <a:solidFill>
          <a:schemeClr val="accent2">
            <a:lumMod val="75000"/>
            <a:alpha val="50000"/>
          </a:schemeClr>
        </a:solidFill>
        <a:ln>
          <a:solidFill>
            <a:schemeClr val="accent6">
              <a:lumMod val="50000"/>
            </a:schemeClr>
          </a:solidFill>
        </a:ln>
      </dgm:spPr>
      <dgm:t>
        <a:bodyPr/>
        <a:lstStyle/>
        <a:p>
          <a:r>
            <a:rPr lang="en-US" sz="1800" b="1" dirty="0" smtClean="0">
              <a:solidFill>
                <a:schemeClr val="tx1"/>
              </a:solidFill>
              <a:effectLst>
                <a:outerShdw blurRad="50800" dist="38100" algn="l" rotWithShape="0">
                  <a:prstClr val="black">
                    <a:alpha val="40000"/>
                  </a:prstClr>
                </a:outerShdw>
              </a:effectLst>
            </a:rPr>
            <a:t>SWMM/</a:t>
          </a:r>
        </a:p>
        <a:p>
          <a:r>
            <a:rPr lang="en-US" sz="1800" b="1" dirty="0" smtClean="0">
              <a:solidFill>
                <a:schemeClr val="tx1"/>
              </a:solidFill>
              <a:effectLst>
                <a:outerShdw blurRad="50800" dist="38100" algn="l" rotWithShape="0">
                  <a:prstClr val="black">
                    <a:alpha val="40000"/>
                  </a:prstClr>
                </a:outerShdw>
              </a:effectLst>
            </a:rPr>
            <a:t>IUWM</a:t>
          </a:r>
          <a:endParaRPr lang="en-US" sz="1800" b="1" dirty="0">
            <a:solidFill>
              <a:schemeClr val="tx1"/>
            </a:solidFill>
            <a:effectLst>
              <a:outerShdw blurRad="50800" dist="38100" algn="l" rotWithShape="0">
                <a:prstClr val="black">
                  <a:alpha val="40000"/>
                </a:prstClr>
              </a:outerShdw>
            </a:effectLst>
          </a:endParaRPr>
        </a:p>
      </dgm:t>
    </dgm:pt>
    <dgm:pt modelId="{E2994165-4BD8-4224-B7E7-BF33E5F8727B}" type="parTrans" cxnId="{457C4861-0CE0-4387-9475-BFEC18D81C27}">
      <dgm:prSet/>
      <dgm:spPr/>
      <dgm:t>
        <a:bodyPr/>
        <a:lstStyle/>
        <a:p>
          <a:endParaRPr lang="en-US" sz="2400" b="1"/>
        </a:p>
      </dgm:t>
    </dgm:pt>
    <dgm:pt modelId="{5B216827-5EDB-4586-9BA8-6B3C6595B5AE}" type="sibTrans" cxnId="{457C4861-0CE0-4387-9475-BFEC18D81C27}">
      <dgm:prSet/>
      <dgm:spPr/>
      <dgm:t>
        <a:bodyPr/>
        <a:lstStyle/>
        <a:p>
          <a:endParaRPr lang="en-US" sz="2400" b="1"/>
        </a:p>
      </dgm:t>
    </dgm:pt>
    <dgm:pt modelId="{2795C726-BD44-4143-BB38-DA544B26C7E1}">
      <dgm:prSet phldrT="[Text]" custT="1"/>
      <dgm:spPr>
        <a:solidFill>
          <a:srgbClr val="FFFF00">
            <a:alpha val="50000"/>
          </a:srgbClr>
        </a:solidFill>
        <a:ln>
          <a:solidFill>
            <a:srgbClr val="FFC000"/>
          </a:solidFill>
        </a:ln>
      </dgm:spPr>
      <dgm:t>
        <a:bodyPr/>
        <a:lstStyle/>
        <a:p>
          <a:r>
            <a:rPr lang="en-US" sz="1800" b="1" dirty="0" smtClean="0">
              <a:solidFill>
                <a:schemeClr val="tx1"/>
              </a:solidFill>
              <a:effectLst>
                <a:outerShdw blurRad="50800" dist="38100" algn="l" rotWithShape="0">
                  <a:prstClr val="black">
                    <a:alpha val="40000"/>
                  </a:prstClr>
                </a:outerShdw>
              </a:effectLst>
            </a:rPr>
            <a:t>SWAT</a:t>
          </a:r>
          <a:endParaRPr lang="en-US" sz="1800" b="1" dirty="0">
            <a:solidFill>
              <a:schemeClr val="tx1"/>
            </a:solidFill>
            <a:effectLst>
              <a:outerShdw blurRad="50800" dist="38100" algn="l" rotWithShape="0">
                <a:prstClr val="black">
                  <a:alpha val="40000"/>
                </a:prstClr>
              </a:outerShdw>
            </a:effectLst>
          </a:endParaRPr>
        </a:p>
      </dgm:t>
    </dgm:pt>
    <dgm:pt modelId="{36410475-C16B-47E3-A263-0F3227B23220}" type="parTrans" cxnId="{F5B937BB-11A3-47EA-92EE-403E517FBE74}">
      <dgm:prSet/>
      <dgm:spPr/>
      <dgm:t>
        <a:bodyPr/>
        <a:lstStyle/>
        <a:p>
          <a:endParaRPr lang="en-US" sz="2400" b="1"/>
        </a:p>
      </dgm:t>
    </dgm:pt>
    <dgm:pt modelId="{F30EE323-2795-4361-84D5-044E2C11ED7F}" type="sibTrans" cxnId="{F5B937BB-11A3-47EA-92EE-403E517FBE74}">
      <dgm:prSet/>
      <dgm:spPr/>
      <dgm:t>
        <a:bodyPr/>
        <a:lstStyle/>
        <a:p>
          <a:endParaRPr lang="en-US" sz="2400" b="1"/>
        </a:p>
      </dgm:t>
    </dgm:pt>
    <dgm:pt modelId="{15CBD947-4C3E-4683-84F0-E18DC191C784}">
      <dgm:prSet phldrT="[Text]" custT="1"/>
      <dgm:spPr>
        <a:solidFill>
          <a:srgbClr val="00B0F0">
            <a:alpha val="50000"/>
          </a:srgbClr>
        </a:solidFill>
        <a:ln>
          <a:solidFill>
            <a:schemeClr val="tx2">
              <a:lumMod val="60000"/>
              <a:lumOff val="40000"/>
            </a:schemeClr>
          </a:solidFill>
        </a:ln>
      </dgm:spPr>
      <dgm:t>
        <a:bodyPr/>
        <a:lstStyle/>
        <a:p>
          <a:r>
            <a:rPr lang="en-US" sz="1800" b="1" dirty="0" smtClean="0">
              <a:effectLst>
                <a:outerShdw blurRad="50800" dist="38100" algn="l" rotWithShape="0">
                  <a:prstClr val="black">
                    <a:alpha val="40000"/>
                  </a:prstClr>
                </a:outerShdw>
              </a:effectLst>
            </a:rPr>
            <a:t>MODFLOW</a:t>
          </a:r>
          <a:endParaRPr lang="en-US" sz="1800" b="1" dirty="0">
            <a:effectLst>
              <a:outerShdw blurRad="50800" dist="38100" algn="l" rotWithShape="0">
                <a:prstClr val="black">
                  <a:alpha val="40000"/>
                </a:prstClr>
              </a:outerShdw>
            </a:effectLst>
          </a:endParaRPr>
        </a:p>
      </dgm:t>
    </dgm:pt>
    <dgm:pt modelId="{229DFF24-0F2F-45C5-8E0C-9031304EC8FD}" type="parTrans" cxnId="{890EEAB4-90BA-4AA2-82E6-B85813C00C3B}">
      <dgm:prSet/>
      <dgm:spPr/>
      <dgm:t>
        <a:bodyPr/>
        <a:lstStyle/>
        <a:p>
          <a:endParaRPr lang="en-US" sz="2400" b="1"/>
        </a:p>
      </dgm:t>
    </dgm:pt>
    <dgm:pt modelId="{0ACF7E28-3420-41AD-ADBE-6DE8605FD44A}" type="sibTrans" cxnId="{890EEAB4-90BA-4AA2-82E6-B85813C00C3B}">
      <dgm:prSet/>
      <dgm:spPr/>
      <dgm:t>
        <a:bodyPr/>
        <a:lstStyle/>
        <a:p>
          <a:endParaRPr lang="en-US" sz="2400" b="1"/>
        </a:p>
      </dgm:t>
    </dgm:pt>
    <dgm:pt modelId="{2B3E3A2A-DD20-4E81-BF67-732BFB816F04}">
      <dgm:prSet phldrT="[Text]" custT="1"/>
      <dgm:spPr>
        <a:solidFill>
          <a:srgbClr val="FF0000">
            <a:alpha val="50000"/>
          </a:srgbClr>
        </a:solidFill>
        <a:ln>
          <a:solidFill>
            <a:srgbClr val="C00000"/>
          </a:solidFill>
        </a:ln>
      </dgm:spPr>
      <dgm:t>
        <a:bodyPr/>
        <a:lstStyle/>
        <a:p>
          <a:r>
            <a:rPr lang="en-US" sz="1800" b="1" dirty="0" smtClean="0">
              <a:solidFill>
                <a:schemeClr val="tx1"/>
              </a:solidFill>
              <a:effectLst>
                <a:outerShdw blurRad="50800" dist="38100" algn="l" rotWithShape="0">
                  <a:prstClr val="black">
                    <a:alpha val="40000"/>
                  </a:prstClr>
                </a:outerShdw>
              </a:effectLst>
            </a:rPr>
            <a:t>Forcing Scenarios</a:t>
          </a:r>
          <a:endParaRPr lang="en-US" sz="1800" b="1" dirty="0">
            <a:solidFill>
              <a:schemeClr val="tx1"/>
            </a:solidFill>
            <a:effectLst>
              <a:outerShdw blurRad="50800" dist="38100" algn="l" rotWithShape="0">
                <a:prstClr val="black">
                  <a:alpha val="40000"/>
                </a:prstClr>
              </a:outerShdw>
            </a:effectLst>
          </a:endParaRPr>
        </a:p>
      </dgm:t>
    </dgm:pt>
    <dgm:pt modelId="{A0510F55-2D07-4CFE-AC01-A2963874A4DE}" type="parTrans" cxnId="{BEE5B1DF-DA71-46EE-A2A3-BC386F471346}">
      <dgm:prSet/>
      <dgm:spPr/>
      <dgm:t>
        <a:bodyPr/>
        <a:lstStyle/>
        <a:p>
          <a:endParaRPr lang="en-US" sz="2400" b="1"/>
        </a:p>
      </dgm:t>
    </dgm:pt>
    <dgm:pt modelId="{94AFB263-4C17-4B8B-B605-65D7F2DFDEF5}" type="sibTrans" cxnId="{BEE5B1DF-DA71-46EE-A2A3-BC386F471346}">
      <dgm:prSet/>
      <dgm:spPr/>
      <dgm:t>
        <a:bodyPr/>
        <a:lstStyle/>
        <a:p>
          <a:endParaRPr lang="en-US" sz="2400" b="1"/>
        </a:p>
      </dgm:t>
    </dgm:pt>
    <dgm:pt modelId="{25B48982-CC73-45BB-8691-D89712B78C01}" type="pres">
      <dgm:prSet presAssocID="{86E66783-CF2F-41B4-8120-AF3DED65BC12}" presName="composite" presStyleCnt="0">
        <dgm:presLayoutVars>
          <dgm:chMax val="1"/>
          <dgm:dir/>
          <dgm:resizeHandles val="exact"/>
        </dgm:presLayoutVars>
      </dgm:prSet>
      <dgm:spPr/>
      <dgm:t>
        <a:bodyPr/>
        <a:lstStyle/>
        <a:p>
          <a:endParaRPr lang="en-US"/>
        </a:p>
      </dgm:t>
    </dgm:pt>
    <dgm:pt modelId="{FE9700B5-1BBD-4362-A1FD-7A26CD13BAC3}" type="pres">
      <dgm:prSet presAssocID="{86E66783-CF2F-41B4-8120-AF3DED65BC12}" presName="radial" presStyleCnt="0">
        <dgm:presLayoutVars>
          <dgm:animLvl val="ctr"/>
        </dgm:presLayoutVars>
      </dgm:prSet>
      <dgm:spPr/>
    </dgm:pt>
    <dgm:pt modelId="{96E4BA6F-024C-468D-BC25-21A3DA6BD1F6}" type="pres">
      <dgm:prSet presAssocID="{24651A85-2E54-42FE-9B89-7AF0005C0CD8}" presName="centerShape" presStyleLbl="vennNode1" presStyleIdx="0" presStyleCnt="6"/>
      <dgm:spPr/>
      <dgm:t>
        <a:bodyPr/>
        <a:lstStyle/>
        <a:p>
          <a:endParaRPr lang="en-US"/>
        </a:p>
      </dgm:t>
    </dgm:pt>
    <dgm:pt modelId="{76386720-CA10-4922-8598-5995D7FBEBDE}" type="pres">
      <dgm:prSet presAssocID="{701FF7F8-00D3-4AD1-A54E-CD9A8E3ABDD5}" presName="node" presStyleLbl="vennNode1" presStyleIdx="1" presStyleCnt="6" custScaleX="134483" custScaleY="133016">
        <dgm:presLayoutVars>
          <dgm:bulletEnabled val="1"/>
        </dgm:presLayoutVars>
      </dgm:prSet>
      <dgm:spPr/>
      <dgm:t>
        <a:bodyPr/>
        <a:lstStyle/>
        <a:p>
          <a:endParaRPr lang="en-US"/>
        </a:p>
      </dgm:t>
    </dgm:pt>
    <dgm:pt modelId="{C293686D-FB2D-45A3-B388-7052D96B4F00}" type="pres">
      <dgm:prSet presAssocID="{A0D785F2-4B61-42FC-A552-46FF197CD525}" presName="node" presStyleLbl="vennNode1" presStyleIdx="2" presStyleCnt="6" custScaleX="128730" custScaleY="130785" custRadScaleRad="106927" custRadScaleInc="-3504">
        <dgm:presLayoutVars>
          <dgm:bulletEnabled val="1"/>
        </dgm:presLayoutVars>
      </dgm:prSet>
      <dgm:spPr/>
      <dgm:t>
        <a:bodyPr/>
        <a:lstStyle/>
        <a:p>
          <a:endParaRPr lang="en-US"/>
        </a:p>
      </dgm:t>
    </dgm:pt>
    <dgm:pt modelId="{E2FC7B4D-EDE0-46B7-88E5-FED37321C3BC}" type="pres">
      <dgm:prSet presAssocID="{2795C726-BD44-4143-BB38-DA544B26C7E1}" presName="node" presStyleLbl="vennNode1" presStyleIdx="3" presStyleCnt="6" custScaleX="140156" custScaleY="136493">
        <dgm:presLayoutVars>
          <dgm:bulletEnabled val="1"/>
        </dgm:presLayoutVars>
      </dgm:prSet>
      <dgm:spPr/>
      <dgm:t>
        <a:bodyPr/>
        <a:lstStyle/>
        <a:p>
          <a:endParaRPr lang="en-US"/>
        </a:p>
      </dgm:t>
    </dgm:pt>
    <dgm:pt modelId="{8B17CADF-949B-4208-AA8F-C878DDFDACAD}" type="pres">
      <dgm:prSet presAssocID="{15CBD947-4C3E-4683-84F0-E18DC191C784}" presName="node" presStyleLbl="vennNode1" presStyleIdx="4" presStyleCnt="6" custScaleX="138495" custScaleY="139272" custRadScaleRad="104966" custRadScaleInc="4624">
        <dgm:presLayoutVars>
          <dgm:bulletEnabled val="1"/>
        </dgm:presLayoutVars>
      </dgm:prSet>
      <dgm:spPr/>
      <dgm:t>
        <a:bodyPr/>
        <a:lstStyle/>
        <a:p>
          <a:endParaRPr lang="en-US"/>
        </a:p>
      </dgm:t>
    </dgm:pt>
    <dgm:pt modelId="{74A1A9C1-2C9A-4E7A-A9BF-E8B6804C01CD}" type="pres">
      <dgm:prSet presAssocID="{2B3E3A2A-DD20-4E81-BF67-732BFB816F04}" presName="node" presStyleLbl="vennNode1" presStyleIdx="5" presStyleCnt="6" custScaleX="138391" custScaleY="136147" custRadScaleRad="128944" custRadScaleInc="2600">
        <dgm:presLayoutVars>
          <dgm:bulletEnabled val="1"/>
        </dgm:presLayoutVars>
      </dgm:prSet>
      <dgm:spPr/>
      <dgm:t>
        <a:bodyPr/>
        <a:lstStyle/>
        <a:p>
          <a:endParaRPr lang="en-US"/>
        </a:p>
      </dgm:t>
    </dgm:pt>
  </dgm:ptLst>
  <dgm:cxnLst>
    <dgm:cxn modelId="{7FC98353-0C4A-495A-8A09-532390F03D64}" type="presOf" srcId="{24651A85-2E54-42FE-9B89-7AF0005C0CD8}" destId="{96E4BA6F-024C-468D-BC25-21A3DA6BD1F6}" srcOrd="0" destOrd="0" presId="urn:microsoft.com/office/officeart/2005/8/layout/radial3"/>
    <dgm:cxn modelId="{75315058-AE0D-4D28-8D00-399AA637BF20}" type="presOf" srcId="{701FF7F8-00D3-4AD1-A54E-CD9A8E3ABDD5}" destId="{76386720-CA10-4922-8598-5995D7FBEBDE}" srcOrd="0" destOrd="0" presId="urn:microsoft.com/office/officeart/2005/8/layout/radial3"/>
    <dgm:cxn modelId="{04EEB499-B61D-4DA2-BDA4-AD589DF97C68}" type="presOf" srcId="{2795C726-BD44-4143-BB38-DA544B26C7E1}" destId="{E2FC7B4D-EDE0-46B7-88E5-FED37321C3BC}" srcOrd="0" destOrd="0" presId="urn:microsoft.com/office/officeart/2005/8/layout/radial3"/>
    <dgm:cxn modelId="{EA0C4715-60AF-41BC-B219-8F960A3264BD}" srcId="{86E66783-CF2F-41B4-8120-AF3DED65BC12}" destId="{24651A85-2E54-42FE-9B89-7AF0005C0CD8}" srcOrd="0" destOrd="0" parTransId="{27D2BD70-26E1-4C48-9900-AFCEECAD2021}" sibTransId="{1DA41A53-7AF6-4911-A347-40363433265F}"/>
    <dgm:cxn modelId="{EF5AF67E-CE9C-46CD-A051-10FDE48D8785}" type="presOf" srcId="{A0D785F2-4B61-42FC-A552-46FF197CD525}" destId="{C293686D-FB2D-45A3-B388-7052D96B4F00}" srcOrd="0" destOrd="0" presId="urn:microsoft.com/office/officeart/2005/8/layout/radial3"/>
    <dgm:cxn modelId="{11FB97F1-7B9E-464A-9746-21546E555669}" type="presOf" srcId="{86E66783-CF2F-41B4-8120-AF3DED65BC12}" destId="{25B48982-CC73-45BB-8691-D89712B78C01}" srcOrd="0" destOrd="0" presId="urn:microsoft.com/office/officeart/2005/8/layout/radial3"/>
    <dgm:cxn modelId="{F5B937BB-11A3-47EA-92EE-403E517FBE74}" srcId="{24651A85-2E54-42FE-9B89-7AF0005C0CD8}" destId="{2795C726-BD44-4143-BB38-DA544B26C7E1}" srcOrd="2" destOrd="0" parTransId="{36410475-C16B-47E3-A263-0F3227B23220}" sibTransId="{F30EE323-2795-4361-84D5-044E2C11ED7F}"/>
    <dgm:cxn modelId="{457C4861-0CE0-4387-9475-BFEC18D81C27}" srcId="{24651A85-2E54-42FE-9B89-7AF0005C0CD8}" destId="{A0D785F2-4B61-42FC-A552-46FF197CD525}" srcOrd="1" destOrd="0" parTransId="{E2994165-4BD8-4224-B7E7-BF33E5F8727B}" sibTransId="{5B216827-5EDB-4586-9BA8-6B3C6595B5AE}"/>
    <dgm:cxn modelId="{890EEAB4-90BA-4AA2-82E6-B85813C00C3B}" srcId="{24651A85-2E54-42FE-9B89-7AF0005C0CD8}" destId="{15CBD947-4C3E-4683-84F0-E18DC191C784}" srcOrd="3" destOrd="0" parTransId="{229DFF24-0F2F-45C5-8E0C-9031304EC8FD}" sibTransId="{0ACF7E28-3420-41AD-ADBE-6DE8605FD44A}"/>
    <dgm:cxn modelId="{C725299E-9792-4EE1-BA9D-B2A20A95C90C}" type="presOf" srcId="{2B3E3A2A-DD20-4E81-BF67-732BFB816F04}" destId="{74A1A9C1-2C9A-4E7A-A9BF-E8B6804C01CD}" srcOrd="0" destOrd="0" presId="urn:microsoft.com/office/officeart/2005/8/layout/radial3"/>
    <dgm:cxn modelId="{BEE5B1DF-DA71-46EE-A2A3-BC386F471346}" srcId="{24651A85-2E54-42FE-9B89-7AF0005C0CD8}" destId="{2B3E3A2A-DD20-4E81-BF67-732BFB816F04}" srcOrd="4" destOrd="0" parTransId="{A0510F55-2D07-4CFE-AC01-A2963874A4DE}" sibTransId="{94AFB263-4C17-4B8B-B605-65D7F2DFDEF5}"/>
    <dgm:cxn modelId="{5ACFF754-B311-4313-8BC1-D7E56483EF93}" srcId="{24651A85-2E54-42FE-9B89-7AF0005C0CD8}" destId="{701FF7F8-00D3-4AD1-A54E-CD9A8E3ABDD5}" srcOrd="0" destOrd="0" parTransId="{DA20321B-D427-4E16-982E-5347CD21FA6F}" sibTransId="{47A406E0-2AED-4244-AC49-29AA23827F1F}"/>
    <dgm:cxn modelId="{272AE7FB-9103-446F-AFE1-705C05F2E96A}" type="presOf" srcId="{15CBD947-4C3E-4683-84F0-E18DC191C784}" destId="{8B17CADF-949B-4208-AA8F-C878DDFDACAD}" srcOrd="0" destOrd="0" presId="urn:microsoft.com/office/officeart/2005/8/layout/radial3"/>
    <dgm:cxn modelId="{CB8AD160-EAFB-4F5D-B0F5-2A1218A50011}" type="presParOf" srcId="{25B48982-CC73-45BB-8691-D89712B78C01}" destId="{FE9700B5-1BBD-4362-A1FD-7A26CD13BAC3}" srcOrd="0" destOrd="0" presId="urn:microsoft.com/office/officeart/2005/8/layout/radial3"/>
    <dgm:cxn modelId="{C08A12D0-F617-4ADC-B389-4445D8A914BE}" type="presParOf" srcId="{FE9700B5-1BBD-4362-A1FD-7A26CD13BAC3}" destId="{96E4BA6F-024C-468D-BC25-21A3DA6BD1F6}" srcOrd="0" destOrd="0" presId="urn:microsoft.com/office/officeart/2005/8/layout/radial3"/>
    <dgm:cxn modelId="{1494FDFD-C905-4797-9180-A87A4ADB7727}" type="presParOf" srcId="{FE9700B5-1BBD-4362-A1FD-7A26CD13BAC3}" destId="{76386720-CA10-4922-8598-5995D7FBEBDE}" srcOrd="1" destOrd="0" presId="urn:microsoft.com/office/officeart/2005/8/layout/radial3"/>
    <dgm:cxn modelId="{CE20BD4D-1BF9-4CD3-8E8A-D10956F7C90B}" type="presParOf" srcId="{FE9700B5-1BBD-4362-A1FD-7A26CD13BAC3}" destId="{C293686D-FB2D-45A3-B388-7052D96B4F00}" srcOrd="2" destOrd="0" presId="urn:microsoft.com/office/officeart/2005/8/layout/radial3"/>
    <dgm:cxn modelId="{BE9BF06E-B764-4608-A50D-CBF1247DC736}" type="presParOf" srcId="{FE9700B5-1BBD-4362-A1FD-7A26CD13BAC3}" destId="{E2FC7B4D-EDE0-46B7-88E5-FED37321C3BC}" srcOrd="3" destOrd="0" presId="urn:microsoft.com/office/officeart/2005/8/layout/radial3"/>
    <dgm:cxn modelId="{EB569D55-B123-47A2-BB34-131E7B974B14}" type="presParOf" srcId="{FE9700B5-1BBD-4362-A1FD-7A26CD13BAC3}" destId="{8B17CADF-949B-4208-AA8F-C878DDFDACAD}" srcOrd="4" destOrd="0" presId="urn:microsoft.com/office/officeart/2005/8/layout/radial3"/>
    <dgm:cxn modelId="{112C8368-738A-4EFF-9217-7B6CAF5C60B1}" type="presParOf" srcId="{FE9700B5-1BBD-4362-A1FD-7A26CD13BAC3}" destId="{74A1A9C1-2C9A-4E7A-A9BF-E8B6804C01CD}" srcOrd="5" destOrd="0" presId="urn:microsoft.com/office/officeart/2005/8/layout/radial3"/>
  </dgm:cxnLst>
  <dgm:bg>
    <a:effectLst>
      <a:glow rad="139700">
        <a:schemeClr val="accent2">
          <a:satMod val="175000"/>
          <a:alpha val="40000"/>
        </a:schemeClr>
      </a:glo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6885FA-97C7-4680-A816-85E44D826772}">
      <dsp:nvSpPr>
        <dsp:cNvPr id="0" name=""/>
        <dsp:cNvSpPr/>
      </dsp:nvSpPr>
      <dsp:spPr>
        <a:xfrm>
          <a:off x="1983" y="1063189"/>
          <a:ext cx="1946213" cy="3133712"/>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App Server</a:t>
          </a:r>
          <a:endParaRPr lang="en-US" sz="2300" kern="1200" dirty="0"/>
        </a:p>
      </dsp:txBody>
      <dsp:txXfrm>
        <a:off x="1983" y="1063189"/>
        <a:ext cx="1946213" cy="940113"/>
      </dsp:txXfrm>
    </dsp:sp>
    <dsp:sp modelId="{AAC8AAEC-D9E4-4CF3-A2EE-98D9C505AB9B}">
      <dsp:nvSpPr>
        <dsp:cNvPr id="0" name=""/>
        <dsp:cNvSpPr/>
      </dsp:nvSpPr>
      <dsp:spPr>
        <a:xfrm>
          <a:off x="196604" y="1824670"/>
          <a:ext cx="1556971" cy="2283357"/>
        </a:xfrm>
        <a:prstGeom prst="roundRect">
          <a:avLst>
            <a:gd name="adj" fmla="val 10000"/>
          </a:avLst>
        </a:prstGeom>
        <a:solidFill>
          <a:schemeClr val="accent6">
            <a:lumMod val="7500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274320" rIns="50800" bIns="38100" numCol="1" spcCol="1270" anchor="t" anchorCtr="0">
          <a:noAutofit/>
        </a:bodyPr>
        <a:lstStyle/>
        <a:p>
          <a:pPr lvl="0" algn="ctr" defTabSz="889000">
            <a:lnSpc>
              <a:spcPct val="90000"/>
            </a:lnSpc>
            <a:spcBef>
              <a:spcPct val="0"/>
            </a:spcBef>
            <a:spcAft>
              <a:spcPct val="35000"/>
            </a:spcAft>
          </a:pPr>
          <a:r>
            <a:rPr lang="en-US" sz="2000" b="1" kern="1200" dirty="0" smtClean="0"/>
            <a:t>Apache Tomcat</a:t>
          </a:r>
          <a:endParaRPr lang="en-US" sz="2000" b="1" kern="1200" dirty="0"/>
        </a:p>
      </dsp:txBody>
      <dsp:txXfrm>
        <a:off x="242206" y="1870272"/>
        <a:ext cx="1465767" cy="2192153"/>
      </dsp:txXfrm>
    </dsp:sp>
    <dsp:sp modelId="{D56F1971-1FB5-455A-BC2A-3FC73625777C}">
      <dsp:nvSpPr>
        <dsp:cNvPr id="0" name=""/>
        <dsp:cNvSpPr/>
      </dsp:nvSpPr>
      <dsp:spPr>
        <a:xfrm>
          <a:off x="2094163" y="1087324"/>
          <a:ext cx="1946213" cy="30876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Geospatial </a:t>
          </a:r>
          <a:r>
            <a:rPr lang="en-US" sz="2300" kern="1200" dirty="0" err="1" smtClean="0"/>
            <a:t>rDBMS</a:t>
          </a:r>
          <a:endParaRPr lang="en-US" sz="2300" kern="1200" dirty="0"/>
        </a:p>
      </dsp:txBody>
      <dsp:txXfrm>
        <a:off x="2094163" y="1087324"/>
        <a:ext cx="1946213" cy="926308"/>
      </dsp:txXfrm>
    </dsp:sp>
    <dsp:sp modelId="{7C2F524E-F0BB-4B48-9B68-C3287609F934}">
      <dsp:nvSpPr>
        <dsp:cNvPr id="0" name=""/>
        <dsp:cNvSpPr/>
      </dsp:nvSpPr>
      <dsp:spPr>
        <a:xfrm>
          <a:off x="4186343" y="1087324"/>
          <a:ext cx="1946213" cy="30876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File Server</a:t>
          </a:r>
          <a:endParaRPr lang="en-US" sz="2300" kern="1200" dirty="0"/>
        </a:p>
      </dsp:txBody>
      <dsp:txXfrm>
        <a:off x="4186343" y="1087324"/>
        <a:ext cx="1946213" cy="926308"/>
      </dsp:txXfrm>
    </dsp:sp>
    <dsp:sp modelId="{F9739CD8-4054-4C5D-9A40-8FD6B57EA5FD}">
      <dsp:nvSpPr>
        <dsp:cNvPr id="0" name=""/>
        <dsp:cNvSpPr/>
      </dsp:nvSpPr>
      <dsp:spPr>
        <a:xfrm>
          <a:off x="4380964" y="2859420"/>
          <a:ext cx="1556971" cy="1039074"/>
        </a:xfrm>
        <a:prstGeom prst="roundRect">
          <a:avLst>
            <a:gd name="adj" fmla="val 10000"/>
          </a:avLst>
        </a:prstGeom>
        <a:solidFill>
          <a:schemeClr val="accent6">
            <a:lumMod val="7500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0800" tIns="36576" rIns="50800" bIns="38100" numCol="1" spcCol="1270" anchor="ctr" anchorCtr="1">
          <a:noAutofit/>
        </a:bodyPr>
        <a:lstStyle/>
        <a:p>
          <a:pPr lvl="0" algn="ctr" defTabSz="889000">
            <a:lnSpc>
              <a:spcPct val="90000"/>
            </a:lnSpc>
            <a:spcBef>
              <a:spcPct val="0"/>
            </a:spcBef>
            <a:spcAft>
              <a:spcPct val="35000"/>
            </a:spcAft>
          </a:pPr>
          <a:r>
            <a:rPr lang="en-US" sz="2000" b="1" kern="1200" dirty="0" err="1" smtClean="0"/>
            <a:t>nginx</a:t>
          </a:r>
          <a:endParaRPr lang="en-US" sz="2000" b="1" kern="1200" dirty="0"/>
        </a:p>
      </dsp:txBody>
      <dsp:txXfrm>
        <a:off x="4411397" y="2889853"/>
        <a:ext cx="1496105" cy="978208"/>
      </dsp:txXfrm>
    </dsp:sp>
    <dsp:sp modelId="{C6B4E43A-810F-4E70-9E99-CB729C2F71F8}">
      <dsp:nvSpPr>
        <dsp:cNvPr id="0" name=""/>
        <dsp:cNvSpPr/>
      </dsp:nvSpPr>
      <dsp:spPr>
        <a:xfrm>
          <a:off x="6278522" y="1087324"/>
          <a:ext cx="1946213" cy="30876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n-US" sz="2300" kern="1200" dirty="0" smtClean="0"/>
            <a:t>Logger &amp; shared cache</a:t>
          </a:r>
          <a:endParaRPr lang="en-US" sz="2300" kern="1200" dirty="0"/>
        </a:p>
      </dsp:txBody>
      <dsp:txXfrm>
        <a:off x="6278522" y="1087324"/>
        <a:ext cx="1946213" cy="926308"/>
      </dsp:txXfrm>
    </dsp:sp>
    <dsp:sp modelId="{49D9EB85-6219-4CB6-BD43-B443EF9A6138}">
      <dsp:nvSpPr>
        <dsp:cNvPr id="0" name=""/>
        <dsp:cNvSpPr/>
      </dsp:nvSpPr>
      <dsp:spPr>
        <a:xfrm>
          <a:off x="6473144" y="2859420"/>
          <a:ext cx="1556971" cy="1039074"/>
        </a:xfrm>
        <a:prstGeom prst="roundRect">
          <a:avLst>
            <a:gd name="adj" fmla="val 10000"/>
          </a:avLst>
        </a:prstGeom>
        <a:solidFill>
          <a:schemeClr val="accent6">
            <a:lumMod val="75000"/>
          </a:schemeClr>
        </a:solidFill>
        <a:ln w="2642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6576" rIns="0" bIns="38100" numCol="1" spcCol="1270" anchor="ctr" anchorCtr="1">
          <a:noAutofit/>
        </a:bodyPr>
        <a:lstStyle/>
        <a:p>
          <a:pPr lvl="0" algn="ctr" defTabSz="889000">
            <a:lnSpc>
              <a:spcPct val="90000"/>
            </a:lnSpc>
            <a:spcBef>
              <a:spcPct val="0"/>
            </a:spcBef>
            <a:spcAft>
              <a:spcPct val="35000"/>
            </a:spcAft>
          </a:pPr>
          <a:r>
            <a:rPr lang="en-US" sz="2000" b="1" kern="1200" dirty="0" err="1" smtClean="0"/>
            <a:t>memcached</a:t>
          </a:r>
          <a:endParaRPr lang="en-US" sz="2000" b="1" kern="1200" dirty="0"/>
        </a:p>
      </dsp:txBody>
      <dsp:txXfrm>
        <a:off x="6503577" y="2889853"/>
        <a:ext cx="1496105" cy="9782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E4BA6F-024C-468D-BC25-21A3DA6BD1F6}">
      <dsp:nvSpPr>
        <dsp:cNvPr id="0" name=""/>
        <dsp:cNvSpPr/>
      </dsp:nvSpPr>
      <dsp:spPr>
        <a:xfrm>
          <a:off x="1815264" y="1130284"/>
          <a:ext cx="2668466" cy="2668466"/>
        </a:xfrm>
        <a:prstGeom prst="ellipse">
          <a:avLst/>
        </a:prstGeom>
        <a:solidFill>
          <a:srgbClr val="7030A0">
            <a:alpha val="50000"/>
          </a:srgbClr>
        </a:solidFill>
        <a:ln w="26425" cap="flat" cmpd="sng" algn="ctr">
          <a:noFill/>
          <a:prstDash val="solid"/>
        </a:ln>
        <a:effectLst>
          <a:glow rad="228600">
            <a:schemeClr val="accent1">
              <a:satMod val="175000"/>
              <a:alpha val="40000"/>
            </a:schemeClr>
          </a:glow>
          <a:outerShdw blurRad="50800" dist="38100" algn="l" rotWithShape="0">
            <a:prstClr val="black">
              <a:alpha val="40000"/>
            </a:prstClr>
          </a:outerShdw>
        </a:effectLst>
        <a:scene3d>
          <a:camera prst="orthographicFront">
            <a:rot lat="0" lon="0" rev="0"/>
          </a:camera>
          <a:lightRig rig="balanced" dir="t">
            <a:rot lat="0" lon="0" rev="8700000"/>
          </a:lightRig>
        </a:scene3d>
        <a:sp3d>
          <a:bevelT w="190500" h="38100"/>
        </a:sp3d>
      </dsp:spPr>
      <dsp:style>
        <a:lnRef idx="2">
          <a:scrgbClr r="0" g="0" b="0"/>
        </a:lnRef>
        <a:fillRef idx="1">
          <a:scrgbClr r="0" g="0" b="0"/>
        </a:fillRef>
        <a:effectRef idx="0">
          <a:scrgbClr r="0" g="0" b="0"/>
        </a:effectRef>
        <a:fontRef idx="minor">
          <a:schemeClr val="tx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b="1" kern="1200" dirty="0" smtClean="0">
              <a:solidFill>
                <a:srgbClr val="FFFF00"/>
              </a:solidFill>
              <a:effectLst>
                <a:glow rad="139700">
                  <a:schemeClr val="accent2">
                    <a:satMod val="175000"/>
                    <a:alpha val="40000"/>
                  </a:schemeClr>
                </a:glow>
              </a:effectLst>
            </a:rPr>
            <a:t>OMS</a:t>
          </a:r>
        </a:p>
        <a:p>
          <a:pPr lvl="0" algn="ctr" defTabSz="1600200">
            <a:lnSpc>
              <a:spcPct val="90000"/>
            </a:lnSpc>
            <a:spcBef>
              <a:spcPct val="0"/>
            </a:spcBef>
            <a:spcAft>
              <a:spcPct val="35000"/>
            </a:spcAft>
          </a:pPr>
          <a:endParaRPr lang="en-US" sz="3600" b="1" kern="1200" dirty="0">
            <a:solidFill>
              <a:srgbClr val="FFFF00"/>
            </a:solidFill>
            <a:effectLst>
              <a:glow rad="139700">
                <a:schemeClr val="accent2">
                  <a:satMod val="175000"/>
                  <a:alpha val="40000"/>
                </a:schemeClr>
              </a:glow>
            </a:effectLst>
          </a:endParaRPr>
        </a:p>
      </dsp:txBody>
      <dsp:txXfrm>
        <a:off x="2206052" y="1521072"/>
        <a:ext cx="1886890" cy="1886890"/>
      </dsp:txXfrm>
    </dsp:sp>
    <dsp:sp modelId="{76386720-CA10-4922-8598-5995D7FBEBDE}">
      <dsp:nvSpPr>
        <dsp:cNvPr id="0" name=""/>
        <dsp:cNvSpPr/>
      </dsp:nvSpPr>
      <dsp:spPr>
        <a:xfrm>
          <a:off x="2252339" y="-158794"/>
          <a:ext cx="1794316" cy="1774743"/>
        </a:xfrm>
        <a:prstGeom prst="ellipse">
          <a:avLst/>
        </a:prstGeom>
        <a:solidFill>
          <a:srgbClr val="00B050">
            <a:alpha val="50000"/>
          </a:srgbClr>
        </a:solidFill>
        <a:ln w="26425" cap="flat" cmpd="sng" algn="ctr">
          <a:solidFill>
            <a:srgbClr val="00B050"/>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effectLst>
                <a:outerShdw blurRad="50800" dist="38100" algn="l" rotWithShape="0">
                  <a:prstClr val="black">
                    <a:alpha val="40000"/>
                  </a:prstClr>
                </a:outerShdw>
              </a:effectLst>
            </a:rPr>
            <a:t>DAYCENT</a:t>
          </a:r>
          <a:endParaRPr lang="en-US" sz="1800" b="1" kern="1200" dirty="0">
            <a:effectLst>
              <a:outerShdw blurRad="50800" dist="38100" algn="l" rotWithShape="0">
                <a:prstClr val="black">
                  <a:alpha val="40000"/>
                </a:prstClr>
              </a:outerShdw>
            </a:effectLst>
          </a:endParaRPr>
        </a:p>
      </dsp:txBody>
      <dsp:txXfrm>
        <a:off x="2515110" y="101111"/>
        <a:ext cx="1268774" cy="1254933"/>
      </dsp:txXfrm>
    </dsp:sp>
    <dsp:sp modelId="{C293686D-FB2D-45A3-B388-7052D96B4F00}">
      <dsp:nvSpPr>
        <dsp:cNvPr id="0" name=""/>
        <dsp:cNvSpPr/>
      </dsp:nvSpPr>
      <dsp:spPr>
        <a:xfrm>
          <a:off x="4029098" y="941284"/>
          <a:ext cx="1717558" cy="1744976"/>
        </a:xfrm>
        <a:prstGeom prst="ellipse">
          <a:avLst/>
        </a:prstGeom>
        <a:solidFill>
          <a:schemeClr val="accent2">
            <a:lumMod val="75000"/>
            <a:alpha val="50000"/>
          </a:schemeClr>
        </a:solidFill>
        <a:ln w="26425" cap="flat" cmpd="sng" algn="ctr">
          <a:solidFill>
            <a:schemeClr val="accent6">
              <a:lumMod val="5000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effectLst>
                <a:outerShdw blurRad="50800" dist="38100" algn="l" rotWithShape="0">
                  <a:prstClr val="black">
                    <a:alpha val="40000"/>
                  </a:prstClr>
                </a:outerShdw>
              </a:effectLst>
            </a:rPr>
            <a:t>SWMM/</a:t>
          </a:r>
        </a:p>
        <a:p>
          <a:pPr lvl="0" algn="ctr" defTabSz="800100">
            <a:lnSpc>
              <a:spcPct val="90000"/>
            </a:lnSpc>
            <a:spcBef>
              <a:spcPct val="0"/>
            </a:spcBef>
            <a:spcAft>
              <a:spcPct val="35000"/>
            </a:spcAft>
          </a:pPr>
          <a:r>
            <a:rPr lang="en-US" sz="1800" b="1" kern="1200" dirty="0" smtClean="0">
              <a:solidFill>
                <a:schemeClr val="tx1"/>
              </a:solidFill>
              <a:effectLst>
                <a:outerShdw blurRad="50800" dist="38100" algn="l" rotWithShape="0">
                  <a:prstClr val="black">
                    <a:alpha val="40000"/>
                  </a:prstClr>
                </a:outerShdw>
              </a:effectLst>
            </a:rPr>
            <a:t>IUWM</a:t>
          </a:r>
          <a:endParaRPr lang="en-US" sz="1800" b="1" kern="1200" dirty="0">
            <a:solidFill>
              <a:schemeClr val="tx1"/>
            </a:solidFill>
            <a:effectLst>
              <a:outerShdw blurRad="50800" dist="38100" algn="l" rotWithShape="0">
                <a:prstClr val="black">
                  <a:alpha val="40000"/>
                </a:prstClr>
              </a:outerShdw>
            </a:effectLst>
          </a:endParaRPr>
        </a:p>
      </dsp:txBody>
      <dsp:txXfrm>
        <a:off x="4280629" y="1196830"/>
        <a:ext cx="1214496" cy="1233884"/>
      </dsp:txXfrm>
    </dsp:sp>
    <dsp:sp modelId="{E2FC7B4D-EDE0-46B7-88E5-FED37321C3BC}">
      <dsp:nvSpPr>
        <dsp:cNvPr id="0" name=""/>
        <dsp:cNvSpPr/>
      </dsp:nvSpPr>
      <dsp:spPr>
        <a:xfrm>
          <a:off x="3234853" y="2958355"/>
          <a:ext cx="1870007" cy="1821134"/>
        </a:xfrm>
        <a:prstGeom prst="ellipse">
          <a:avLst/>
        </a:prstGeom>
        <a:solidFill>
          <a:srgbClr val="FFFF00">
            <a:alpha val="50000"/>
          </a:srgbClr>
        </a:solidFill>
        <a:ln w="26425" cap="flat" cmpd="sng" algn="ctr">
          <a:solidFill>
            <a:srgbClr val="FFC000"/>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effectLst>
                <a:outerShdw blurRad="50800" dist="38100" algn="l" rotWithShape="0">
                  <a:prstClr val="black">
                    <a:alpha val="40000"/>
                  </a:prstClr>
                </a:outerShdw>
              </a:effectLst>
            </a:rPr>
            <a:t>SWAT</a:t>
          </a:r>
          <a:endParaRPr lang="en-US" sz="1800" b="1" kern="1200" dirty="0">
            <a:solidFill>
              <a:schemeClr val="tx1"/>
            </a:solidFill>
            <a:effectLst>
              <a:outerShdw blurRad="50800" dist="38100" algn="l" rotWithShape="0">
                <a:prstClr val="black">
                  <a:alpha val="40000"/>
                </a:prstClr>
              </a:outerShdw>
            </a:effectLst>
          </a:endParaRPr>
        </a:p>
      </dsp:txBody>
      <dsp:txXfrm>
        <a:off x="3508709" y="3225054"/>
        <a:ext cx="1322295" cy="1287736"/>
      </dsp:txXfrm>
    </dsp:sp>
    <dsp:sp modelId="{8B17CADF-949B-4208-AA8F-C878DDFDACAD}">
      <dsp:nvSpPr>
        <dsp:cNvPr id="0" name=""/>
        <dsp:cNvSpPr/>
      </dsp:nvSpPr>
      <dsp:spPr>
        <a:xfrm>
          <a:off x="1070741" y="2939815"/>
          <a:ext cx="1847846" cy="1858213"/>
        </a:xfrm>
        <a:prstGeom prst="ellipse">
          <a:avLst/>
        </a:prstGeom>
        <a:solidFill>
          <a:srgbClr val="00B0F0">
            <a:alpha val="50000"/>
          </a:srgbClr>
        </a:solidFill>
        <a:ln w="26425" cap="flat" cmpd="sng" algn="ctr">
          <a:solidFill>
            <a:schemeClr val="tx2">
              <a:lumMod val="60000"/>
              <a:lumOff val="4000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effectLst>
                <a:outerShdw blurRad="50800" dist="38100" algn="l" rotWithShape="0">
                  <a:prstClr val="black">
                    <a:alpha val="40000"/>
                  </a:prstClr>
                </a:outerShdw>
              </a:effectLst>
            </a:rPr>
            <a:t>MODFLOW</a:t>
          </a:r>
          <a:endParaRPr lang="en-US" sz="1800" b="1" kern="1200" dirty="0">
            <a:effectLst>
              <a:outerShdw blurRad="50800" dist="38100" algn="l" rotWithShape="0">
                <a:prstClr val="black">
                  <a:alpha val="40000"/>
                </a:prstClr>
              </a:outerShdw>
            </a:effectLst>
          </a:endParaRPr>
        </a:p>
      </dsp:txBody>
      <dsp:txXfrm>
        <a:off x="1341352" y="3211944"/>
        <a:ext cx="1306624" cy="1313955"/>
      </dsp:txXfrm>
    </dsp:sp>
    <dsp:sp modelId="{74A1A9C1-2C9A-4E7A-A9BF-E8B6804C01CD}">
      <dsp:nvSpPr>
        <dsp:cNvPr id="0" name=""/>
        <dsp:cNvSpPr/>
      </dsp:nvSpPr>
      <dsp:spPr>
        <a:xfrm>
          <a:off x="121164" y="795384"/>
          <a:ext cx="1846458" cy="1816518"/>
        </a:xfrm>
        <a:prstGeom prst="ellipse">
          <a:avLst/>
        </a:prstGeom>
        <a:solidFill>
          <a:srgbClr val="FF0000">
            <a:alpha val="50000"/>
          </a:srgbClr>
        </a:solidFill>
        <a:ln w="26425" cap="flat" cmpd="sng" algn="ctr">
          <a:solidFill>
            <a:srgbClr val="C00000"/>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b="1" kern="1200" dirty="0" smtClean="0">
              <a:solidFill>
                <a:schemeClr val="tx1"/>
              </a:solidFill>
              <a:effectLst>
                <a:outerShdw blurRad="50800" dist="38100" algn="l" rotWithShape="0">
                  <a:prstClr val="black">
                    <a:alpha val="40000"/>
                  </a:prstClr>
                </a:outerShdw>
              </a:effectLst>
            </a:rPr>
            <a:t>Forcing Scenarios</a:t>
          </a:r>
          <a:endParaRPr lang="en-US" sz="1800" b="1" kern="1200" dirty="0">
            <a:solidFill>
              <a:schemeClr val="tx1"/>
            </a:solidFill>
            <a:effectLst>
              <a:outerShdw blurRad="50800" dist="38100" algn="l" rotWithShape="0">
                <a:prstClr val="black">
                  <a:alpha val="40000"/>
                </a:prstClr>
              </a:outerShdw>
            </a:effectLst>
          </a:endParaRPr>
        </a:p>
      </dsp:txBody>
      <dsp:txXfrm>
        <a:off x="391572" y="1061407"/>
        <a:ext cx="1305642" cy="1284472"/>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1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2.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7E3DD20-4B5D-4466-AB1A-3B3FA54F1869}" type="datetimeFigureOut">
              <a:rPr lang="en-US" smtClean="0"/>
              <a:pPr/>
              <a:t>10/14/2013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B544CA-AE28-4B42-AC66-36B2A1315D27}" type="slidenum">
              <a:rPr lang="en-US" smtClean="0"/>
              <a:pPr/>
              <a:t>‹#›</a:t>
            </a:fld>
            <a:endParaRPr lang="en-US"/>
          </a:p>
        </p:txBody>
      </p:sp>
    </p:spTree>
    <p:extLst>
      <p:ext uri="{BB962C8B-B14F-4D97-AF65-F5344CB8AC3E}">
        <p14:creationId xmlns:p14="http://schemas.microsoft.com/office/powerpoint/2010/main" val="2552160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p:txBody>
          <a:bodyPr/>
          <a:lstStyle/>
          <a:p>
            <a:pPr defTabSz="930275">
              <a:defRPr/>
            </a:pPr>
            <a:fld id="{EB3E165F-21F8-48EE-A0FD-969A8AE2260B}" type="slidenum">
              <a:rPr lang="en-US" smtClean="0"/>
              <a:pPr defTabSz="930275">
                <a:defRPr/>
              </a:pPr>
              <a:t>4</a:t>
            </a:fld>
            <a:endParaRPr lang="en-US" smtClean="0"/>
          </a:p>
        </p:txBody>
      </p:sp>
      <p:sp>
        <p:nvSpPr>
          <p:cNvPr id="33795" name="Rectangle 2"/>
          <p:cNvSpPr>
            <a:spLocks noGrp="1" noRot="1" noChangeAspect="1" noChangeArrowheads="1" noTextEdit="1"/>
          </p:cNvSpPr>
          <p:nvPr>
            <p:ph type="sldImg"/>
          </p:nvPr>
        </p:nvSpPr>
        <p:spPr>
          <a:xfrm>
            <a:off x="1143000" y="685800"/>
            <a:ext cx="4572000" cy="3429000"/>
          </a:xfrm>
          <a:ln/>
        </p:spPr>
      </p:sp>
      <p:sp>
        <p:nvSpPr>
          <p:cNvPr id="33796" name="Rectangle 3"/>
          <p:cNvSpPr>
            <a:spLocks noGrp="1" noChangeArrowheads="1"/>
          </p:cNvSpPr>
          <p:nvPr>
            <p:ph type="body" idx="1"/>
          </p:nvPr>
        </p:nvSpPr>
        <p:spPr>
          <a:xfrm>
            <a:off x="685800" y="4344025"/>
            <a:ext cx="5487988" cy="4114488"/>
          </a:xfrm>
          <a:noFill/>
          <a:ln/>
        </p:spPr>
        <p:txBody>
          <a:bodyPr/>
          <a:lstStyle/>
          <a:p>
            <a:pPr eaLnBrk="1" hangingPunct="1"/>
            <a:endParaRPr lang="en-GB"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232E0E5-9BDD-4E9E-AAF5-D937F18641AE}" type="slidenum">
              <a:rPr lang="en-US"/>
              <a:pPr/>
              <a:t>36</a:t>
            </a:fld>
            <a:endParaRPr lang="en-US"/>
          </a:p>
        </p:txBody>
      </p:sp>
      <p:sp>
        <p:nvSpPr>
          <p:cNvPr id="10241"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p:spPr>
      </p:sp>
      <p:sp>
        <p:nvSpPr>
          <p:cNvPr id="10242" name="Rectangle 2"/>
          <p:cNvSpPr txBox="1">
            <a:spLocks noGrp="1" noChangeArrowheads="1"/>
          </p:cNvSpPr>
          <p:nvPr>
            <p:ph type="body" idx="1"/>
          </p:nvPr>
        </p:nvSpPr>
        <p:spPr bwMode="auto">
          <a:xfrm>
            <a:off x="685512" y="4343230"/>
            <a:ext cx="5486976" cy="4115139"/>
          </a:xfrm>
          <a:prstGeom prst="rect">
            <a:avLst/>
          </a:prstGeom>
          <a:noFill/>
          <a:ln>
            <a:round/>
            <a:headEnd/>
            <a:tailEnd/>
          </a:ln>
        </p:spPr>
        <p:txBody>
          <a:bodyPr wrap="none" anchor="ct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idx="10"/>
          </p:nvPr>
        </p:nvSpPr>
        <p:spPr/>
        <p:txBody>
          <a:bodyPr/>
          <a:lstStyle/>
          <a:p>
            <a:pPr>
              <a:defRPr/>
            </a:pPr>
            <a:fld id="{4DA94BC9-55D1-4AC8-9C6D-D9ECCBF9853F}" type="slidenum">
              <a:rPr lang="en-US" smtClean="0"/>
              <a:pPr>
                <a:defRPr/>
              </a:pPr>
              <a:t>38</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a:defRPr/>
            </a:pPr>
            <a:fld id="{4DA94BC9-55D1-4AC8-9C6D-D9ECCBF9853F}" type="slidenum">
              <a:rPr lang="en-US" smtClean="0"/>
              <a:pPr>
                <a:defRPr/>
              </a:pPr>
              <a:t>42</a:t>
            </a:fld>
            <a:endParaRPr lang="en-US"/>
          </a:p>
        </p:txBody>
      </p:sp>
    </p:spTree>
    <p:extLst>
      <p:ext uri="{BB962C8B-B14F-4D97-AF65-F5344CB8AC3E}">
        <p14:creationId xmlns:p14="http://schemas.microsoft.com/office/powerpoint/2010/main" val="2945573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1455970-1F1D-4DAE-BF06-81875A557F1B}" type="slidenum">
              <a:rPr lang="en-US"/>
              <a:pPr/>
              <a:t>53</a:t>
            </a:fld>
            <a:endParaRPr lang="en-US"/>
          </a:p>
        </p:txBody>
      </p:sp>
      <p:sp>
        <p:nvSpPr>
          <p:cNvPr id="2214914" name="Rectangle 2"/>
          <p:cNvSpPr>
            <a:spLocks noGrp="1" noRot="1" noChangeAspect="1" noChangeArrowheads="1" noTextEdit="1"/>
          </p:cNvSpPr>
          <p:nvPr>
            <p:ph type="sldImg"/>
          </p:nvPr>
        </p:nvSpPr>
        <p:spPr>
          <a:xfrm>
            <a:off x="1144588" y="687388"/>
            <a:ext cx="4570412" cy="3427412"/>
          </a:xfrm>
          <a:ln/>
        </p:spPr>
      </p:sp>
      <p:sp>
        <p:nvSpPr>
          <p:cNvPr id="2214915" name="Rectangle 3"/>
          <p:cNvSpPr>
            <a:spLocks noGrp="1" noChangeArrowheads="1"/>
          </p:cNvSpPr>
          <p:nvPr>
            <p:ph type="body" idx="1"/>
          </p:nvPr>
        </p:nvSpPr>
        <p:spPr>
          <a:xfrm>
            <a:off x="912813" y="4344988"/>
            <a:ext cx="5032375" cy="4113212"/>
          </a:xfrm>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A303888-022A-4BF9-AF4F-B8BEF55B2F14}" type="slidenum">
              <a:rPr lang="en-US"/>
              <a:pPr/>
              <a:t>54</a:t>
            </a:fld>
            <a:endParaRPr lang="en-US"/>
          </a:p>
        </p:txBody>
      </p:sp>
      <p:sp>
        <p:nvSpPr>
          <p:cNvPr id="2287618" name="Rectangle 2"/>
          <p:cNvSpPr>
            <a:spLocks noGrp="1" noRot="1" noChangeAspect="1" noChangeArrowheads="1" noTextEdit="1"/>
          </p:cNvSpPr>
          <p:nvPr>
            <p:ph type="sldImg"/>
          </p:nvPr>
        </p:nvSpPr>
        <p:spPr>
          <a:ln/>
        </p:spPr>
      </p:sp>
      <p:sp>
        <p:nvSpPr>
          <p:cNvPr id="228761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p:spPr>
      </p:sp>
      <p:sp>
        <p:nvSpPr>
          <p:cNvPr id="39938"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TW" smtClean="0"/>
          </a:p>
        </p:txBody>
      </p:sp>
      <p:sp>
        <p:nvSpPr>
          <p:cNvPr id="39939"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98559" fontAlgn="base">
              <a:spcBef>
                <a:spcPct val="0"/>
              </a:spcBef>
              <a:spcAft>
                <a:spcPct val="0"/>
              </a:spcAft>
              <a:defRPr/>
            </a:pPr>
            <a:fld id="{F1D38BAE-B393-421B-A20C-81EE664B4636}" type="slidenum">
              <a:rPr lang="en-US" altLang="zh-TW"/>
              <a:pPr defTabSz="998559" fontAlgn="base">
                <a:spcBef>
                  <a:spcPct val="0"/>
                </a:spcBef>
                <a:spcAft>
                  <a:spcPct val="0"/>
                </a:spcAft>
                <a:defRPr/>
              </a:pPr>
              <a:t>60</a:t>
            </a:fld>
            <a:endParaRPr lang="en-US" altLang="zh-TW"/>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p:spPr>
      </p:sp>
      <p:sp>
        <p:nvSpPr>
          <p:cNvPr id="419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TW" dirty="0" smtClean="0"/>
          </a:p>
        </p:txBody>
      </p:sp>
      <p:sp>
        <p:nvSpPr>
          <p:cNvPr id="419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98559" fontAlgn="base">
              <a:spcBef>
                <a:spcPct val="0"/>
              </a:spcBef>
              <a:spcAft>
                <a:spcPct val="0"/>
              </a:spcAft>
              <a:defRPr/>
            </a:pPr>
            <a:fld id="{AB929115-5131-40D3-BBAD-1AF52EDF0B6A}" type="slidenum">
              <a:rPr lang="en-US" altLang="zh-TW"/>
              <a:pPr defTabSz="998559" fontAlgn="base">
                <a:spcBef>
                  <a:spcPct val="0"/>
                </a:spcBef>
                <a:spcAft>
                  <a:spcPct val="0"/>
                </a:spcAft>
                <a:defRPr/>
              </a:pPr>
              <a:t>61</a:t>
            </a:fld>
            <a:endParaRPr lang="en-US" altLang="zh-TW"/>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p:spPr>
      </p:sp>
      <p:sp>
        <p:nvSpPr>
          <p:cNvPr id="419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TW" smtClean="0"/>
          </a:p>
        </p:txBody>
      </p:sp>
      <p:sp>
        <p:nvSpPr>
          <p:cNvPr id="419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98559" fontAlgn="base">
              <a:spcBef>
                <a:spcPct val="0"/>
              </a:spcBef>
              <a:spcAft>
                <a:spcPct val="0"/>
              </a:spcAft>
              <a:defRPr/>
            </a:pPr>
            <a:fld id="{AB929115-5131-40D3-BBAD-1AF52EDF0B6A}" type="slidenum">
              <a:rPr lang="en-US" altLang="zh-TW"/>
              <a:pPr defTabSz="998559" fontAlgn="base">
                <a:spcBef>
                  <a:spcPct val="0"/>
                </a:spcBef>
                <a:spcAft>
                  <a:spcPct val="0"/>
                </a:spcAft>
                <a:defRPr/>
              </a:pPr>
              <a:t>62</a:t>
            </a:fld>
            <a:endParaRPr lang="en-US" altLang="zh-TW"/>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p:spPr>
      </p:sp>
      <p:sp>
        <p:nvSpPr>
          <p:cNvPr id="419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TW" smtClean="0"/>
          </a:p>
        </p:txBody>
      </p:sp>
      <p:sp>
        <p:nvSpPr>
          <p:cNvPr id="419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98559" fontAlgn="base">
              <a:spcBef>
                <a:spcPct val="0"/>
              </a:spcBef>
              <a:spcAft>
                <a:spcPct val="0"/>
              </a:spcAft>
              <a:defRPr/>
            </a:pPr>
            <a:fld id="{AB929115-5131-40D3-BBAD-1AF52EDF0B6A}" type="slidenum">
              <a:rPr lang="en-US" altLang="zh-TW"/>
              <a:pPr defTabSz="998559" fontAlgn="base">
                <a:spcBef>
                  <a:spcPct val="0"/>
                </a:spcBef>
                <a:spcAft>
                  <a:spcPct val="0"/>
                </a:spcAft>
                <a:defRPr/>
              </a:pPr>
              <a:t>63</a:t>
            </a:fld>
            <a:endParaRPr lang="en-US" altLang="zh-TW"/>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p:spPr>
      </p:sp>
      <p:sp>
        <p:nvSpPr>
          <p:cNvPr id="419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TW" smtClean="0"/>
          </a:p>
        </p:txBody>
      </p:sp>
      <p:sp>
        <p:nvSpPr>
          <p:cNvPr id="419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98559" fontAlgn="base">
              <a:spcBef>
                <a:spcPct val="0"/>
              </a:spcBef>
              <a:spcAft>
                <a:spcPct val="0"/>
              </a:spcAft>
              <a:defRPr/>
            </a:pPr>
            <a:fld id="{AB929115-5131-40D3-BBAD-1AF52EDF0B6A}" type="slidenum">
              <a:rPr lang="en-US" altLang="zh-TW"/>
              <a:pPr defTabSz="998559" fontAlgn="base">
                <a:spcBef>
                  <a:spcPct val="0"/>
                </a:spcBef>
                <a:spcAft>
                  <a:spcPct val="0"/>
                </a:spcAft>
                <a:defRPr/>
              </a:pPr>
              <a:t>64</a:t>
            </a:fld>
            <a:endParaRPr lang="en-US" altLang="zh-TW"/>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pPr defTabSz="930275"/>
            <a:fld id="{0AEDB02F-C9EB-4971-92B8-41F21948059B}" type="slidenum">
              <a:rPr lang="en-US" smtClean="0"/>
              <a:pPr defTabSz="930275"/>
              <a:t>6</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p:spPr>
      </p:sp>
      <p:sp>
        <p:nvSpPr>
          <p:cNvPr id="419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TW" smtClean="0"/>
          </a:p>
        </p:txBody>
      </p:sp>
      <p:sp>
        <p:nvSpPr>
          <p:cNvPr id="419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98559" fontAlgn="base">
              <a:spcBef>
                <a:spcPct val="0"/>
              </a:spcBef>
              <a:spcAft>
                <a:spcPct val="0"/>
              </a:spcAft>
              <a:defRPr/>
            </a:pPr>
            <a:fld id="{AB929115-5131-40D3-BBAD-1AF52EDF0B6A}" type="slidenum">
              <a:rPr lang="en-US" altLang="zh-TW"/>
              <a:pPr defTabSz="998559" fontAlgn="base">
                <a:spcBef>
                  <a:spcPct val="0"/>
                </a:spcBef>
                <a:spcAft>
                  <a:spcPct val="0"/>
                </a:spcAft>
                <a:defRPr/>
              </a:pPr>
              <a:t>65</a:t>
            </a:fld>
            <a:endParaRPr lang="en-US" altLang="zh-TW"/>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p:spPr>
      </p:sp>
      <p:sp>
        <p:nvSpPr>
          <p:cNvPr id="41986"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US" altLang="zh-TW" smtClean="0"/>
          </a:p>
        </p:txBody>
      </p:sp>
      <p:sp>
        <p:nvSpPr>
          <p:cNvPr id="41987"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defTabSz="998559" fontAlgn="base">
              <a:spcBef>
                <a:spcPct val="0"/>
              </a:spcBef>
              <a:spcAft>
                <a:spcPct val="0"/>
              </a:spcAft>
              <a:defRPr/>
            </a:pPr>
            <a:fld id="{AB929115-5131-40D3-BBAD-1AF52EDF0B6A}" type="slidenum">
              <a:rPr lang="en-US" altLang="zh-TW"/>
              <a:pPr defTabSz="998559" fontAlgn="base">
                <a:spcBef>
                  <a:spcPct val="0"/>
                </a:spcBef>
                <a:spcAft>
                  <a:spcPct val="0"/>
                </a:spcAft>
                <a:defRPr/>
              </a:pPr>
              <a:t>66</a:t>
            </a:fld>
            <a:endParaRPr lang="en-US" altLang="zh-TW"/>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egnaposto immagine diapositiva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379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a:latin typeface="Calibri" charset="0"/>
                <a:ea typeface="ＭＳ Ｐゴシック" charset="0"/>
                <a:cs typeface="ＭＳ Ｐゴシック" charset="0"/>
              </a:rPr>
              <a:t>Alcuni hanno fatto oms, altri la struttura informatica e infine io mi sn messo in mezzo</a:t>
            </a:r>
          </a:p>
        </p:txBody>
      </p:sp>
      <p:sp>
        <p:nvSpPr>
          <p:cNvPr id="33796" name="Segnaposto numero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eaLnBrk="1" hangingPunct="1"/>
            <a:fld id="{4541A9EE-4393-F342-B996-AAECDB29C56B}" type="slidenum">
              <a:rPr lang="it-IT" sz="1200">
                <a:solidFill>
                  <a:prstClr val="black"/>
                </a:solidFill>
              </a:rPr>
              <a:pPr eaLnBrk="1" hangingPunct="1"/>
              <a:t>69</a:t>
            </a:fld>
            <a:endParaRPr lang="it-IT" sz="1200">
              <a:solidFill>
                <a:prstClr val="black"/>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egnaposto immagine diapositiva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53251"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a:latin typeface="Calibri" charset="0"/>
                <a:ea typeface="ＭＳ Ｐゴシック" charset="0"/>
                <a:cs typeface="ＭＳ Ｐゴシック" charset="0"/>
              </a:rPr>
              <a:t>Cambiare fashion</a:t>
            </a:r>
          </a:p>
        </p:txBody>
      </p:sp>
      <p:sp>
        <p:nvSpPr>
          <p:cNvPr id="53252" name="Segnaposto numero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eaLnBrk="1" hangingPunct="1"/>
            <a:fld id="{A5CDBB2F-DC43-5340-B2D8-D179BA70444E}" type="slidenum">
              <a:rPr lang="it-IT" sz="1200">
                <a:solidFill>
                  <a:prstClr val="black"/>
                </a:solidFill>
              </a:rPr>
              <a:pPr eaLnBrk="1" hangingPunct="1"/>
              <a:t>81</a:t>
            </a:fld>
            <a:endParaRPr lang="it-IT" sz="1200">
              <a:solidFill>
                <a:prstClr val="black"/>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egnaposto immagine diapositiva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379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a:latin typeface="Calibri" charset="0"/>
                <a:ea typeface="ＭＳ Ｐゴシック" charset="0"/>
                <a:cs typeface="ＭＳ Ｐゴシック" charset="0"/>
              </a:rPr>
              <a:t>Alcuni hanno fatto oms, altri la struttura informatica e infine io mi sn messo in mezzo</a:t>
            </a:r>
          </a:p>
        </p:txBody>
      </p:sp>
      <p:sp>
        <p:nvSpPr>
          <p:cNvPr id="33796" name="Segnaposto numero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eaLnBrk="1" hangingPunct="1"/>
            <a:fld id="{4541A9EE-4393-F342-B996-AAECDB29C56B}" type="slidenum">
              <a:rPr lang="it-IT" sz="1200">
                <a:solidFill>
                  <a:prstClr val="black"/>
                </a:solidFill>
              </a:rPr>
              <a:pPr eaLnBrk="1" hangingPunct="1"/>
              <a:t>86</a:t>
            </a:fld>
            <a:endParaRPr lang="it-IT" sz="1200">
              <a:solidFill>
                <a:prstClr val="black"/>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egnaposto immagine diapositiva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379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a:latin typeface="Calibri" charset="0"/>
                <a:ea typeface="ＭＳ Ｐゴシック" charset="0"/>
                <a:cs typeface="ＭＳ Ｐゴシック" charset="0"/>
              </a:rPr>
              <a:t>Alcuni hanno fatto oms, altri la struttura informatica e infine io mi sn messo in mezzo</a:t>
            </a:r>
          </a:p>
        </p:txBody>
      </p:sp>
      <p:sp>
        <p:nvSpPr>
          <p:cNvPr id="33796" name="Segnaposto numero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eaLnBrk="1" hangingPunct="1"/>
            <a:fld id="{4541A9EE-4393-F342-B996-AAECDB29C56B}" type="slidenum">
              <a:rPr lang="it-IT" sz="1200">
                <a:solidFill>
                  <a:prstClr val="black"/>
                </a:solidFill>
              </a:rPr>
              <a:pPr eaLnBrk="1" hangingPunct="1"/>
              <a:t>87</a:t>
            </a:fld>
            <a:endParaRPr lang="it-IT" sz="120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egnaposto immagine diapositiva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33795" name="Segnaposto note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it-IT">
                <a:latin typeface="Calibri" charset="0"/>
                <a:ea typeface="ＭＳ Ｐゴシック" charset="0"/>
                <a:cs typeface="ＭＳ Ｐゴシック" charset="0"/>
              </a:rPr>
              <a:t>Alcuni hanno fatto oms, altri la struttura informatica e infine io mi sn messo in mezzo</a:t>
            </a:r>
          </a:p>
        </p:txBody>
      </p:sp>
      <p:sp>
        <p:nvSpPr>
          <p:cNvPr id="33796" name="Segnaposto numero diapositiva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eaLnBrk="1" hangingPunct="1"/>
            <a:fld id="{4541A9EE-4393-F342-B996-AAECDB29C56B}" type="slidenum">
              <a:rPr lang="it-IT" sz="1200">
                <a:solidFill>
                  <a:prstClr val="black"/>
                </a:solidFill>
              </a:rPr>
              <a:pPr eaLnBrk="1" hangingPunct="1"/>
              <a:t>88</a:t>
            </a:fld>
            <a:endParaRPr lang="it-IT" sz="120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B498E1E-BCF2-470C-9EAC-F555B46D1F90}" type="slidenum">
              <a:rPr lang="en-US"/>
              <a:pPr/>
              <a:t>100</a:t>
            </a:fld>
            <a:endParaRPr lang="en-US"/>
          </a:p>
        </p:txBody>
      </p:sp>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p:txBody>
          <a:bodyPr/>
          <a:lstStyle/>
          <a:p>
            <a:r>
              <a:rPr lang="en-US"/>
              <a:t>Emphasize the real costs of transitioning between different kinds of processing (GIS &amp; ESMs).</a:t>
            </a:r>
          </a:p>
          <a:p>
            <a:r>
              <a:rPr lang="en-US"/>
              <a:t>Consistent structure for modeling and all of its related activities.</a:t>
            </a:r>
          </a:p>
          <a:p>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7B544CA-AE28-4B42-AC66-36B2A1315D27}" type="slidenum">
              <a:rPr lang="en-US" smtClean="0"/>
              <a:pPr/>
              <a:t>105</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7B544CA-AE28-4B42-AC66-36B2A1315D27}" type="slidenum">
              <a:rPr lang="en-US" smtClean="0"/>
              <a:pPr/>
              <a:t>108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95325"/>
            <a:ext cx="4567237" cy="342582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7B544CA-AE28-4B42-AC66-36B2A1315D27}" type="slidenum">
              <a:rPr lang="en-US" smtClean="0"/>
              <a:pPr/>
              <a:t>11</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7B544CA-AE28-4B42-AC66-36B2A1315D27}" type="slidenum">
              <a:rPr lang="en-US" smtClean="0"/>
              <a:pPr/>
              <a:t>115</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7B544CA-AE28-4B42-AC66-36B2A1315D27}" type="slidenum">
              <a:rPr lang="en-US" smtClean="0"/>
              <a:pPr/>
              <a:t>116</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7B544CA-AE28-4B42-AC66-36B2A1315D27}" type="slidenum">
              <a:rPr lang="en-US" smtClean="0"/>
              <a:pPr/>
              <a:t>117</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7B544CA-AE28-4B42-AC66-36B2A1315D27}" type="slidenum">
              <a:rPr lang="en-US" smtClean="0"/>
              <a:pPr/>
              <a:t>118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7B544CA-AE28-4B42-AC66-36B2A1315D27}" type="slidenum">
              <a:rPr lang="en-US" smtClean="0"/>
              <a:pPr/>
              <a:t>119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7B544CA-AE28-4B42-AC66-36B2A1315D27}" type="slidenum">
              <a:rPr lang="en-US" smtClean="0"/>
              <a:pPr/>
              <a:t>120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7B544CA-AE28-4B42-AC66-36B2A1315D27}" type="slidenum">
              <a:rPr lang="en-US" smtClean="0"/>
              <a:pPr/>
              <a:t>121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786E0AE-6F03-4305-AB3E-D74C5815B84C}" type="slidenum">
              <a:rPr lang="en-US" smtClean="0"/>
              <a:pPr/>
              <a:t>134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B64E791-4EA9-4E0A-B133-8FED1670AB6B}" type="slidenum">
              <a:rPr lang="en-US"/>
              <a:pPr/>
              <a:t>161</a:t>
            </a:fld>
            <a:endParaRPr lang="en-US"/>
          </a:p>
        </p:txBody>
      </p:sp>
      <p:sp>
        <p:nvSpPr>
          <p:cNvPr id="22529" name="Rectangle 1"/>
          <p:cNvSpPr txBox="1">
            <a:spLocks noGrp="1" noRot="1" noChangeAspect="1" noChangeArrowheads="1"/>
          </p:cNvSpPr>
          <p:nvPr>
            <p:ph type="sldImg"/>
          </p:nvPr>
        </p:nvSpPr>
        <p:spPr bwMode="auto">
          <a:xfrm>
            <a:off x="1144588" y="695325"/>
            <a:ext cx="4568825" cy="3427413"/>
          </a:xfrm>
          <a:prstGeom prst="rect">
            <a:avLst/>
          </a:prstGeom>
          <a:solidFill>
            <a:srgbClr val="FFFFFF"/>
          </a:solidFill>
          <a:ln>
            <a:solidFill>
              <a:srgbClr val="000000"/>
            </a:solidFill>
            <a:miter lim="800000"/>
            <a:headEnd/>
            <a:tailEnd/>
          </a:ln>
        </p:spPr>
      </p:sp>
      <p:sp>
        <p:nvSpPr>
          <p:cNvPr id="22530" name="Rectangle 2"/>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74D9CCE-4EA7-4DFB-978E-F4B69023E0B4}" type="slidenum">
              <a:rPr lang="en-US"/>
              <a:pPr/>
              <a:t>162</a:t>
            </a:fld>
            <a:endParaRPr lang="en-US"/>
          </a:p>
        </p:txBody>
      </p:sp>
      <p:sp>
        <p:nvSpPr>
          <p:cNvPr id="23553" name="Rectangle 1"/>
          <p:cNvSpPr txBox="1">
            <a:spLocks noGrp="1" noRot="1" noChangeAspect="1" noChangeArrowheads="1"/>
          </p:cNvSpPr>
          <p:nvPr>
            <p:ph type="sldImg"/>
          </p:nvPr>
        </p:nvSpPr>
        <p:spPr bwMode="auto">
          <a:xfrm>
            <a:off x="1144588" y="695325"/>
            <a:ext cx="4568825" cy="3427413"/>
          </a:xfrm>
          <a:prstGeom prst="rect">
            <a:avLst/>
          </a:prstGeom>
          <a:solidFill>
            <a:srgbClr val="FFFFFF"/>
          </a:solidFill>
          <a:ln>
            <a:solidFill>
              <a:srgbClr val="000000"/>
            </a:solidFill>
            <a:miter lim="800000"/>
            <a:headEnd/>
            <a:tailEnd/>
          </a:ln>
        </p:spPr>
      </p:sp>
      <p:sp>
        <p:nvSpPr>
          <p:cNvPr id="23554" name="Rectangle 2"/>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95325"/>
            <a:ext cx="4567237" cy="3425825"/>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7B544CA-AE28-4B42-AC66-36B2A1315D27}" type="slidenum">
              <a:rPr lang="en-US" smtClean="0"/>
              <a:pPr/>
              <a:t>12</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908E57A-1173-4E00-AC5C-5E5076478C2C}" type="slidenum">
              <a:rPr lang="en-US" smtClean="0"/>
              <a:pPr/>
              <a:t>180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B78B1D95-65DB-46D0-8A9B-A8C051C073CC}" type="slidenum">
              <a:rPr lang="en-US"/>
              <a:pPr/>
              <a:t>218</a:t>
            </a:fld>
            <a:endParaRPr lang="en-US"/>
          </a:p>
        </p:txBody>
      </p:sp>
      <p:sp>
        <p:nvSpPr>
          <p:cNvPr id="26625" name="Rectangle 1"/>
          <p:cNvSpPr txBox="1">
            <a:spLocks noGrp="1" noRot="1" noChangeAspect="1" noChangeArrowheads="1"/>
          </p:cNvSpPr>
          <p:nvPr>
            <p:ph type="sldImg"/>
          </p:nvPr>
        </p:nvSpPr>
        <p:spPr bwMode="auto">
          <a:xfrm>
            <a:off x="1144588" y="695325"/>
            <a:ext cx="4568825" cy="3427413"/>
          </a:xfrm>
          <a:prstGeom prst="rect">
            <a:avLst/>
          </a:prstGeom>
          <a:solidFill>
            <a:srgbClr val="FFFFFF"/>
          </a:solidFill>
          <a:ln>
            <a:solidFill>
              <a:srgbClr val="000000"/>
            </a:solidFill>
            <a:miter lim="800000"/>
            <a:headEnd/>
            <a:tailEnd/>
          </a:ln>
        </p:spPr>
      </p:sp>
      <p:sp>
        <p:nvSpPr>
          <p:cNvPr id="26626" name="Rectangle 2"/>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874D9CCE-4EA7-4DFB-978E-F4B69023E0B4}" type="slidenum">
              <a:rPr lang="en-US"/>
              <a:pPr/>
              <a:t>219</a:t>
            </a:fld>
            <a:endParaRPr lang="en-US"/>
          </a:p>
        </p:txBody>
      </p:sp>
      <p:sp>
        <p:nvSpPr>
          <p:cNvPr id="23553" name="Rectangle 1"/>
          <p:cNvSpPr txBox="1">
            <a:spLocks noGrp="1" noRot="1" noChangeAspect="1" noChangeArrowheads="1"/>
          </p:cNvSpPr>
          <p:nvPr>
            <p:ph type="sldImg"/>
          </p:nvPr>
        </p:nvSpPr>
        <p:spPr bwMode="auto">
          <a:xfrm>
            <a:off x="1144588" y="695325"/>
            <a:ext cx="4568825" cy="3427413"/>
          </a:xfrm>
          <a:prstGeom prst="rect">
            <a:avLst/>
          </a:prstGeom>
          <a:solidFill>
            <a:srgbClr val="FFFFFF"/>
          </a:solidFill>
          <a:ln>
            <a:solidFill>
              <a:srgbClr val="000000"/>
            </a:solidFill>
            <a:miter lim="800000"/>
            <a:headEnd/>
            <a:tailEnd/>
          </a:ln>
        </p:spPr>
      </p:sp>
      <p:sp>
        <p:nvSpPr>
          <p:cNvPr id="23554" name="Rectangle 2"/>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B64E791-4EA9-4E0A-B133-8FED1670AB6B}" type="slidenum">
              <a:rPr lang="en-US"/>
              <a:pPr/>
              <a:t>220</a:t>
            </a:fld>
            <a:endParaRPr lang="en-US"/>
          </a:p>
        </p:txBody>
      </p:sp>
      <p:sp>
        <p:nvSpPr>
          <p:cNvPr id="22529" name="Rectangle 1"/>
          <p:cNvSpPr txBox="1">
            <a:spLocks noGrp="1" noRot="1" noChangeAspect="1" noChangeArrowheads="1"/>
          </p:cNvSpPr>
          <p:nvPr>
            <p:ph type="sldImg"/>
          </p:nvPr>
        </p:nvSpPr>
        <p:spPr bwMode="auto">
          <a:xfrm>
            <a:off x="1144588" y="695325"/>
            <a:ext cx="4568825" cy="3427413"/>
          </a:xfrm>
          <a:prstGeom prst="rect">
            <a:avLst/>
          </a:prstGeom>
          <a:solidFill>
            <a:srgbClr val="FFFFFF"/>
          </a:solidFill>
          <a:ln>
            <a:solidFill>
              <a:srgbClr val="000000"/>
            </a:solidFill>
            <a:miter lim="800000"/>
            <a:headEnd/>
            <a:tailEnd/>
          </a:ln>
        </p:spPr>
      </p:sp>
      <p:sp>
        <p:nvSpPr>
          <p:cNvPr id="22530" name="Rectangle 2"/>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2377C437-AF1C-4B68-A1C4-F03E6ACFE155}" type="slidenum">
              <a:rPr lang="en-US"/>
              <a:pPr/>
              <a:t>234</a:t>
            </a:fld>
            <a:endParaRPr lang="en-US"/>
          </a:p>
        </p:txBody>
      </p:sp>
      <p:sp>
        <p:nvSpPr>
          <p:cNvPr id="29697" name="Rectangle 1"/>
          <p:cNvSpPr txBox="1">
            <a:spLocks noGrp="1" noRot="1" noChangeAspect="1" noChangeArrowheads="1"/>
          </p:cNvSpPr>
          <p:nvPr>
            <p:ph type="sldImg"/>
          </p:nvPr>
        </p:nvSpPr>
        <p:spPr bwMode="auto">
          <a:xfrm>
            <a:off x="1144588" y="695325"/>
            <a:ext cx="4568825" cy="3427413"/>
          </a:xfrm>
          <a:prstGeom prst="rect">
            <a:avLst/>
          </a:prstGeom>
          <a:solidFill>
            <a:srgbClr val="FFFFFF"/>
          </a:solidFill>
          <a:ln>
            <a:solidFill>
              <a:srgbClr val="000000"/>
            </a:solidFill>
            <a:miter lim="800000"/>
            <a:headEnd/>
            <a:tailEnd/>
          </a:ln>
        </p:spPr>
      </p:sp>
      <p:sp>
        <p:nvSpPr>
          <p:cNvPr id="29698" name="Rectangle 2"/>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0BCA25EC-61A8-43CF-B05A-A6A297750DC7}" type="slidenum">
              <a:rPr lang="en-US"/>
              <a:pPr/>
              <a:t>237</a:t>
            </a:fld>
            <a:endParaRPr lang="en-US"/>
          </a:p>
        </p:txBody>
      </p:sp>
      <p:sp>
        <p:nvSpPr>
          <p:cNvPr id="27649" name="Rectangle 1"/>
          <p:cNvSpPr txBox="1">
            <a:spLocks noGrp="1" noRot="1" noChangeAspect="1" noChangeArrowheads="1"/>
          </p:cNvSpPr>
          <p:nvPr>
            <p:ph type="sldImg"/>
          </p:nvPr>
        </p:nvSpPr>
        <p:spPr bwMode="auto">
          <a:xfrm>
            <a:off x="1144588" y="695325"/>
            <a:ext cx="4568825" cy="3427413"/>
          </a:xfrm>
          <a:prstGeom prst="rect">
            <a:avLst/>
          </a:prstGeom>
          <a:solidFill>
            <a:srgbClr val="FFFFFF"/>
          </a:solidFill>
          <a:ln>
            <a:solidFill>
              <a:srgbClr val="000000"/>
            </a:solidFill>
            <a:miter lim="800000"/>
            <a:headEnd/>
            <a:tailEnd/>
          </a:ln>
        </p:spPr>
      </p:sp>
      <p:sp>
        <p:nvSpPr>
          <p:cNvPr id="27650" name="Rectangle 2"/>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0114AD8-693A-4829-870B-989E8D77771B}" type="slidenum">
              <a:rPr lang="en-US"/>
              <a:pPr/>
              <a:t>238</a:t>
            </a:fld>
            <a:endParaRPr lang="en-US"/>
          </a:p>
        </p:txBody>
      </p:sp>
      <p:sp>
        <p:nvSpPr>
          <p:cNvPr id="28673" name="Rectangle 1"/>
          <p:cNvSpPr txBox="1">
            <a:spLocks noGrp="1" noRot="1" noChangeAspect="1" noChangeArrowheads="1"/>
          </p:cNvSpPr>
          <p:nvPr>
            <p:ph type="sldImg"/>
          </p:nvPr>
        </p:nvSpPr>
        <p:spPr bwMode="auto">
          <a:xfrm>
            <a:off x="1144588" y="695325"/>
            <a:ext cx="4568825" cy="3427413"/>
          </a:xfrm>
          <a:prstGeom prst="rect">
            <a:avLst/>
          </a:prstGeom>
          <a:solidFill>
            <a:srgbClr val="FFFFFF"/>
          </a:solidFill>
          <a:ln>
            <a:solidFill>
              <a:srgbClr val="000000"/>
            </a:solidFill>
            <a:miter lim="800000"/>
            <a:headEnd/>
            <a:tailEnd/>
          </a:ln>
        </p:spPr>
      </p:sp>
      <p:sp>
        <p:nvSpPr>
          <p:cNvPr id="28674" name="Rectangle 2"/>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pPr defTabSz="930275"/>
            <a:fld id="{0AEDB02F-C9EB-4971-92B8-41F21948059B}" type="slidenum">
              <a:rPr lang="en-US" smtClean="0"/>
              <a:pPr defTabSz="930275"/>
              <a:t>249</a:t>
            </a:fld>
            <a:endParaRPr lang="en-US" smtClean="0"/>
          </a:p>
        </p:txBody>
      </p:sp>
      <p:sp>
        <p:nvSpPr>
          <p:cNvPr id="32771" name="Rectangle 2"/>
          <p:cNvSpPr>
            <a:spLocks noGrp="1" noRot="1" noChangeAspect="1" noChangeArrowheads="1" noTextEdit="1"/>
          </p:cNvSpPr>
          <p:nvPr>
            <p:ph type="sldImg"/>
          </p:nvPr>
        </p:nvSpPr>
        <p:spPr>
          <a:ln/>
        </p:spPr>
      </p:sp>
      <p:sp>
        <p:nvSpPr>
          <p:cNvPr id="32772" name="Rectangle 3"/>
          <p:cNvSpPr>
            <a:spLocks noGrp="1" noChangeArrowheads="1"/>
          </p:cNvSpPr>
          <p:nvPr>
            <p:ph type="body" idx="1"/>
          </p:nvPr>
        </p:nvSpPr>
        <p:spPr>
          <a:noFill/>
          <a:ln/>
        </p:spPr>
        <p:txBody>
          <a:bodyPr/>
          <a:lstStyle/>
          <a:p>
            <a:pPr eaLnBrk="1" hangingPunct="1"/>
            <a:endParaRPr lang="en-US" dirty="0" smtClean="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95325"/>
            <a:ext cx="4570413" cy="3427413"/>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30" y="4343321"/>
            <a:ext cx="5486308" cy="276999"/>
          </a:xfrm>
        </p:spPr>
        <p:txBody>
          <a:bodyPr>
            <a:spAutoFit/>
          </a:bodyPr>
          <a:lstStyle/>
          <a:p>
            <a:endParaRPr lang="x-none"/>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53447B2-6192-4407-9B34-B0952BF228AA}" type="slidenum">
              <a:rPr lang="en-US" smtClean="0"/>
              <a:pPr/>
              <a:t>254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53447B2-6192-4407-9B34-B0952BF228AA}" type="slidenum">
              <a:rPr lang="en-US" smtClean="0"/>
              <a:pPr/>
              <a:t>15</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3E294BB6-1155-4F9B-A186-052E5250971E}" type="slidenum">
              <a:rPr lang="en-US"/>
              <a:pPr/>
              <a:t>257</a:t>
            </a:fld>
            <a:endParaRPr lang="en-US"/>
          </a:p>
        </p:txBody>
      </p:sp>
      <p:sp>
        <p:nvSpPr>
          <p:cNvPr id="5121"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p:spPr>
      </p:sp>
      <p:sp>
        <p:nvSpPr>
          <p:cNvPr id="5122" name="Rectangle 2"/>
          <p:cNvSpPr txBox="1">
            <a:spLocks noGrp="1" noChangeArrowheads="1"/>
          </p:cNvSpPr>
          <p:nvPr>
            <p:ph type="body" idx="1"/>
          </p:nvPr>
        </p:nvSpPr>
        <p:spPr bwMode="auto">
          <a:xfrm>
            <a:off x="685512" y="4343230"/>
            <a:ext cx="5486976" cy="4115139"/>
          </a:xfrm>
          <a:prstGeom prst="rect">
            <a:avLst/>
          </a:prstGeom>
          <a:noFill/>
          <a:ln>
            <a:round/>
            <a:headEnd/>
            <a:tailEnd/>
          </a:ln>
        </p:spPr>
        <p:txBody>
          <a:bodyPr wrap="none" anchor="ct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96A1593-FB04-4AD8-9E1D-8BB01A3A76F2}" type="slidenum">
              <a:rPr lang="en-US"/>
              <a:pPr/>
              <a:t>258</a:t>
            </a:fld>
            <a:endParaRPr lang="en-US"/>
          </a:p>
        </p:txBody>
      </p:sp>
      <p:sp>
        <p:nvSpPr>
          <p:cNvPr id="6145"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p:spPr>
      </p:sp>
      <p:sp>
        <p:nvSpPr>
          <p:cNvPr id="6146" name="Rectangle 2"/>
          <p:cNvSpPr txBox="1">
            <a:spLocks noGrp="1" noChangeArrowheads="1"/>
          </p:cNvSpPr>
          <p:nvPr>
            <p:ph type="body" idx="1"/>
          </p:nvPr>
        </p:nvSpPr>
        <p:spPr bwMode="auto">
          <a:xfrm>
            <a:off x="685512" y="4343230"/>
            <a:ext cx="5486976" cy="4115139"/>
          </a:xfrm>
          <a:prstGeom prst="rect">
            <a:avLst/>
          </a:prstGeom>
          <a:noFill/>
          <a:ln>
            <a:round/>
            <a:headEnd/>
            <a:tailEnd/>
          </a:ln>
        </p:spPr>
        <p:txBody>
          <a:bodyPr wrap="none" anchor="ct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95325"/>
            <a:ext cx="4570413" cy="3427413"/>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30" y="4343322"/>
            <a:ext cx="5486308" cy="4037592"/>
          </a:xfrm>
        </p:spPr>
        <p:txBody>
          <a:bodyPr/>
          <a:lstStyle/>
          <a:p>
            <a:endParaRPr lang="x-none"/>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95325"/>
            <a:ext cx="4570413" cy="3427413"/>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30" y="4343322"/>
            <a:ext cx="5486308" cy="4037592"/>
          </a:xfrm>
        </p:spPr>
        <p:txBody>
          <a:bodyPr/>
          <a:lstStyle/>
          <a:p>
            <a:endParaRPr lang="x-none"/>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Resize="1"/>
          </p:cNvSpPr>
          <p:nvPr>
            <p:ph type="sldImg"/>
          </p:nvPr>
        </p:nvSpPr>
        <p:spPr>
          <a:xfrm>
            <a:off x="1143000" y="695325"/>
            <a:ext cx="4570413" cy="3427413"/>
          </a:xfrm>
          <a:solidFill>
            <a:schemeClr val="accent1"/>
          </a:solidFill>
          <a:ln w="25400">
            <a:solidFill>
              <a:schemeClr val="accent1">
                <a:shade val="50000"/>
              </a:schemeClr>
            </a:solidFill>
            <a:prstDash val="solid"/>
          </a:ln>
        </p:spPr>
      </p:sp>
      <p:sp>
        <p:nvSpPr>
          <p:cNvPr id="3" name="Notes Placeholder 2"/>
          <p:cNvSpPr txBox="1">
            <a:spLocks noGrp="1"/>
          </p:cNvSpPr>
          <p:nvPr>
            <p:ph type="body" sz="quarter" idx="1"/>
          </p:nvPr>
        </p:nvSpPr>
        <p:spPr>
          <a:xfrm>
            <a:off x="685830" y="4343322"/>
            <a:ext cx="5486308" cy="4037592"/>
          </a:xfrm>
        </p:spPr>
        <p:txBody>
          <a:bodyPr/>
          <a:lstStyle/>
          <a:p>
            <a:endParaRPr lang="x-none"/>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8434" name="Rectangle 7"/>
          <p:cNvSpPr>
            <a:spLocks noGrp="1" noChangeArrowheads="1"/>
          </p:cNvSpPr>
          <p:nvPr>
            <p:ph type="sldNum" sz="quarter"/>
          </p:nvPr>
        </p:nvSpPr>
        <p:spPr>
          <a:noFill/>
        </p:spPr>
        <p:txBody>
          <a:bodyPr/>
          <a:lstStyle/>
          <a:p>
            <a:fld id="{2417944F-B764-45DD-B277-168DFD59AF84}" type="slidenum">
              <a:rPr lang="en-US"/>
              <a:pPr/>
              <a:t>276</a:t>
            </a:fld>
            <a:endParaRPr lang="en-US"/>
          </a:p>
        </p:txBody>
      </p:sp>
      <p:sp>
        <p:nvSpPr>
          <p:cNvPr id="18435" name="Rectangle 1"/>
          <p:cNvSpPr txBox="1">
            <a:spLocks noGrp="1" noRot="1" noChangeAspect="1" noChangeArrowheads="1" noTextEdit="1"/>
          </p:cNvSpPr>
          <p:nvPr>
            <p:ph type="sldImg"/>
          </p:nvPr>
        </p:nvSpPr>
        <p:spPr>
          <a:xfrm>
            <a:off x="1144588" y="693738"/>
            <a:ext cx="4567237" cy="3427412"/>
          </a:xfrm>
          <a:solidFill>
            <a:srgbClr val="FFFFFF"/>
          </a:solidFill>
          <a:ln>
            <a:solidFill>
              <a:srgbClr val="000000"/>
            </a:solidFill>
            <a:miter lim="800000"/>
          </a:ln>
        </p:spPr>
      </p:sp>
      <p:sp>
        <p:nvSpPr>
          <p:cNvPr id="18436" name="Rectangle 2"/>
          <p:cNvSpPr txBox="1">
            <a:spLocks noGrp="1" noChangeArrowheads="1"/>
          </p:cNvSpPr>
          <p:nvPr>
            <p:ph type="body" idx="1"/>
          </p:nvPr>
        </p:nvSpPr>
        <p:spPr>
          <a:xfrm>
            <a:off x="686361" y="4342535"/>
            <a:ext cx="5485279" cy="4032250"/>
          </a:xfrm>
          <a:noFill/>
          <a:ln/>
        </p:spPr>
        <p:txBody>
          <a:bodyPr wrap="none" anchor="ctr"/>
          <a:lstStyle/>
          <a:p>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9458" name="Rectangle 7"/>
          <p:cNvSpPr>
            <a:spLocks noGrp="1" noChangeArrowheads="1"/>
          </p:cNvSpPr>
          <p:nvPr>
            <p:ph type="sldNum" sz="quarter"/>
          </p:nvPr>
        </p:nvSpPr>
        <p:spPr>
          <a:noFill/>
        </p:spPr>
        <p:txBody>
          <a:bodyPr/>
          <a:lstStyle/>
          <a:p>
            <a:fld id="{9AE81CD3-4148-4983-9634-624804AD1516}" type="slidenum">
              <a:rPr lang="en-US"/>
              <a:pPr/>
              <a:t>277</a:t>
            </a:fld>
            <a:endParaRPr lang="en-US"/>
          </a:p>
        </p:txBody>
      </p:sp>
      <p:sp>
        <p:nvSpPr>
          <p:cNvPr id="19459" name="Text Box 1"/>
          <p:cNvSpPr txBox="1">
            <a:spLocks noChangeArrowheads="1"/>
          </p:cNvSpPr>
          <p:nvPr/>
        </p:nvSpPr>
        <p:spPr bwMode="auto">
          <a:xfrm>
            <a:off x="1004328" y="694171"/>
            <a:ext cx="4849346" cy="3429000"/>
          </a:xfrm>
          <a:prstGeom prst="rect">
            <a:avLst/>
          </a:prstGeom>
          <a:solidFill>
            <a:srgbClr val="FFFFFF"/>
          </a:solidFill>
          <a:ln w="9525">
            <a:solidFill>
              <a:srgbClr val="000000"/>
            </a:solidFill>
            <a:miter lim="800000"/>
            <a:headEnd/>
            <a:tailEnd/>
          </a:ln>
        </p:spPr>
        <p:txBody>
          <a:bodyPr wrap="none" lIns="82058" tIns="41029" rIns="82058" bIns="41029" anchor="ctr"/>
          <a:lstStyle/>
          <a:p>
            <a:endParaRPr lang="en-US"/>
          </a:p>
        </p:txBody>
      </p:sp>
      <p:sp>
        <p:nvSpPr>
          <p:cNvPr id="19460" name="Rectangle 2"/>
          <p:cNvSpPr txBox="1">
            <a:spLocks noGrp="1" noChangeArrowheads="1"/>
          </p:cNvSpPr>
          <p:nvPr>
            <p:ph type="body"/>
          </p:nvPr>
        </p:nvSpPr>
        <p:spPr>
          <a:xfrm>
            <a:off x="686361" y="4342535"/>
            <a:ext cx="5485279" cy="4114511"/>
          </a:xfrm>
          <a:noFill/>
          <a:ln/>
        </p:spPr>
        <p:txBody>
          <a:bodyPr wrap="none" anchor="ctr"/>
          <a:lstStyle/>
          <a:p>
            <a:endParaRPr lang="en-US"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482" name="Rectangle 7"/>
          <p:cNvSpPr>
            <a:spLocks noGrp="1" noChangeArrowheads="1"/>
          </p:cNvSpPr>
          <p:nvPr>
            <p:ph type="sldNum" sz="quarter"/>
          </p:nvPr>
        </p:nvSpPr>
        <p:spPr>
          <a:noFill/>
        </p:spPr>
        <p:txBody>
          <a:bodyPr/>
          <a:lstStyle/>
          <a:p>
            <a:fld id="{B95749E9-02C2-4410-B1E9-AEF4D73F3315}" type="slidenum">
              <a:rPr lang="en-US"/>
              <a:pPr/>
              <a:t>278</a:t>
            </a:fld>
            <a:endParaRPr lang="en-US"/>
          </a:p>
        </p:txBody>
      </p:sp>
      <p:sp>
        <p:nvSpPr>
          <p:cNvPr id="20483" name="Text Box 1"/>
          <p:cNvSpPr txBox="1">
            <a:spLocks noChangeArrowheads="1"/>
          </p:cNvSpPr>
          <p:nvPr/>
        </p:nvSpPr>
        <p:spPr bwMode="auto">
          <a:xfrm>
            <a:off x="1004328" y="694171"/>
            <a:ext cx="4849346" cy="3429000"/>
          </a:xfrm>
          <a:prstGeom prst="rect">
            <a:avLst/>
          </a:prstGeom>
          <a:solidFill>
            <a:srgbClr val="FFFFFF"/>
          </a:solidFill>
          <a:ln w="9525">
            <a:solidFill>
              <a:srgbClr val="000000"/>
            </a:solidFill>
            <a:miter lim="800000"/>
            <a:headEnd/>
            <a:tailEnd/>
          </a:ln>
        </p:spPr>
        <p:txBody>
          <a:bodyPr wrap="none" lIns="82058" tIns="41029" rIns="82058" bIns="41029" anchor="ctr"/>
          <a:lstStyle/>
          <a:p>
            <a:endParaRPr lang="en-US"/>
          </a:p>
        </p:txBody>
      </p:sp>
      <p:sp>
        <p:nvSpPr>
          <p:cNvPr id="20484" name="Rectangle 2"/>
          <p:cNvSpPr txBox="1">
            <a:spLocks noGrp="1" noChangeArrowheads="1"/>
          </p:cNvSpPr>
          <p:nvPr>
            <p:ph type="body"/>
          </p:nvPr>
        </p:nvSpPr>
        <p:spPr>
          <a:xfrm>
            <a:off x="686361" y="4342535"/>
            <a:ext cx="5485279" cy="4114511"/>
          </a:xfrm>
          <a:noFill/>
          <a:ln/>
        </p:spPr>
        <p:txBody>
          <a:bodyPr wrap="none" anchor="ctr"/>
          <a:lstStyle/>
          <a:p>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1506" name="Rectangle 7"/>
          <p:cNvSpPr>
            <a:spLocks noGrp="1" noChangeArrowheads="1"/>
          </p:cNvSpPr>
          <p:nvPr>
            <p:ph type="sldNum" sz="quarter"/>
          </p:nvPr>
        </p:nvSpPr>
        <p:spPr>
          <a:noFill/>
        </p:spPr>
        <p:txBody>
          <a:bodyPr/>
          <a:lstStyle/>
          <a:p>
            <a:fld id="{0D0A509B-FEFB-4620-BC64-104B3CF3F4A8}" type="slidenum">
              <a:rPr lang="en-US"/>
              <a:pPr/>
              <a:t>279</a:t>
            </a:fld>
            <a:endParaRPr lang="en-US"/>
          </a:p>
        </p:txBody>
      </p:sp>
      <p:sp>
        <p:nvSpPr>
          <p:cNvPr id="21507" name="Text Box 1"/>
          <p:cNvSpPr txBox="1">
            <a:spLocks noChangeArrowheads="1"/>
          </p:cNvSpPr>
          <p:nvPr/>
        </p:nvSpPr>
        <p:spPr bwMode="auto">
          <a:xfrm>
            <a:off x="1004328" y="694171"/>
            <a:ext cx="4849346" cy="3429000"/>
          </a:xfrm>
          <a:prstGeom prst="rect">
            <a:avLst/>
          </a:prstGeom>
          <a:solidFill>
            <a:srgbClr val="FFFFFF"/>
          </a:solidFill>
          <a:ln w="9525">
            <a:solidFill>
              <a:srgbClr val="000000"/>
            </a:solidFill>
            <a:miter lim="800000"/>
            <a:headEnd/>
            <a:tailEnd/>
          </a:ln>
        </p:spPr>
        <p:txBody>
          <a:bodyPr wrap="none" lIns="82058" tIns="41029" rIns="82058" bIns="41029" anchor="ctr"/>
          <a:lstStyle/>
          <a:p>
            <a:endParaRPr lang="en-US"/>
          </a:p>
        </p:txBody>
      </p:sp>
      <p:sp>
        <p:nvSpPr>
          <p:cNvPr id="21508" name="Rectangle 2"/>
          <p:cNvSpPr txBox="1">
            <a:spLocks noGrp="1" noChangeArrowheads="1"/>
          </p:cNvSpPr>
          <p:nvPr>
            <p:ph type="body"/>
          </p:nvPr>
        </p:nvSpPr>
        <p:spPr>
          <a:xfrm>
            <a:off x="686361" y="4342535"/>
            <a:ext cx="5485279" cy="4114511"/>
          </a:xfrm>
          <a:noFill/>
          <a:ln/>
        </p:spPr>
        <p:txBody>
          <a:bodyPr wrap="none" anchor="ctr"/>
          <a:lstStyle/>
          <a:p>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2530" name="Rectangle 7"/>
          <p:cNvSpPr>
            <a:spLocks noGrp="1" noChangeArrowheads="1"/>
          </p:cNvSpPr>
          <p:nvPr>
            <p:ph type="sldNum" sz="quarter"/>
          </p:nvPr>
        </p:nvSpPr>
        <p:spPr>
          <a:noFill/>
        </p:spPr>
        <p:txBody>
          <a:bodyPr/>
          <a:lstStyle/>
          <a:p>
            <a:fld id="{AE136B57-5545-4A9C-9934-39248E780F9A}" type="slidenum">
              <a:rPr lang="en-US"/>
              <a:pPr/>
              <a:t>280</a:t>
            </a:fld>
            <a:endParaRPr lang="en-US"/>
          </a:p>
        </p:txBody>
      </p:sp>
      <p:sp>
        <p:nvSpPr>
          <p:cNvPr id="22531" name="Text Box 1"/>
          <p:cNvSpPr txBox="1">
            <a:spLocks noChangeArrowheads="1"/>
          </p:cNvSpPr>
          <p:nvPr/>
        </p:nvSpPr>
        <p:spPr bwMode="auto">
          <a:xfrm>
            <a:off x="1004328" y="694171"/>
            <a:ext cx="4849346" cy="3429000"/>
          </a:xfrm>
          <a:prstGeom prst="rect">
            <a:avLst/>
          </a:prstGeom>
          <a:solidFill>
            <a:srgbClr val="FFFFFF"/>
          </a:solidFill>
          <a:ln w="9525">
            <a:solidFill>
              <a:srgbClr val="000000"/>
            </a:solidFill>
            <a:miter lim="800000"/>
            <a:headEnd/>
            <a:tailEnd/>
          </a:ln>
        </p:spPr>
        <p:txBody>
          <a:bodyPr wrap="none" lIns="82058" tIns="41029" rIns="82058" bIns="41029" anchor="ctr"/>
          <a:lstStyle/>
          <a:p>
            <a:endParaRPr lang="en-US"/>
          </a:p>
        </p:txBody>
      </p:sp>
      <p:sp>
        <p:nvSpPr>
          <p:cNvPr id="22532" name="Rectangle 2"/>
          <p:cNvSpPr txBox="1">
            <a:spLocks noGrp="1" noChangeArrowheads="1"/>
          </p:cNvSpPr>
          <p:nvPr>
            <p:ph type="body"/>
          </p:nvPr>
        </p:nvSpPr>
        <p:spPr>
          <a:xfrm>
            <a:off x="686361" y="4342535"/>
            <a:ext cx="5485279" cy="4114511"/>
          </a:xfrm>
          <a:noFill/>
          <a:ln/>
        </p:spPr>
        <p:txBody>
          <a:bodyPr wrap="none" anchor="ctr"/>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7B64E791-4EA9-4E0A-B133-8FED1670AB6B}" type="slidenum">
              <a:rPr lang="en-US"/>
              <a:pPr/>
              <a:t>19</a:t>
            </a:fld>
            <a:endParaRPr lang="en-US"/>
          </a:p>
        </p:txBody>
      </p:sp>
      <p:sp>
        <p:nvSpPr>
          <p:cNvPr id="22529" name="Rectangle 1"/>
          <p:cNvSpPr txBox="1">
            <a:spLocks noGrp="1" noRot="1" noChangeAspect="1" noChangeArrowheads="1"/>
          </p:cNvSpPr>
          <p:nvPr>
            <p:ph type="sldImg"/>
          </p:nvPr>
        </p:nvSpPr>
        <p:spPr bwMode="auto">
          <a:xfrm>
            <a:off x="1144588" y="695325"/>
            <a:ext cx="4568825" cy="3427413"/>
          </a:xfrm>
          <a:prstGeom prst="rect">
            <a:avLst/>
          </a:prstGeom>
          <a:solidFill>
            <a:srgbClr val="FFFFFF"/>
          </a:solidFill>
          <a:ln>
            <a:solidFill>
              <a:srgbClr val="000000"/>
            </a:solidFill>
            <a:miter lim="800000"/>
            <a:headEnd/>
            <a:tailEnd/>
          </a:ln>
        </p:spPr>
      </p:sp>
      <p:sp>
        <p:nvSpPr>
          <p:cNvPr id="22530" name="Rectangle 2"/>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3554" name="Rectangle 7"/>
          <p:cNvSpPr>
            <a:spLocks noGrp="1" noChangeArrowheads="1"/>
          </p:cNvSpPr>
          <p:nvPr>
            <p:ph type="sldNum" sz="quarter"/>
          </p:nvPr>
        </p:nvSpPr>
        <p:spPr>
          <a:noFill/>
        </p:spPr>
        <p:txBody>
          <a:bodyPr/>
          <a:lstStyle/>
          <a:p>
            <a:fld id="{C0B97C50-EA9B-427D-8343-2C475659D71E}" type="slidenum">
              <a:rPr lang="en-US"/>
              <a:pPr/>
              <a:t>281</a:t>
            </a:fld>
            <a:endParaRPr lang="en-US"/>
          </a:p>
        </p:txBody>
      </p:sp>
      <p:sp>
        <p:nvSpPr>
          <p:cNvPr id="23555" name="Text Box 1"/>
          <p:cNvSpPr txBox="1">
            <a:spLocks noChangeArrowheads="1"/>
          </p:cNvSpPr>
          <p:nvPr/>
        </p:nvSpPr>
        <p:spPr bwMode="auto">
          <a:xfrm>
            <a:off x="1004328" y="694171"/>
            <a:ext cx="4849346" cy="3429000"/>
          </a:xfrm>
          <a:prstGeom prst="rect">
            <a:avLst/>
          </a:prstGeom>
          <a:solidFill>
            <a:srgbClr val="FFFFFF"/>
          </a:solidFill>
          <a:ln w="9525">
            <a:solidFill>
              <a:srgbClr val="000000"/>
            </a:solidFill>
            <a:miter lim="800000"/>
            <a:headEnd/>
            <a:tailEnd/>
          </a:ln>
        </p:spPr>
        <p:txBody>
          <a:bodyPr wrap="none" lIns="82058" tIns="41029" rIns="82058" bIns="41029" anchor="ctr"/>
          <a:lstStyle/>
          <a:p>
            <a:endParaRPr lang="en-US"/>
          </a:p>
        </p:txBody>
      </p:sp>
      <p:sp>
        <p:nvSpPr>
          <p:cNvPr id="23556" name="Rectangle 2"/>
          <p:cNvSpPr txBox="1">
            <a:spLocks noGrp="1" noChangeArrowheads="1"/>
          </p:cNvSpPr>
          <p:nvPr>
            <p:ph type="body"/>
          </p:nvPr>
        </p:nvSpPr>
        <p:spPr>
          <a:xfrm>
            <a:off x="686361" y="4342535"/>
            <a:ext cx="5485279" cy="4114511"/>
          </a:xfrm>
          <a:noFill/>
          <a:ln/>
        </p:spPr>
        <p:txBody>
          <a:bodyPr wrap="none" anchor="ctr"/>
          <a:lstStyle/>
          <a:p>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8" name="Rectangle 7"/>
          <p:cNvSpPr>
            <a:spLocks noGrp="1" noChangeArrowheads="1"/>
          </p:cNvSpPr>
          <p:nvPr>
            <p:ph type="sldNum" sz="quarter"/>
          </p:nvPr>
        </p:nvSpPr>
        <p:spPr>
          <a:noFill/>
        </p:spPr>
        <p:txBody>
          <a:bodyPr/>
          <a:lstStyle/>
          <a:p>
            <a:fld id="{15B0E479-CFAA-476B-89EE-F4C8FEEB3AB7}" type="slidenum">
              <a:rPr lang="en-US"/>
              <a:pPr/>
              <a:t>282</a:t>
            </a:fld>
            <a:endParaRPr lang="en-US"/>
          </a:p>
        </p:txBody>
      </p:sp>
      <p:sp>
        <p:nvSpPr>
          <p:cNvPr id="24579" name="Text Box 1"/>
          <p:cNvSpPr txBox="1">
            <a:spLocks noChangeArrowheads="1"/>
          </p:cNvSpPr>
          <p:nvPr/>
        </p:nvSpPr>
        <p:spPr bwMode="auto">
          <a:xfrm>
            <a:off x="1004328" y="694171"/>
            <a:ext cx="4849346" cy="3429000"/>
          </a:xfrm>
          <a:prstGeom prst="rect">
            <a:avLst/>
          </a:prstGeom>
          <a:solidFill>
            <a:srgbClr val="FFFFFF"/>
          </a:solidFill>
          <a:ln w="9525">
            <a:solidFill>
              <a:srgbClr val="000000"/>
            </a:solidFill>
            <a:miter lim="800000"/>
            <a:headEnd/>
            <a:tailEnd/>
          </a:ln>
        </p:spPr>
        <p:txBody>
          <a:bodyPr wrap="none" lIns="82058" tIns="41029" rIns="82058" bIns="41029" anchor="ctr"/>
          <a:lstStyle/>
          <a:p>
            <a:endParaRPr lang="en-US"/>
          </a:p>
        </p:txBody>
      </p:sp>
      <p:sp>
        <p:nvSpPr>
          <p:cNvPr id="24580" name="Rectangle 2"/>
          <p:cNvSpPr txBox="1">
            <a:spLocks noGrp="1" noChangeArrowheads="1"/>
          </p:cNvSpPr>
          <p:nvPr>
            <p:ph type="body"/>
          </p:nvPr>
        </p:nvSpPr>
        <p:spPr>
          <a:xfrm>
            <a:off x="686361" y="4342535"/>
            <a:ext cx="5485279" cy="4114511"/>
          </a:xfrm>
          <a:noFill/>
          <a:ln/>
        </p:spPr>
        <p:txBody>
          <a:bodyPr wrap="none" anchor="ctr"/>
          <a:lstStyle/>
          <a:p>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2" name="Rectangle 7"/>
          <p:cNvSpPr>
            <a:spLocks noGrp="1" noChangeArrowheads="1"/>
          </p:cNvSpPr>
          <p:nvPr>
            <p:ph type="sldNum" sz="quarter"/>
          </p:nvPr>
        </p:nvSpPr>
        <p:spPr>
          <a:noFill/>
        </p:spPr>
        <p:txBody>
          <a:bodyPr/>
          <a:lstStyle/>
          <a:p>
            <a:fld id="{550696B9-6393-48CB-85A0-4F5B50811624}" type="slidenum">
              <a:rPr lang="en-US"/>
              <a:pPr/>
              <a:t>284</a:t>
            </a:fld>
            <a:endParaRPr lang="en-US"/>
          </a:p>
        </p:txBody>
      </p:sp>
      <p:sp>
        <p:nvSpPr>
          <p:cNvPr id="25603" name="Rectangle 1"/>
          <p:cNvSpPr txBox="1">
            <a:spLocks noGrp="1" noRot="1" noChangeAspect="1" noChangeArrowheads="1" noTextEdit="1"/>
          </p:cNvSpPr>
          <p:nvPr>
            <p:ph type="sldImg"/>
          </p:nvPr>
        </p:nvSpPr>
        <p:spPr>
          <a:xfrm>
            <a:off x="1144588" y="693738"/>
            <a:ext cx="4567237" cy="3427412"/>
          </a:xfrm>
          <a:solidFill>
            <a:srgbClr val="FFFFFF"/>
          </a:solidFill>
          <a:ln>
            <a:solidFill>
              <a:srgbClr val="000000"/>
            </a:solidFill>
            <a:miter lim="800000"/>
          </a:ln>
        </p:spPr>
      </p:sp>
      <p:sp>
        <p:nvSpPr>
          <p:cNvPr id="25604" name="Rectangle 2"/>
          <p:cNvSpPr txBox="1">
            <a:spLocks noGrp="1" noChangeArrowheads="1"/>
          </p:cNvSpPr>
          <p:nvPr>
            <p:ph type="body" idx="1"/>
          </p:nvPr>
        </p:nvSpPr>
        <p:spPr>
          <a:xfrm>
            <a:off x="686361" y="4342535"/>
            <a:ext cx="5485279" cy="4032250"/>
          </a:xfrm>
          <a:noFill/>
          <a:ln/>
        </p:spPr>
        <p:txBody>
          <a:bodyPr wrap="none" anchor="ctr"/>
          <a:lstStyle/>
          <a:p>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6626" name="Rectangle 7"/>
          <p:cNvSpPr>
            <a:spLocks noGrp="1" noChangeArrowheads="1"/>
          </p:cNvSpPr>
          <p:nvPr>
            <p:ph type="sldNum" sz="quarter"/>
          </p:nvPr>
        </p:nvSpPr>
        <p:spPr>
          <a:noFill/>
        </p:spPr>
        <p:txBody>
          <a:bodyPr/>
          <a:lstStyle/>
          <a:p>
            <a:fld id="{D28CD105-3653-4766-89BF-5C951F355DE4}" type="slidenum">
              <a:rPr lang="en-US"/>
              <a:pPr/>
              <a:t>285</a:t>
            </a:fld>
            <a:endParaRPr lang="en-US"/>
          </a:p>
        </p:txBody>
      </p:sp>
      <p:sp>
        <p:nvSpPr>
          <p:cNvPr id="26627" name="Rectangle 1"/>
          <p:cNvSpPr txBox="1">
            <a:spLocks noGrp="1" noRot="1" noChangeAspect="1" noChangeArrowheads="1" noTextEdit="1"/>
          </p:cNvSpPr>
          <p:nvPr>
            <p:ph type="sldImg"/>
          </p:nvPr>
        </p:nvSpPr>
        <p:spPr>
          <a:xfrm>
            <a:off x="1144588" y="693738"/>
            <a:ext cx="4567237" cy="3427412"/>
          </a:xfrm>
          <a:solidFill>
            <a:srgbClr val="FFFFFF"/>
          </a:solidFill>
          <a:ln>
            <a:solidFill>
              <a:srgbClr val="000000"/>
            </a:solidFill>
            <a:miter lim="800000"/>
          </a:ln>
        </p:spPr>
      </p:sp>
      <p:sp>
        <p:nvSpPr>
          <p:cNvPr id="26628" name="Rectangle 2"/>
          <p:cNvSpPr txBox="1">
            <a:spLocks noGrp="1" noChangeArrowheads="1"/>
          </p:cNvSpPr>
          <p:nvPr>
            <p:ph type="body" idx="1"/>
          </p:nvPr>
        </p:nvSpPr>
        <p:spPr>
          <a:xfrm>
            <a:off x="686361" y="4342535"/>
            <a:ext cx="5485279" cy="4032250"/>
          </a:xfrm>
          <a:noFill/>
          <a:ln/>
        </p:spPr>
        <p:txBody>
          <a:bodyPr wrap="none" anchor="ctr"/>
          <a:lstStyle/>
          <a:p>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7650" name="Rectangle 7"/>
          <p:cNvSpPr>
            <a:spLocks noGrp="1" noChangeArrowheads="1"/>
          </p:cNvSpPr>
          <p:nvPr>
            <p:ph type="sldNum" sz="quarter"/>
          </p:nvPr>
        </p:nvSpPr>
        <p:spPr>
          <a:noFill/>
        </p:spPr>
        <p:txBody>
          <a:bodyPr/>
          <a:lstStyle/>
          <a:p>
            <a:fld id="{D1055814-6100-4605-B77C-6545B13E4DDA}" type="slidenum">
              <a:rPr lang="en-US"/>
              <a:pPr/>
              <a:t>286</a:t>
            </a:fld>
            <a:endParaRPr lang="en-US"/>
          </a:p>
        </p:txBody>
      </p:sp>
      <p:sp>
        <p:nvSpPr>
          <p:cNvPr id="27651" name="Text Box 1"/>
          <p:cNvSpPr txBox="1">
            <a:spLocks noChangeArrowheads="1"/>
          </p:cNvSpPr>
          <p:nvPr/>
        </p:nvSpPr>
        <p:spPr bwMode="auto">
          <a:xfrm>
            <a:off x="1004328" y="694171"/>
            <a:ext cx="4849346" cy="3429000"/>
          </a:xfrm>
          <a:prstGeom prst="rect">
            <a:avLst/>
          </a:prstGeom>
          <a:solidFill>
            <a:srgbClr val="FFFFFF"/>
          </a:solidFill>
          <a:ln w="9525">
            <a:solidFill>
              <a:srgbClr val="000000"/>
            </a:solidFill>
            <a:miter lim="800000"/>
            <a:headEnd/>
            <a:tailEnd/>
          </a:ln>
        </p:spPr>
        <p:txBody>
          <a:bodyPr wrap="none" lIns="82058" tIns="41029" rIns="82058" bIns="41029" anchor="ctr"/>
          <a:lstStyle/>
          <a:p>
            <a:endParaRPr lang="en-US"/>
          </a:p>
        </p:txBody>
      </p:sp>
      <p:sp>
        <p:nvSpPr>
          <p:cNvPr id="27652" name="Rectangle 2"/>
          <p:cNvSpPr txBox="1">
            <a:spLocks noGrp="1" noChangeArrowheads="1"/>
          </p:cNvSpPr>
          <p:nvPr>
            <p:ph type="body"/>
          </p:nvPr>
        </p:nvSpPr>
        <p:spPr>
          <a:xfrm>
            <a:off x="686361" y="4342535"/>
            <a:ext cx="5485279" cy="4114511"/>
          </a:xfrm>
          <a:noFill/>
          <a:ln/>
        </p:spPr>
        <p:txBody>
          <a:bodyPr wrap="none" anchor="ctr"/>
          <a:lstStyle/>
          <a:p>
            <a:endParaRPr lang="en-US" smtClean="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4" name="Rectangle 7"/>
          <p:cNvSpPr>
            <a:spLocks noGrp="1" noChangeArrowheads="1"/>
          </p:cNvSpPr>
          <p:nvPr>
            <p:ph type="sldNum" sz="quarter"/>
          </p:nvPr>
        </p:nvSpPr>
        <p:spPr>
          <a:noFill/>
        </p:spPr>
        <p:txBody>
          <a:bodyPr/>
          <a:lstStyle/>
          <a:p>
            <a:fld id="{CFC951F1-F3A6-40D3-97F4-51D197EA8087}" type="slidenum">
              <a:rPr lang="en-US"/>
              <a:pPr/>
              <a:t>287</a:t>
            </a:fld>
            <a:endParaRPr lang="en-US"/>
          </a:p>
        </p:txBody>
      </p:sp>
      <p:sp>
        <p:nvSpPr>
          <p:cNvPr id="28675" name="Text Box 1"/>
          <p:cNvSpPr txBox="1">
            <a:spLocks noChangeArrowheads="1"/>
          </p:cNvSpPr>
          <p:nvPr/>
        </p:nvSpPr>
        <p:spPr bwMode="auto">
          <a:xfrm>
            <a:off x="1004328" y="694171"/>
            <a:ext cx="4849346" cy="3429000"/>
          </a:xfrm>
          <a:prstGeom prst="rect">
            <a:avLst/>
          </a:prstGeom>
          <a:solidFill>
            <a:srgbClr val="FFFFFF"/>
          </a:solidFill>
          <a:ln w="9525">
            <a:solidFill>
              <a:srgbClr val="000000"/>
            </a:solidFill>
            <a:miter lim="800000"/>
            <a:headEnd/>
            <a:tailEnd/>
          </a:ln>
        </p:spPr>
        <p:txBody>
          <a:bodyPr wrap="none" lIns="82058" tIns="41029" rIns="82058" bIns="41029" anchor="ctr"/>
          <a:lstStyle/>
          <a:p>
            <a:endParaRPr lang="en-US"/>
          </a:p>
        </p:txBody>
      </p:sp>
      <p:sp>
        <p:nvSpPr>
          <p:cNvPr id="28676" name="Rectangle 2"/>
          <p:cNvSpPr txBox="1">
            <a:spLocks noGrp="1" noChangeArrowheads="1"/>
          </p:cNvSpPr>
          <p:nvPr>
            <p:ph type="body"/>
          </p:nvPr>
        </p:nvSpPr>
        <p:spPr>
          <a:xfrm>
            <a:off x="686361" y="4342535"/>
            <a:ext cx="5485279" cy="4114511"/>
          </a:xfrm>
          <a:noFill/>
          <a:ln/>
        </p:spPr>
        <p:txBody>
          <a:bodyPr wrap="none" anchor="ctr"/>
          <a:lstStyle/>
          <a:p>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8" name="Rectangle 7"/>
          <p:cNvSpPr>
            <a:spLocks noGrp="1" noChangeArrowheads="1"/>
          </p:cNvSpPr>
          <p:nvPr>
            <p:ph type="sldNum" sz="quarter"/>
          </p:nvPr>
        </p:nvSpPr>
        <p:spPr>
          <a:noFill/>
        </p:spPr>
        <p:txBody>
          <a:bodyPr/>
          <a:lstStyle/>
          <a:p>
            <a:fld id="{E1524C6B-3EAF-461A-B386-2F60654B6E78}" type="slidenum">
              <a:rPr lang="en-US"/>
              <a:pPr/>
              <a:t>288</a:t>
            </a:fld>
            <a:endParaRPr lang="en-US"/>
          </a:p>
        </p:txBody>
      </p:sp>
      <p:sp>
        <p:nvSpPr>
          <p:cNvPr id="29699" name="Text Box 1"/>
          <p:cNvSpPr txBox="1">
            <a:spLocks noChangeArrowheads="1"/>
          </p:cNvSpPr>
          <p:nvPr/>
        </p:nvSpPr>
        <p:spPr bwMode="auto">
          <a:xfrm>
            <a:off x="1004328" y="694171"/>
            <a:ext cx="4849346" cy="3429000"/>
          </a:xfrm>
          <a:prstGeom prst="rect">
            <a:avLst/>
          </a:prstGeom>
          <a:solidFill>
            <a:srgbClr val="FFFFFF"/>
          </a:solidFill>
          <a:ln w="9525">
            <a:solidFill>
              <a:srgbClr val="000000"/>
            </a:solidFill>
            <a:miter lim="800000"/>
            <a:headEnd/>
            <a:tailEnd/>
          </a:ln>
        </p:spPr>
        <p:txBody>
          <a:bodyPr wrap="none" lIns="82058" tIns="41029" rIns="82058" bIns="41029" anchor="ctr"/>
          <a:lstStyle/>
          <a:p>
            <a:endParaRPr lang="en-US"/>
          </a:p>
        </p:txBody>
      </p:sp>
      <p:sp>
        <p:nvSpPr>
          <p:cNvPr id="29700" name="Rectangle 2"/>
          <p:cNvSpPr txBox="1">
            <a:spLocks noGrp="1" noChangeArrowheads="1"/>
          </p:cNvSpPr>
          <p:nvPr>
            <p:ph type="body"/>
          </p:nvPr>
        </p:nvSpPr>
        <p:spPr>
          <a:xfrm>
            <a:off x="686361" y="4342535"/>
            <a:ext cx="5485279" cy="4114511"/>
          </a:xfrm>
          <a:noFill/>
          <a:ln/>
        </p:spPr>
        <p:txBody>
          <a:bodyPr wrap="none" anchor="ctr"/>
          <a:lstStyle/>
          <a:p>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2" name="Rectangle 7"/>
          <p:cNvSpPr>
            <a:spLocks noGrp="1" noChangeArrowheads="1"/>
          </p:cNvSpPr>
          <p:nvPr>
            <p:ph type="sldNum" sz="quarter"/>
          </p:nvPr>
        </p:nvSpPr>
        <p:spPr>
          <a:noFill/>
        </p:spPr>
        <p:txBody>
          <a:bodyPr/>
          <a:lstStyle/>
          <a:p>
            <a:fld id="{2FFCA793-2BB4-4F82-BE05-C60FEA52E644}" type="slidenum">
              <a:rPr lang="en-US"/>
              <a:pPr/>
              <a:t>289</a:t>
            </a:fld>
            <a:endParaRPr lang="en-US"/>
          </a:p>
        </p:txBody>
      </p:sp>
      <p:sp>
        <p:nvSpPr>
          <p:cNvPr id="30723" name="Text Box 1"/>
          <p:cNvSpPr txBox="1">
            <a:spLocks noChangeArrowheads="1"/>
          </p:cNvSpPr>
          <p:nvPr/>
        </p:nvSpPr>
        <p:spPr bwMode="auto">
          <a:xfrm>
            <a:off x="1004328" y="694171"/>
            <a:ext cx="4849346" cy="3429000"/>
          </a:xfrm>
          <a:prstGeom prst="rect">
            <a:avLst/>
          </a:prstGeom>
          <a:solidFill>
            <a:srgbClr val="FFFFFF"/>
          </a:solidFill>
          <a:ln w="9525">
            <a:solidFill>
              <a:srgbClr val="000000"/>
            </a:solidFill>
            <a:miter lim="800000"/>
            <a:headEnd/>
            <a:tailEnd/>
          </a:ln>
        </p:spPr>
        <p:txBody>
          <a:bodyPr wrap="none" lIns="82058" tIns="41029" rIns="82058" bIns="41029" anchor="ctr"/>
          <a:lstStyle/>
          <a:p>
            <a:endParaRPr lang="en-US"/>
          </a:p>
        </p:txBody>
      </p:sp>
      <p:sp>
        <p:nvSpPr>
          <p:cNvPr id="30724" name="Rectangle 2"/>
          <p:cNvSpPr txBox="1">
            <a:spLocks noGrp="1" noChangeArrowheads="1"/>
          </p:cNvSpPr>
          <p:nvPr>
            <p:ph type="body"/>
          </p:nvPr>
        </p:nvSpPr>
        <p:spPr>
          <a:xfrm>
            <a:off x="686361" y="4342535"/>
            <a:ext cx="5485279" cy="4114511"/>
          </a:xfrm>
          <a:noFill/>
          <a:ln/>
        </p:spPr>
        <p:txBody>
          <a:bodyPr wrap="none" anchor="ctr"/>
          <a:lstStyle/>
          <a:p>
            <a:endParaRPr lang="en-US" smtClean="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6" name="Rectangle 7"/>
          <p:cNvSpPr>
            <a:spLocks noGrp="1" noChangeArrowheads="1"/>
          </p:cNvSpPr>
          <p:nvPr>
            <p:ph type="sldNum" sz="quarter"/>
          </p:nvPr>
        </p:nvSpPr>
        <p:spPr>
          <a:noFill/>
        </p:spPr>
        <p:txBody>
          <a:bodyPr/>
          <a:lstStyle/>
          <a:p>
            <a:fld id="{749F0C34-1A31-4163-9C19-FBE43FF8D93D}" type="slidenum">
              <a:rPr lang="en-US"/>
              <a:pPr/>
              <a:t>290</a:t>
            </a:fld>
            <a:endParaRPr lang="en-US"/>
          </a:p>
        </p:txBody>
      </p:sp>
      <p:sp>
        <p:nvSpPr>
          <p:cNvPr id="31747" name="Rectangle 1"/>
          <p:cNvSpPr txBox="1">
            <a:spLocks noGrp="1" noRot="1" noChangeAspect="1" noChangeArrowheads="1" noTextEdit="1"/>
          </p:cNvSpPr>
          <p:nvPr>
            <p:ph type="sldImg"/>
          </p:nvPr>
        </p:nvSpPr>
        <p:spPr>
          <a:xfrm>
            <a:off x="1144588" y="693738"/>
            <a:ext cx="4567237" cy="3427412"/>
          </a:xfrm>
          <a:solidFill>
            <a:srgbClr val="FFFFFF"/>
          </a:solidFill>
          <a:ln>
            <a:solidFill>
              <a:srgbClr val="000000"/>
            </a:solidFill>
            <a:miter lim="800000"/>
          </a:ln>
        </p:spPr>
      </p:sp>
      <p:sp>
        <p:nvSpPr>
          <p:cNvPr id="31748" name="Rectangle 2"/>
          <p:cNvSpPr txBox="1">
            <a:spLocks noGrp="1" noChangeArrowheads="1"/>
          </p:cNvSpPr>
          <p:nvPr>
            <p:ph type="body" idx="1"/>
          </p:nvPr>
        </p:nvSpPr>
        <p:spPr>
          <a:xfrm>
            <a:off x="686361" y="4342535"/>
            <a:ext cx="5485279" cy="4032250"/>
          </a:xfrm>
          <a:noFill/>
          <a:ln/>
        </p:spPr>
        <p:txBody>
          <a:bodyPr wrap="none" anchor="ct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8A68B431-B378-41DC-953F-762605ACCD1E}" type="slidenum">
              <a:rPr lang="en-GB"/>
              <a:pPr fontAlgn="base">
                <a:spcBef>
                  <a:spcPct val="0"/>
                </a:spcBef>
                <a:spcAft>
                  <a:spcPct val="0"/>
                </a:spcAft>
              </a:pPr>
              <a:t>27</a:t>
            </a:fld>
            <a:endParaRPr lang="en-GB"/>
          </a:p>
        </p:txBody>
      </p:sp>
      <p:sp>
        <p:nvSpPr>
          <p:cNvPr id="460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0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a:spcBef>
                <a:spcPct val="0"/>
              </a:spcBef>
            </a:pPr>
            <a:endParaRPr lang="en-GB"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232E0E5-9BDD-4E9E-AAF5-D937F18641AE}" type="slidenum">
              <a:rPr lang="en-US"/>
              <a:pPr/>
              <a:t>34</a:t>
            </a:fld>
            <a:endParaRPr lang="en-US"/>
          </a:p>
        </p:txBody>
      </p:sp>
      <p:sp>
        <p:nvSpPr>
          <p:cNvPr id="10241" name="Rectangle 1"/>
          <p:cNvSpPr txBox="1">
            <a:spLocks noGrp="1" noRot="1" noChangeAspect="1" noChangeArrowheads="1"/>
          </p:cNvSpPr>
          <p:nvPr>
            <p:ph type="sldImg"/>
          </p:nvPr>
        </p:nvSpPr>
        <p:spPr bwMode="auto">
          <a:xfrm>
            <a:off x="1143000" y="695325"/>
            <a:ext cx="4570413" cy="3427413"/>
          </a:xfrm>
          <a:prstGeom prst="rect">
            <a:avLst/>
          </a:prstGeom>
          <a:solidFill>
            <a:srgbClr val="FFFFFF"/>
          </a:solidFill>
          <a:ln>
            <a:solidFill>
              <a:srgbClr val="000000"/>
            </a:solidFill>
            <a:miter lim="800000"/>
            <a:headEnd/>
            <a:tailEnd/>
          </a:ln>
        </p:spPr>
      </p:sp>
      <p:sp>
        <p:nvSpPr>
          <p:cNvPr id="10242" name="Rectangle 2"/>
          <p:cNvSpPr txBox="1">
            <a:spLocks noGrp="1" noChangeArrowheads="1"/>
          </p:cNvSpPr>
          <p:nvPr>
            <p:ph type="body" idx="1"/>
          </p:nvPr>
        </p:nvSpPr>
        <p:spPr bwMode="auto">
          <a:xfrm>
            <a:off x="685512" y="4343230"/>
            <a:ext cx="5486976" cy="4115139"/>
          </a:xfrm>
          <a:prstGeom prst="rect">
            <a:avLst/>
          </a:prstGeom>
          <a:noFill/>
          <a:ln>
            <a:round/>
            <a:headEnd/>
            <a:tailEnd/>
          </a:ln>
        </p:spPr>
        <p:txBody>
          <a:bodyPr wrap="none" anchor="ct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6"/>
          <p:cNvSpPr>
            <a:spLocks noGrp="1" noChangeArrowheads="1"/>
          </p:cNvSpPr>
          <p:nvPr>
            <p:ph type="sldNum"/>
          </p:nvPr>
        </p:nvSpPr>
        <p:spPr>
          <a:ln/>
        </p:spPr>
        <p:txBody>
          <a:bodyPr/>
          <a:lstStyle/>
          <a:p>
            <a:fld id="{90114AD8-693A-4829-870B-989E8D77771B}" type="slidenum">
              <a:rPr lang="en-US"/>
              <a:pPr/>
              <a:t>35</a:t>
            </a:fld>
            <a:endParaRPr lang="en-US"/>
          </a:p>
        </p:txBody>
      </p:sp>
      <p:sp>
        <p:nvSpPr>
          <p:cNvPr id="28673" name="Rectangle 1"/>
          <p:cNvSpPr txBox="1">
            <a:spLocks noGrp="1" noRot="1" noChangeAspect="1" noChangeArrowheads="1"/>
          </p:cNvSpPr>
          <p:nvPr>
            <p:ph type="sldImg"/>
          </p:nvPr>
        </p:nvSpPr>
        <p:spPr bwMode="auto">
          <a:xfrm>
            <a:off x="1144588" y="695325"/>
            <a:ext cx="4568825" cy="3427413"/>
          </a:xfrm>
          <a:prstGeom prst="rect">
            <a:avLst/>
          </a:prstGeom>
          <a:solidFill>
            <a:srgbClr val="FFFFFF"/>
          </a:solidFill>
          <a:ln>
            <a:solidFill>
              <a:srgbClr val="000000"/>
            </a:solidFill>
            <a:miter lim="800000"/>
            <a:headEnd/>
            <a:tailEnd/>
          </a:ln>
        </p:spPr>
      </p:sp>
      <p:sp>
        <p:nvSpPr>
          <p:cNvPr id="28674" name="Rectangle 2"/>
          <p:cNvSpPr txBox="1">
            <a:spLocks noGrp="1" noChangeArrowheads="1"/>
          </p:cNvSpPr>
          <p:nvPr>
            <p:ph type="body" idx="1"/>
          </p:nvPr>
        </p:nvSpPr>
        <p:spPr bwMode="auto">
          <a:xfrm>
            <a:off x="685800" y="4343400"/>
            <a:ext cx="5486400" cy="4114800"/>
          </a:xfrm>
          <a:prstGeom prst="rect">
            <a:avLst/>
          </a:prstGeom>
          <a:noFill/>
          <a:ln>
            <a:round/>
            <a:headEnd/>
            <a:tailEnd/>
          </a:ln>
        </p:spPr>
        <p:txBody>
          <a:bodyPr wrap="none" anchor="ct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D8CE1CD3-E7EE-4A17-831F-3303274BF036}" type="datetime1">
              <a:rPr lang="en-US" smtClean="0"/>
              <a:t>10/14/2013</a:t>
            </a:fld>
            <a:endParaRPr lang="en-US"/>
          </a:p>
        </p:txBody>
      </p:sp>
      <p:sp>
        <p:nvSpPr>
          <p:cNvPr id="5" name="Footer Placeholder 4"/>
          <p:cNvSpPr>
            <a:spLocks noGrp="1"/>
          </p:cNvSpPr>
          <p:nvPr>
            <p:ph type="ftr" sz="quarter" idx="11"/>
          </p:nvPr>
        </p:nvSpPr>
        <p:spPr/>
        <p:txBody>
          <a:bodyPr/>
          <a:lstStyle/>
          <a:p>
            <a:r>
              <a:rPr lang="en-US" smtClean="0"/>
              <a:t>Olaf David</a:t>
            </a:r>
            <a:endParaRPr lang="en-US"/>
          </a:p>
        </p:txBody>
      </p:sp>
      <p:sp>
        <p:nvSpPr>
          <p:cNvPr id="6" name="Slide Number Placeholder 5"/>
          <p:cNvSpPr>
            <a:spLocks noGrp="1"/>
          </p:cNvSpPr>
          <p:nvPr>
            <p:ph type="sldNum" sz="quarter" idx="12"/>
          </p:nvPr>
        </p:nvSpPr>
        <p:spPr/>
        <p:txBody>
          <a:bodyPr/>
          <a:lstStyle/>
          <a:p>
            <a:fld id="{E9353CB8-35B8-441F-A176-6CE3BA725640}"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B42720D-8C9E-41FC-A8AF-6800964361C1}" type="datetime1">
              <a:rPr lang="en-US" smtClean="0"/>
              <a:t>10/14/2013</a:t>
            </a:fld>
            <a:endParaRPr lang="en-US"/>
          </a:p>
        </p:txBody>
      </p:sp>
      <p:sp>
        <p:nvSpPr>
          <p:cNvPr id="5" name="Footer Placeholder 4"/>
          <p:cNvSpPr>
            <a:spLocks noGrp="1"/>
          </p:cNvSpPr>
          <p:nvPr>
            <p:ph type="ftr" sz="quarter" idx="11"/>
          </p:nvPr>
        </p:nvSpPr>
        <p:spPr/>
        <p:txBody>
          <a:bodyPr/>
          <a:lstStyle/>
          <a:p>
            <a:r>
              <a:rPr lang="en-US" smtClean="0"/>
              <a:t>Olaf David</a:t>
            </a:r>
            <a:endParaRPr lang="en-US"/>
          </a:p>
        </p:txBody>
      </p:sp>
      <p:sp>
        <p:nvSpPr>
          <p:cNvPr id="6" name="Slide Number Placeholder 5"/>
          <p:cNvSpPr>
            <a:spLocks noGrp="1"/>
          </p:cNvSpPr>
          <p:nvPr>
            <p:ph type="sldNum" sz="quarter" idx="12"/>
          </p:nvPr>
        </p:nvSpPr>
        <p:spPr/>
        <p:txBody>
          <a:bodyPr/>
          <a:lstStyle/>
          <a:p>
            <a:fld id="{E9353CB8-35B8-441F-A176-6CE3BA725640}"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D4E3C7F-CFF9-48CD-A8BF-2025C6AB1472}" type="datetime1">
              <a:rPr lang="en-US" smtClean="0"/>
              <a:t>10/14/2013</a:t>
            </a:fld>
            <a:endParaRPr lang="en-US"/>
          </a:p>
        </p:txBody>
      </p:sp>
      <p:sp>
        <p:nvSpPr>
          <p:cNvPr id="5" name="Footer Placeholder 4"/>
          <p:cNvSpPr>
            <a:spLocks noGrp="1"/>
          </p:cNvSpPr>
          <p:nvPr>
            <p:ph type="ftr" sz="quarter" idx="11"/>
          </p:nvPr>
        </p:nvSpPr>
        <p:spPr/>
        <p:txBody>
          <a:bodyPr/>
          <a:lstStyle/>
          <a:p>
            <a:r>
              <a:rPr lang="en-US" smtClean="0"/>
              <a:t>Olaf David</a:t>
            </a:r>
            <a:endParaRPr lang="en-US"/>
          </a:p>
        </p:txBody>
      </p:sp>
      <p:sp>
        <p:nvSpPr>
          <p:cNvPr id="6" name="Slide Number Placeholder 5"/>
          <p:cNvSpPr>
            <a:spLocks noGrp="1"/>
          </p:cNvSpPr>
          <p:nvPr>
            <p:ph type="sldNum" sz="quarter" idx="12"/>
          </p:nvPr>
        </p:nvSpPr>
        <p:spPr/>
        <p:txBody>
          <a:bodyPr/>
          <a:lstStyle/>
          <a:p>
            <a:fld id="{E9353CB8-35B8-441F-A176-6CE3BA725640}"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311150"/>
            <a:ext cx="8228013" cy="1143000"/>
          </a:xfrm>
        </p:spPr>
        <p:txBody>
          <a:bodyPr/>
          <a:lstStyle/>
          <a:p>
            <a:r>
              <a:rPr lang="en-US" smtClean="0"/>
              <a:t>Click to edit Master title style</a:t>
            </a:r>
            <a:endParaRPr lang="en-US"/>
          </a:p>
        </p:txBody>
      </p:sp>
      <p:sp>
        <p:nvSpPr>
          <p:cNvPr id="3" name="Date Placeholder 2"/>
          <p:cNvSpPr>
            <a:spLocks noGrp="1"/>
          </p:cNvSpPr>
          <p:nvPr>
            <p:ph type="dt" idx="10"/>
          </p:nvPr>
        </p:nvSpPr>
        <p:spPr>
          <a:xfrm>
            <a:off x="457200" y="6246813"/>
            <a:ext cx="2128838" cy="471487"/>
          </a:xfrm>
          <a:prstGeom prst="rect">
            <a:avLst/>
          </a:prstGeom>
        </p:spPr>
        <p:txBody>
          <a:bodyPr/>
          <a:lstStyle>
            <a:lvl1pPr>
              <a:defRPr/>
            </a:lvl1pPr>
          </a:lstStyle>
          <a:p>
            <a:fld id="{5BCCCA4A-66FF-4A7A-94AA-6CB8910703E9}" type="datetime1">
              <a:rPr lang="en-US" smtClean="0"/>
              <a:t>10/14/2013</a:t>
            </a:fld>
            <a:endParaRPr lang="en-US"/>
          </a:p>
        </p:txBody>
      </p:sp>
      <p:sp>
        <p:nvSpPr>
          <p:cNvPr id="4" name="Footer Placeholder 3"/>
          <p:cNvSpPr>
            <a:spLocks noGrp="1"/>
          </p:cNvSpPr>
          <p:nvPr>
            <p:ph type="ftr" idx="11"/>
          </p:nvPr>
        </p:nvSpPr>
        <p:spPr>
          <a:xfrm>
            <a:off x="3127375" y="6246813"/>
            <a:ext cx="2897188" cy="471487"/>
          </a:xfrm>
          <a:prstGeom prst="rect">
            <a:avLst/>
          </a:prstGeom>
        </p:spPr>
        <p:txBody>
          <a:bodyPr/>
          <a:lstStyle>
            <a:lvl1pPr>
              <a:defRPr/>
            </a:lvl1pPr>
          </a:lstStyle>
          <a:p>
            <a:r>
              <a:rPr lang="en-US" smtClean="0"/>
              <a:t>Olaf David</a:t>
            </a:r>
            <a:endParaRPr lang="en-US"/>
          </a:p>
        </p:txBody>
      </p:sp>
      <p:sp>
        <p:nvSpPr>
          <p:cNvPr id="5" name="Slide Number Placeholder 4"/>
          <p:cNvSpPr>
            <a:spLocks noGrp="1"/>
          </p:cNvSpPr>
          <p:nvPr>
            <p:ph type="sldNum" idx="12"/>
          </p:nvPr>
        </p:nvSpPr>
        <p:spPr>
          <a:xfrm>
            <a:off x="6556375" y="6246813"/>
            <a:ext cx="2128838" cy="471487"/>
          </a:xfrm>
          <a:prstGeom prst="rect">
            <a:avLst/>
          </a:prstGeom>
        </p:spPr>
        <p:txBody>
          <a:bodyPr/>
          <a:lstStyle>
            <a:lvl1pPr>
              <a:defRPr/>
            </a:lvl1pPr>
          </a:lstStyle>
          <a:p>
            <a:fld id="{35492594-4925-424B-BE8B-96E50AE7668F}" type="slidenum">
              <a:rPr lang="en-US"/>
              <a:pPr/>
              <a:t>‹#›</a:t>
            </a:fld>
            <a:endParaRPr lang="en-US"/>
          </a:p>
        </p:txBody>
      </p:sp>
    </p:spTree>
    <p:extLst>
      <p:ext uri="{BB962C8B-B14F-4D97-AF65-F5344CB8AC3E}">
        <p14:creationId xmlns:p14="http://schemas.microsoft.com/office/powerpoint/2010/main" val="27952624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7776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457200" y="1447800"/>
            <a:ext cx="8229600" cy="5029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38534EB-898E-43DB-AC96-7480731DD545}" type="datetime1">
              <a:rPr lang="en-US" smtClean="0"/>
              <a:t>10/14/2013</a:t>
            </a:fld>
            <a:endParaRPr lang="en-US"/>
          </a:p>
        </p:txBody>
      </p:sp>
      <p:sp>
        <p:nvSpPr>
          <p:cNvPr id="5" name="Footer Placeholder 4"/>
          <p:cNvSpPr>
            <a:spLocks noGrp="1"/>
          </p:cNvSpPr>
          <p:nvPr>
            <p:ph type="ftr" sz="quarter" idx="11"/>
          </p:nvPr>
        </p:nvSpPr>
        <p:spPr/>
        <p:txBody>
          <a:bodyPr/>
          <a:lstStyle/>
          <a:p>
            <a:r>
              <a:rPr lang="en-US" smtClean="0"/>
              <a:t>Olaf David</a:t>
            </a:r>
            <a:endParaRPr lang="en-US" dirty="0"/>
          </a:p>
        </p:txBody>
      </p:sp>
      <p:sp>
        <p:nvSpPr>
          <p:cNvPr id="6" name="Slide Number Placeholder 5"/>
          <p:cNvSpPr>
            <a:spLocks noGrp="1"/>
          </p:cNvSpPr>
          <p:nvPr>
            <p:ph type="sldNum" sz="quarter" idx="12"/>
          </p:nvPr>
        </p:nvSpPr>
        <p:spPr/>
        <p:txBody>
          <a:bodyPr/>
          <a:lstStyle/>
          <a:p>
            <a:fld id="{E9353CB8-35B8-441F-A176-6CE3BA72564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A259BCD-21FE-4106-A2A9-970B6DBC69F0}" type="datetime1">
              <a:rPr lang="en-US" smtClean="0"/>
              <a:t>10/14/2013</a:t>
            </a:fld>
            <a:endParaRPr lang="en-US"/>
          </a:p>
        </p:txBody>
      </p:sp>
      <p:sp>
        <p:nvSpPr>
          <p:cNvPr id="5" name="Footer Placeholder 4"/>
          <p:cNvSpPr>
            <a:spLocks noGrp="1"/>
          </p:cNvSpPr>
          <p:nvPr>
            <p:ph type="ftr" sz="quarter" idx="11"/>
          </p:nvPr>
        </p:nvSpPr>
        <p:spPr/>
        <p:txBody>
          <a:bodyPr/>
          <a:lstStyle/>
          <a:p>
            <a:r>
              <a:rPr lang="en-US" smtClean="0"/>
              <a:t>Olaf David</a:t>
            </a:r>
            <a:endParaRPr lang="en-US"/>
          </a:p>
        </p:txBody>
      </p:sp>
      <p:sp>
        <p:nvSpPr>
          <p:cNvPr id="6" name="Slide Number Placeholder 5"/>
          <p:cNvSpPr>
            <a:spLocks noGrp="1"/>
          </p:cNvSpPr>
          <p:nvPr>
            <p:ph type="sldNum" sz="quarter" idx="12"/>
          </p:nvPr>
        </p:nvSpPr>
        <p:spPr/>
        <p:txBody>
          <a:bodyPr/>
          <a:lstStyle/>
          <a:p>
            <a:fld id="{E9353CB8-35B8-441F-A176-6CE3BA725640}"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7663012-FC56-47B7-A38F-A35B2922CDDE}" type="datetime1">
              <a:rPr lang="en-US" smtClean="0"/>
              <a:t>10/14/2013</a:t>
            </a:fld>
            <a:endParaRPr lang="en-US"/>
          </a:p>
        </p:txBody>
      </p:sp>
      <p:sp>
        <p:nvSpPr>
          <p:cNvPr id="6" name="Footer Placeholder 5"/>
          <p:cNvSpPr>
            <a:spLocks noGrp="1"/>
          </p:cNvSpPr>
          <p:nvPr>
            <p:ph type="ftr" sz="quarter" idx="11"/>
          </p:nvPr>
        </p:nvSpPr>
        <p:spPr/>
        <p:txBody>
          <a:bodyPr/>
          <a:lstStyle/>
          <a:p>
            <a:r>
              <a:rPr lang="en-US" smtClean="0"/>
              <a:t>Olaf David</a:t>
            </a:r>
            <a:endParaRPr lang="en-US"/>
          </a:p>
        </p:txBody>
      </p:sp>
      <p:sp>
        <p:nvSpPr>
          <p:cNvPr id="7" name="Slide Number Placeholder 6"/>
          <p:cNvSpPr>
            <a:spLocks noGrp="1"/>
          </p:cNvSpPr>
          <p:nvPr>
            <p:ph type="sldNum" sz="quarter" idx="12"/>
          </p:nvPr>
        </p:nvSpPr>
        <p:spPr/>
        <p:txBody>
          <a:bodyPr/>
          <a:lstStyle/>
          <a:p>
            <a:fld id="{E9353CB8-35B8-441F-A176-6CE3BA725640}"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635894AB-653C-4F6F-BFBD-8BD0D39127F7}" type="datetime1">
              <a:rPr lang="en-US" smtClean="0"/>
              <a:t>10/14/2013</a:t>
            </a:fld>
            <a:endParaRPr lang="en-US"/>
          </a:p>
        </p:txBody>
      </p:sp>
      <p:sp>
        <p:nvSpPr>
          <p:cNvPr id="8" name="Footer Placeholder 7"/>
          <p:cNvSpPr>
            <a:spLocks noGrp="1"/>
          </p:cNvSpPr>
          <p:nvPr>
            <p:ph type="ftr" sz="quarter" idx="11"/>
          </p:nvPr>
        </p:nvSpPr>
        <p:spPr/>
        <p:txBody>
          <a:bodyPr/>
          <a:lstStyle/>
          <a:p>
            <a:r>
              <a:rPr lang="en-US" smtClean="0"/>
              <a:t>Olaf David</a:t>
            </a:r>
            <a:endParaRPr lang="en-US"/>
          </a:p>
        </p:txBody>
      </p:sp>
      <p:sp>
        <p:nvSpPr>
          <p:cNvPr id="9" name="Slide Number Placeholder 8"/>
          <p:cNvSpPr>
            <a:spLocks noGrp="1"/>
          </p:cNvSpPr>
          <p:nvPr>
            <p:ph type="sldNum" sz="quarter" idx="12"/>
          </p:nvPr>
        </p:nvSpPr>
        <p:spPr/>
        <p:txBody>
          <a:bodyPr/>
          <a:lstStyle/>
          <a:p>
            <a:fld id="{E9353CB8-35B8-441F-A176-6CE3BA725640}"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0523940-517B-4EDA-ACA8-1323B8A54143}" type="datetime1">
              <a:rPr lang="en-US" smtClean="0"/>
              <a:t>10/14/2013</a:t>
            </a:fld>
            <a:endParaRPr lang="en-US"/>
          </a:p>
        </p:txBody>
      </p:sp>
      <p:sp>
        <p:nvSpPr>
          <p:cNvPr id="4" name="Footer Placeholder 3"/>
          <p:cNvSpPr>
            <a:spLocks noGrp="1"/>
          </p:cNvSpPr>
          <p:nvPr>
            <p:ph type="ftr" sz="quarter" idx="11"/>
          </p:nvPr>
        </p:nvSpPr>
        <p:spPr/>
        <p:txBody>
          <a:bodyPr/>
          <a:lstStyle/>
          <a:p>
            <a:r>
              <a:rPr lang="en-US" smtClean="0"/>
              <a:t>Olaf David</a:t>
            </a:r>
            <a:endParaRPr lang="en-US"/>
          </a:p>
        </p:txBody>
      </p:sp>
      <p:sp>
        <p:nvSpPr>
          <p:cNvPr id="5" name="Slide Number Placeholder 4"/>
          <p:cNvSpPr>
            <a:spLocks noGrp="1"/>
          </p:cNvSpPr>
          <p:nvPr>
            <p:ph type="sldNum" sz="quarter" idx="12"/>
          </p:nvPr>
        </p:nvSpPr>
        <p:spPr/>
        <p:txBody>
          <a:bodyPr/>
          <a:lstStyle/>
          <a:p>
            <a:fld id="{E9353CB8-35B8-441F-A176-6CE3BA725640}"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9B124EF-DF5E-4F77-B625-D68CC63C4F4E}" type="datetime1">
              <a:rPr lang="en-US" smtClean="0"/>
              <a:t>10/14/2013</a:t>
            </a:fld>
            <a:endParaRPr lang="en-US"/>
          </a:p>
        </p:txBody>
      </p:sp>
      <p:sp>
        <p:nvSpPr>
          <p:cNvPr id="3" name="Footer Placeholder 2"/>
          <p:cNvSpPr>
            <a:spLocks noGrp="1"/>
          </p:cNvSpPr>
          <p:nvPr>
            <p:ph type="ftr" sz="quarter" idx="11"/>
          </p:nvPr>
        </p:nvSpPr>
        <p:spPr/>
        <p:txBody>
          <a:bodyPr/>
          <a:lstStyle/>
          <a:p>
            <a:r>
              <a:rPr lang="en-US" smtClean="0"/>
              <a:t>Olaf David</a:t>
            </a:r>
            <a:endParaRPr lang="en-US"/>
          </a:p>
        </p:txBody>
      </p:sp>
      <p:sp>
        <p:nvSpPr>
          <p:cNvPr id="4" name="Slide Number Placeholder 3"/>
          <p:cNvSpPr>
            <a:spLocks noGrp="1"/>
          </p:cNvSpPr>
          <p:nvPr>
            <p:ph type="sldNum" sz="quarter" idx="12"/>
          </p:nvPr>
        </p:nvSpPr>
        <p:spPr/>
        <p:txBody>
          <a:bodyPr/>
          <a:lstStyle/>
          <a:p>
            <a:fld id="{E9353CB8-35B8-441F-A176-6CE3BA72564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249F4F7-19F3-44BB-B60C-63140F907945}" type="datetime1">
              <a:rPr lang="en-US" smtClean="0"/>
              <a:t>10/14/2013</a:t>
            </a:fld>
            <a:endParaRPr lang="en-US"/>
          </a:p>
        </p:txBody>
      </p:sp>
      <p:sp>
        <p:nvSpPr>
          <p:cNvPr id="6" name="Footer Placeholder 5"/>
          <p:cNvSpPr>
            <a:spLocks noGrp="1"/>
          </p:cNvSpPr>
          <p:nvPr>
            <p:ph type="ftr" sz="quarter" idx="11"/>
          </p:nvPr>
        </p:nvSpPr>
        <p:spPr/>
        <p:txBody>
          <a:bodyPr/>
          <a:lstStyle/>
          <a:p>
            <a:r>
              <a:rPr lang="en-US" smtClean="0"/>
              <a:t>Olaf David</a:t>
            </a:r>
            <a:endParaRPr lang="en-US"/>
          </a:p>
        </p:txBody>
      </p:sp>
      <p:sp>
        <p:nvSpPr>
          <p:cNvPr id="7" name="Slide Number Placeholder 6"/>
          <p:cNvSpPr>
            <a:spLocks noGrp="1"/>
          </p:cNvSpPr>
          <p:nvPr>
            <p:ph type="sldNum" sz="quarter" idx="12"/>
          </p:nvPr>
        </p:nvSpPr>
        <p:spPr/>
        <p:txBody>
          <a:bodyPr/>
          <a:lstStyle/>
          <a:p>
            <a:fld id="{E9353CB8-35B8-441F-A176-6CE3BA725640}"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901F8A5-057B-4AC9-9740-50E11DBABEC5}" type="datetime1">
              <a:rPr lang="en-US" smtClean="0"/>
              <a:t>10/14/2013</a:t>
            </a:fld>
            <a:endParaRPr lang="en-US"/>
          </a:p>
        </p:txBody>
      </p:sp>
      <p:sp>
        <p:nvSpPr>
          <p:cNvPr id="6" name="Footer Placeholder 5"/>
          <p:cNvSpPr>
            <a:spLocks noGrp="1"/>
          </p:cNvSpPr>
          <p:nvPr>
            <p:ph type="ftr" sz="quarter" idx="11"/>
          </p:nvPr>
        </p:nvSpPr>
        <p:spPr/>
        <p:txBody>
          <a:bodyPr/>
          <a:lstStyle/>
          <a:p>
            <a:r>
              <a:rPr lang="en-US" smtClean="0"/>
              <a:t>Olaf David</a:t>
            </a:r>
            <a:endParaRPr lang="en-US"/>
          </a:p>
        </p:txBody>
      </p:sp>
      <p:sp>
        <p:nvSpPr>
          <p:cNvPr id="7" name="Slide Number Placeholder 6"/>
          <p:cNvSpPr>
            <a:spLocks noGrp="1"/>
          </p:cNvSpPr>
          <p:nvPr>
            <p:ph type="sldNum" sz="quarter" idx="12"/>
          </p:nvPr>
        </p:nvSpPr>
        <p:spPr/>
        <p:txBody>
          <a:bodyPr/>
          <a:lstStyle/>
          <a:p>
            <a:fld id="{E9353CB8-35B8-441F-A176-6CE3BA725640}"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304800"/>
            <a:ext cx="8229600" cy="8382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F85E2805-6424-43CE-8523-D9E237DE191F}" type="datetime1">
              <a:rPr lang="en-US" smtClean="0"/>
              <a:t>10/14/2013</a:t>
            </a:fld>
            <a:endParaRPr lang="en-US"/>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r>
              <a:rPr lang="en-US" smtClean="0"/>
              <a:t>Olaf David</a:t>
            </a:r>
            <a:endParaRPr lang="en-US" dirty="0" smtClean="0"/>
          </a:p>
        </p:txBody>
      </p:sp>
      <p:sp>
        <p:nvSpPr>
          <p:cNvPr id="6" name="Slide Number Placeholder 5"/>
          <p:cNvSpPr>
            <a:spLocks noGrp="1"/>
          </p:cNvSpPr>
          <p:nvPr>
            <p:ph type="sldNum" sz="quarter" idx="4"/>
          </p:nvPr>
        </p:nvSpPr>
        <p:spPr>
          <a:xfrm>
            <a:off x="8305800" y="18288"/>
            <a:ext cx="533400" cy="329184"/>
          </a:xfrm>
          <a:prstGeom prst="rect">
            <a:avLst/>
          </a:prstGeom>
        </p:spPr>
        <p:txBody>
          <a:bodyPr vert="horz" lIns="91440" tIns="45720" rIns="91440" bIns="45720" rtlCol="0" anchor="ctr"/>
          <a:lstStyle>
            <a:lvl1pPr algn="l">
              <a:defRPr sz="1400" b="1">
                <a:solidFill>
                  <a:srgbClr val="FFFFFF"/>
                </a:solidFill>
              </a:defRPr>
            </a:lvl1pPr>
          </a:lstStyle>
          <a:p>
            <a:fld id="{E9353CB8-35B8-441F-A176-6CE3BA725640}"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 id="2147483935" r:id="rId11"/>
    <p:sldLayoutId id="2147483936" r:id="rId12"/>
    <p:sldLayoutId id="2147483937" r:id="rId13"/>
  </p:sldLayoutIdLst>
  <p:hf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13.wmf"/></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hyperlink" Target="http://www.selenic.com/mercurial/wiki/index.cgi/KeywordPlan" TargetMode="External"/><Relationship Id="rId2" Type="http://schemas.openxmlformats.org/officeDocument/2006/relationships/hyperlink" Target="http://svnbook.red-bean.com/en/1.5/svn.advanced.props.special.keywords.html" TargetMode="Externa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www.selenic.com/mercurial/wiki/index.cgi/KeywordPlan" TargetMode="External"/><Relationship Id="rId2" Type="http://schemas.openxmlformats.org/officeDocument/2006/relationships/hyperlink" Target="http://svnbook.red-bean.com/en/1.5/svn.advanced.props.special.keywords.html"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www.w3.org/TR/owl-ref/"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hyperlink" Target="http://jscience.org/"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hyperlink" Target="http://www.jcp.org/en/jsr/detail?id=275" TargetMode="Externa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hyperlink" Target="http://www.w3.org/TR/REC-xm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hyperlink" Target="http://gcc.gnu.org/" TargetMode="External"/><Relationship Id="rId2" Type="http://schemas.openxmlformats.org/officeDocument/2006/relationships/hyperlink" Target="http://gcc.gnu.org/onlinedocs/gfortran/ISO_005fC_005fBINDING.html" TargetMode="Externa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20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3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hyperlink" Target="http://oms.javaforge.com/" TargetMode="Externa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45.xml"/><Relationship Id="rId1" Type="http://schemas.openxmlformats.org/officeDocument/2006/relationships/slideLayout" Target="../slideLayouts/slideLayout12.xml"/><Relationship Id="rId4" Type="http://schemas.openxmlformats.org/officeDocument/2006/relationships/image" Target="../media/image132.png"/></Relationships>
</file>

<file path=ppt/slides/_rels/slide2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6.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31.png"/></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25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6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e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7.png"/></Relationships>
</file>

<file path=ppt/slides/_rels/slide4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42.wmf"/><Relationship Id="rId4" Type="http://schemas.openxmlformats.org/officeDocument/2006/relationships/oleObject" Target="../embeddings/oleObject1.bin"/></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2.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71.png"/><Relationship Id="rId4" Type="http://schemas.openxmlformats.org/officeDocument/2006/relationships/image" Target="../media/image70.emf"/></Relationships>
</file>

<file path=ppt/slides/_rels/slide7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image" Target="../media/image74.emf"/><Relationship Id="rId1" Type="http://schemas.openxmlformats.org/officeDocument/2006/relationships/slideLayout" Target="../slideLayouts/slideLayout2.xml"/><Relationship Id="rId6" Type="http://schemas.openxmlformats.org/officeDocument/2006/relationships/image" Target="../media/image78.emf"/><Relationship Id="rId5" Type="http://schemas.openxmlformats.org/officeDocument/2006/relationships/image" Target="../media/image77.emf"/><Relationship Id="rId4" Type="http://schemas.openxmlformats.org/officeDocument/2006/relationships/image" Target="../media/image76.emf"/></Relationships>
</file>

<file path=ppt/slides/_rels/slide7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88.emf"/><Relationship Id="rId5" Type="http://schemas.openxmlformats.org/officeDocument/2006/relationships/image" Target="../media/image87.emf"/><Relationship Id="rId4" Type="http://schemas.openxmlformats.org/officeDocument/2006/relationships/image" Target="../media/image86.emf"/></Relationships>
</file>

<file path=ppt/slides/_rels/slide8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8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hyperlink" Target="http://hydrologydays.colostate.edu/Abstracts_13/Formetta-3_abs.pdf"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8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94.xml.rels><?xml version="1.0" encoding="UTF-8" standalone="yes"?>
<Relationships xmlns="http://schemas.openxmlformats.org/package/2006/relationships"><Relationship Id="rId3" Type="http://schemas.openxmlformats.org/officeDocument/2006/relationships/oleObject" Target="file:///\\localhost\Users\giuseppeformetta\Desktop\allPresentations\Macintosh%20HD:Users:giuseppeformetta:Desktop:NEW_FC_VISIT:HydrologyDays:GEOtop_OMS3_HD_Submitted.doc!OLE_LINK1" TargetMode="External"/><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11.emf"/></Relationships>
</file>

<file path=ppt/slides/_rels/slide95.xml.rels><?xml version="1.0" encoding="UTF-8" standalone="yes"?>
<Relationships xmlns="http://schemas.openxmlformats.org/package/2006/relationships"><Relationship Id="rId3" Type="http://schemas.openxmlformats.org/officeDocument/2006/relationships/oleObject" Target="file:///\\localhost\Users\giuseppeformetta\Desktop\allPresentations\Macintosh%20HD:Users:giuseppeformetta:Desktop:NEW_FC_VISIT:HydrologyDays:GEOtop_OMS3_HD_Submitted.doc!OLE_LINK2" TargetMode="External"/><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12.emf"/></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smtClean="0"/>
              <a:t>OMS 3</a:t>
            </a:r>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1</a:t>
            </a:fld>
            <a:endParaRPr lang="en-US"/>
          </a:p>
        </p:txBody>
      </p:sp>
      <p:sp>
        <p:nvSpPr>
          <p:cNvPr id="5" name="Subtitle 4"/>
          <p:cNvSpPr>
            <a:spLocks noGrp="1"/>
          </p:cNvSpPr>
          <p:nvPr>
            <p:ph type="subTitle" idx="1"/>
          </p:nvPr>
        </p:nvSpPr>
        <p:spPr/>
        <p:txBody>
          <a:bodyPr/>
          <a:lstStyle/>
          <a:p>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Component Class Design</a:t>
            </a:r>
            <a:endParaRPr lang="en-US" dirty="0"/>
          </a:p>
        </p:txBody>
      </p:sp>
      <p:sp>
        <p:nvSpPr>
          <p:cNvPr id="7" name="Text Box 6"/>
          <p:cNvSpPr txBox="1">
            <a:spLocks noChangeArrowheads="1"/>
          </p:cNvSpPr>
          <p:nvPr/>
        </p:nvSpPr>
        <p:spPr bwMode="auto">
          <a:xfrm>
            <a:off x="228600" y="1905000"/>
            <a:ext cx="8686800" cy="1077218"/>
          </a:xfrm>
          <a:prstGeom prst="rect">
            <a:avLst/>
          </a:prstGeom>
          <a:noFill/>
          <a:ln w="9525" algn="ctr">
            <a:noFill/>
            <a:miter lim="800000"/>
            <a:headEnd/>
            <a:tailEnd/>
          </a:ln>
          <a:effectLst/>
        </p:spPr>
        <p:txBody>
          <a:bodyPr wrap="square">
            <a:spAutoFit/>
          </a:bodyPr>
          <a:lstStyle/>
          <a:p>
            <a:pPr lvl="2"/>
            <a:r>
              <a:rPr lang="en-US" sz="3200" b="1" dirty="0" smtClean="0">
                <a:solidFill>
                  <a:schemeClr val="tx1"/>
                </a:solidFill>
                <a:effectLst/>
              </a:rPr>
              <a:t>Modeling Component </a:t>
            </a:r>
          </a:p>
          <a:p>
            <a:pPr lvl="2"/>
            <a:r>
              <a:rPr lang="en-US" sz="3200" b="1" dirty="0" smtClean="0"/>
              <a:t>           </a:t>
            </a:r>
            <a:r>
              <a:rPr lang="en-US" sz="3200" b="1" dirty="0" smtClean="0">
                <a:solidFill>
                  <a:schemeClr val="tx1"/>
                </a:solidFill>
                <a:effectLst/>
              </a:rPr>
              <a:t>= POJO </a:t>
            </a:r>
            <a:r>
              <a:rPr lang="en-US" sz="3200" b="1" dirty="0">
                <a:solidFill>
                  <a:schemeClr val="tx1"/>
                </a:solidFill>
                <a:effectLst/>
              </a:rPr>
              <a:t>+  </a:t>
            </a:r>
            <a:r>
              <a:rPr lang="en-US" sz="3200" b="1" dirty="0" smtClean="0">
                <a:solidFill>
                  <a:schemeClr val="tx1"/>
                </a:solidFill>
                <a:effectLst/>
              </a:rPr>
              <a:t>Annotations</a:t>
            </a:r>
            <a:endParaRPr lang="en-US" sz="3200" b="1" dirty="0">
              <a:effectLst>
                <a:outerShdw blurRad="38100" dist="38100" dir="2700000" algn="tl">
                  <a:srgbClr val="000000"/>
                </a:outerShdw>
              </a:effectLst>
            </a:endParaRPr>
          </a:p>
        </p:txBody>
      </p:sp>
      <p:sp>
        <p:nvSpPr>
          <p:cNvPr id="8" name="Text Box 7"/>
          <p:cNvSpPr txBox="1">
            <a:spLocks noChangeArrowheads="1"/>
          </p:cNvSpPr>
          <p:nvPr/>
        </p:nvSpPr>
        <p:spPr bwMode="auto">
          <a:xfrm>
            <a:off x="1066800" y="4177605"/>
            <a:ext cx="6527800" cy="1384995"/>
          </a:xfrm>
          <a:prstGeom prst="rect">
            <a:avLst/>
          </a:prstGeom>
          <a:noFill/>
          <a:ln w="9525" algn="ctr">
            <a:noFill/>
            <a:miter lim="800000"/>
            <a:headEnd/>
            <a:tailEnd/>
          </a:ln>
          <a:effectLst/>
        </p:spPr>
        <p:txBody>
          <a:bodyPr>
            <a:spAutoFit/>
          </a:bodyPr>
          <a:lstStyle/>
          <a:p>
            <a:pPr>
              <a:spcBef>
                <a:spcPct val="50000"/>
              </a:spcBef>
            </a:pPr>
            <a:r>
              <a:rPr lang="en-US" sz="2800" dirty="0" smtClean="0"/>
              <a:t>Meta </a:t>
            </a:r>
            <a:r>
              <a:rPr lang="en-US" sz="2800" dirty="0"/>
              <a:t>data provide execution control and connectivity, execution support, and documentation/repository support</a:t>
            </a:r>
          </a:p>
        </p:txBody>
      </p:sp>
      <p:sp>
        <p:nvSpPr>
          <p:cNvPr id="9" name="Text Box 7"/>
          <p:cNvSpPr txBox="1">
            <a:spLocks noChangeArrowheads="1"/>
          </p:cNvSpPr>
          <p:nvPr/>
        </p:nvSpPr>
        <p:spPr bwMode="auto">
          <a:xfrm>
            <a:off x="1066800" y="3644205"/>
            <a:ext cx="3962400" cy="523220"/>
          </a:xfrm>
          <a:prstGeom prst="rect">
            <a:avLst/>
          </a:prstGeom>
          <a:noFill/>
          <a:ln w="9525" algn="ctr">
            <a:noFill/>
            <a:miter lim="800000"/>
            <a:headEnd/>
            <a:tailEnd/>
          </a:ln>
          <a:effectLst/>
        </p:spPr>
        <p:txBody>
          <a:bodyPr wrap="square">
            <a:spAutoFit/>
          </a:bodyPr>
          <a:lstStyle/>
          <a:p>
            <a:pPr>
              <a:spcBef>
                <a:spcPct val="50000"/>
              </a:spcBef>
            </a:pPr>
            <a:r>
              <a:rPr lang="en-US" sz="2800" dirty="0" smtClean="0"/>
              <a:t>Plain Old Java Object</a:t>
            </a:r>
            <a:endParaRPr lang="en-US" sz="2800" dirty="0"/>
          </a:p>
        </p:txBody>
      </p:sp>
      <p:cxnSp>
        <p:nvCxnSpPr>
          <p:cNvPr id="11" name="Straight Arrow Connector 10"/>
          <p:cNvCxnSpPr/>
          <p:nvPr/>
        </p:nvCxnSpPr>
        <p:spPr>
          <a:xfrm rot="5400000">
            <a:off x="2895600" y="3276599"/>
            <a:ext cx="609601"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rot="5400000">
            <a:off x="5295900" y="3543300"/>
            <a:ext cx="9906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E9353CB8-35B8-441F-A176-6CE3BA725640}" type="slidenum">
              <a:rPr lang="en-US" smtClean="0"/>
              <a:pPr/>
              <a:t>10</a:t>
            </a:fld>
            <a:endParaRPr lang="en-US"/>
          </a:p>
        </p:txBody>
      </p:sp>
    </p:spTree>
    <p:extLst>
      <p:ext uri="{BB962C8B-B14F-4D97-AF65-F5344CB8AC3E}">
        <p14:creationId xmlns:p14="http://schemas.microsoft.com/office/powerpoint/2010/main" val="111867544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p:txBody>
          <a:bodyPr/>
          <a:lstStyle/>
          <a:p>
            <a:r>
              <a:rPr lang="en-US" dirty="0" smtClean="0"/>
              <a:t>OMS3</a:t>
            </a:r>
            <a:endParaRPr lang="en-US" dirty="0"/>
          </a:p>
        </p:txBody>
      </p:sp>
      <p:sp>
        <p:nvSpPr>
          <p:cNvPr id="139267" name="Rectangle 3"/>
          <p:cNvSpPr>
            <a:spLocks noGrp="1" noChangeArrowheads="1"/>
          </p:cNvSpPr>
          <p:nvPr>
            <p:ph idx="1"/>
          </p:nvPr>
        </p:nvSpPr>
        <p:spPr>
          <a:xfrm>
            <a:off x="457200" y="1600201"/>
            <a:ext cx="8229600" cy="3505200"/>
          </a:xfrm>
        </p:spPr>
        <p:txBody>
          <a:bodyPr>
            <a:normAutofit/>
          </a:bodyPr>
          <a:lstStyle/>
          <a:p>
            <a:r>
              <a:rPr lang="en-US" dirty="0" smtClean="0"/>
              <a:t>OMS 3</a:t>
            </a:r>
          </a:p>
          <a:p>
            <a:pPr lvl="1"/>
            <a:r>
              <a:rPr lang="en-US" dirty="0" smtClean="0"/>
              <a:t>Component-based </a:t>
            </a:r>
            <a:endParaRPr lang="en-US" dirty="0"/>
          </a:p>
          <a:p>
            <a:pPr lvl="1"/>
            <a:r>
              <a:rPr lang="en-US" dirty="0" smtClean="0"/>
              <a:t>lightweight (non-invasive)</a:t>
            </a:r>
            <a:endParaRPr lang="en-US" dirty="0"/>
          </a:p>
          <a:p>
            <a:pPr lvl="1"/>
            <a:r>
              <a:rPr lang="en-US" dirty="0"/>
              <a:t>Dataflow </a:t>
            </a:r>
            <a:r>
              <a:rPr lang="en-US" dirty="0" smtClean="0"/>
              <a:t>driven execution</a:t>
            </a:r>
            <a:endParaRPr lang="en-US" dirty="0"/>
          </a:p>
          <a:p>
            <a:pPr lvl="1"/>
            <a:r>
              <a:rPr lang="en-US" dirty="0" smtClean="0"/>
              <a:t>Defaults to </a:t>
            </a:r>
            <a:r>
              <a:rPr lang="en-US" dirty="0"/>
              <a:t>m</a:t>
            </a:r>
            <a:r>
              <a:rPr lang="en-US" dirty="0" smtClean="0"/>
              <a:t>ultithreaded execution of components.</a:t>
            </a:r>
            <a:endParaRPr lang="en-US" dirty="0"/>
          </a:p>
          <a:p>
            <a:endParaRPr lang="en-US" dirty="0"/>
          </a:p>
        </p:txBody>
      </p:sp>
      <p:sp>
        <p:nvSpPr>
          <p:cNvPr id="4" name="Slide Number Placeholder 5"/>
          <p:cNvSpPr>
            <a:spLocks noGrp="1"/>
          </p:cNvSpPr>
          <p:nvPr>
            <p:ph type="sldNum" sz="quarter" idx="12"/>
          </p:nvPr>
        </p:nvSpPr>
        <p:spPr/>
        <p:txBody>
          <a:bodyPr/>
          <a:lstStyle/>
          <a:p>
            <a:fld id="{A5F58B94-EC57-41B6-A1D0-2958CACEBAE9}" type="slidenum">
              <a:rPr lang="en-US"/>
              <a:pPr/>
              <a:t>100</a:t>
            </a:fld>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OMS2 &amp; OMS3</a:t>
            </a:r>
            <a:endParaRPr lang="en-US" dirty="0"/>
          </a:p>
        </p:txBody>
      </p:sp>
      <p:sp>
        <p:nvSpPr>
          <p:cNvPr id="3" name="Content Placeholder 2"/>
          <p:cNvSpPr>
            <a:spLocks noGrp="1"/>
          </p:cNvSpPr>
          <p:nvPr>
            <p:ph idx="1"/>
          </p:nvPr>
        </p:nvSpPr>
        <p:spPr/>
        <p:txBody>
          <a:bodyPr/>
          <a:lstStyle/>
          <a:p>
            <a:r>
              <a:rPr lang="en-US" dirty="0" smtClean="0"/>
              <a:t>What is common?</a:t>
            </a:r>
          </a:p>
          <a:p>
            <a:pPr lvl="1"/>
            <a:r>
              <a:rPr lang="en-US" dirty="0" smtClean="0"/>
              <a:t>Conceptually similar, </a:t>
            </a:r>
            <a:r>
              <a:rPr lang="en-US" dirty="0" err="1" smtClean="0"/>
              <a:t>Init</a:t>
            </a:r>
            <a:r>
              <a:rPr lang="en-US" dirty="0" smtClean="0"/>
              <a:t>/Run/Cleanup</a:t>
            </a:r>
          </a:p>
          <a:p>
            <a:pPr lvl="1"/>
            <a:endParaRPr lang="en-US" dirty="0" smtClean="0"/>
          </a:p>
          <a:p>
            <a:r>
              <a:rPr lang="en-US" dirty="0" smtClean="0"/>
              <a:t>What is different?</a:t>
            </a:r>
          </a:p>
          <a:p>
            <a:pPr lvl="1"/>
            <a:r>
              <a:rPr lang="en-US" dirty="0" smtClean="0"/>
              <a:t>No Framework data types in OMS3</a:t>
            </a:r>
          </a:p>
          <a:p>
            <a:pPr lvl="1"/>
            <a:r>
              <a:rPr lang="en-US" dirty="0" smtClean="0"/>
              <a:t>No interfaces provided by OMS3</a:t>
            </a:r>
          </a:p>
          <a:p>
            <a:pPr lvl="1"/>
            <a:r>
              <a:rPr lang="en-US" dirty="0" smtClean="0"/>
              <a:t>Default Multithreading in OMS3</a:t>
            </a:r>
          </a:p>
          <a:p>
            <a:pPr lvl="1"/>
            <a:r>
              <a:rPr lang="en-US" dirty="0" smtClean="0"/>
              <a:t>NGMF Annotated POJOS vs. OMS2 API Interface implementations</a:t>
            </a:r>
          </a:p>
          <a:p>
            <a:pPr lvl="1"/>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101</a:t>
            </a:fld>
            <a:endParaRPr lang="en-US"/>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2"/>
          <p:cNvSpPr>
            <a:spLocks noGrp="1" noChangeArrowheads="1"/>
          </p:cNvSpPr>
          <p:nvPr>
            <p:ph type="title"/>
          </p:nvPr>
        </p:nvSpPr>
        <p:spPr/>
        <p:txBody>
          <a:bodyPr/>
          <a:lstStyle/>
          <a:p>
            <a:r>
              <a:rPr lang="en-US" dirty="0" smtClean="0"/>
              <a:t>A Component</a:t>
            </a:r>
            <a:endParaRPr lang="en-US" dirty="0"/>
          </a:p>
        </p:txBody>
      </p:sp>
      <p:sp>
        <p:nvSpPr>
          <p:cNvPr id="20" name="Slide Number Placeholder 5"/>
          <p:cNvSpPr>
            <a:spLocks noGrp="1"/>
          </p:cNvSpPr>
          <p:nvPr>
            <p:ph type="sldNum" sz="quarter" idx="12"/>
          </p:nvPr>
        </p:nvSpPr>
        <p:spPr/>
        <p:txBody>
          <a:bodyPr/>
          <a:lstStyle/>
          <a:p>
            <a:fld id="{0C1AD6C5-6E6C-416E-94C5-85CF8B50C0CA}" type="slidenum">
              <a:rPr lang="en-US"/>
              <a:pPr/>
              <a:t>102</a:t>
            </a:fld>
            <a:endParaRPr lang="en-US"/>
          </a:p>
        </p:txBody>
      </p:sp>
      <p:sp>
        <p:nvSpPr>
          <p:cNvPr id="142341" name="Rectangle 5"/>
          <p:cNvSpPr>
            <a:spLocks noChangeArrowheads="1"/>
          </p:cNvSpPr>
          <p:nvPr/>
        </p:nvSpPr>
        <p:spPr bwMode="auto">
          <a:xfrm>
            <a:off x="2838450" y="2133600"/>
            <a:ext cx="3276600" cy="2389840"/>
          </a:xfrm>
          <a:prstGeom prst="rect">
            <a:avLst/>
          </a:prstGeom>
          <a:solidFill>
            <a:srgbClr val="FFFFFF"/>
          </a:solidFill>
          <a:ln w="9525">
            <a:solidFill>
              <a:srgbClr val="000000"/>
            </a:solidFill>
            <a:miter lim="800000"/>
            <a:headEnd/>
            <a:tailEnd/>
          </a:ln>
        </p:spPr>
        <p:txBody>
          <a:bodyPr anchor="ctr" anchorCtr="1"/>
          <a:lstStyle/>
          <a:p>
            <a:endParaRPr lang="en-US"/>
          </a:p>
        </p:txBody>
      </p:sp>
      <p:sp>
        <p:nvSpPr>
          <p:cNvPr id="142342" name="Rectangle 6"/>
          <p:cNvSpPr>
            <a:spLocks noChangeArrowheads="1"/>
          </p:cNvSpPr>
          <p:nvPr/>
        </p:nvSpPr>
        <p:spPr bwMode="auto">
          <a:xfrm>
            <a:off x="2838450" y="2729565"/>
            <a:ext cx="273050" cy="717550"/>
          </a:xfrm>
          <a:prstGeom prst="rect">
            <a:avLst/>
          </a:prstGeom>
          <a:solidFill>
            <a:srgbClr val="FFFFFF"/>
          </a:solidFill>
          <a:ln w="9525">
            <a:solidFill>
              <a:srgbClr val="000000"/>
            </a:solidFill>
            <a:miter lim="800000"/>
            <a:headEnd/>
            <a:tailEnd/>
          </a:ln>
        </p:spPr>
        <p:txBody>
          <a:bodyPr/>
          <a:lstStyle/>
          <a:p>
            <a:endParaRPr lang="en-US"/>
          </a:p>
        </p:txBody>
      </p:sp>
      <p:sp>
        <p:nvSpPr>
          <p:cNvPr id="142343" name="Rectangle 7"/>
          <p:cNvSpPr>
            <a:spLocks noChangeArrowheads="1"/>
          </p:cNvSpPr>
          <p:nvPr/>
        </p:nvSpPr>
        <p:spPr bwMode="auto">
          <a:xfrm>
            <a:off x="5842000" y="2729565"/>
            <a:ext cx="273050" cy="717550"/>
          </a:xfrm>
          <a:prstGeom prst="rect">
            <a:avLst/>
          </a:prstGeom>
          <a:solidFill>
            <a:srgbClr val="FFFFFF"/>
          </a:solidFill>
          <a:ln w="9525">
            <a:solidFill>
              <a:srgbClr val="000000"/>
            </a:solidFill>
            <a:miter lim="800000"/>
            <a:headEnd/>
            <a:tailEnd/>
          </a:ln>
        </p:spPr>
        <p:txBody>
          <a:bodyPr/>
          <a:lstStyle/>
          <a:p>
            <a:endParaRPr lang="en-US"/>
          </a:p>
        </p:txBody>
      </p:sp>
      <p:sp>
        <p:nvSpPr>
          <p:cNvPr id="142344" name="Line 8"/>
          <p:cNvSpPr>
            <a:spLocks noChangeShapeType="1"/>
          </p:cNvSpPr>
          <p:nvPr/>
        </p:nvSpPr>
        <p:spPr bwMode="auto">
          <a:xfrm>
            <a:off x="1473200" y="3088340"/>
            <a:ext cx="1365250" cy="1993"/>
          </a:xfrm>
          <a:prstGeom prst="line">
            <a:avLst/>
          </a:prstGeom>
          <a:noFill/>
          <a:ln w="9525">
            <a:solidFill>
              <a:srgbClr val="000000"/>
            </a:solidFill>
            <a:prstDash val="sysDot"/>
            <a:round/>
            <a:headEnd/>
            <a:tailEnd type="triangle" w="med" len="med"/>
          </a:ln>
        </p:spPr>
        <p:txBody>
          <a:bodyPr/>
          <a:lstStyle/>
          <a:p>
            <a:endParaRPr lang="en-US"/>
          </a:p>
        </p:txBody>
      </p:sp>
      <p:sp>
        <p:nvSpPr>
          <p:cNvPr id="142345" name="Line 9"/>
          <p:cNvSpPr>
            <a:spLocks noChangeShapeType="1"/>
          </p:cNvSpPr>
          <p:nvPr/>
        </p:nvSpPr>
        <p:spPr bwMode="auto">
          <a:xfrm flipV="1">
            <a:off x="6115050" y="3088340"/>
            <a:ext cx="1365250" cy="1993"/>
          </a:xfrm>
          <a:prstGeom prst="line">
            <a:avLst/>
          </a:prstGeom>
          <a:noFill/>
          <a:ln w="9525">
            <a:solidFill>
              <a:srgbClr val="000000"/>
            </a:solidFill>
            <a:prstDash val="sysDot"/>
            <a:round/>
            <a:headEnd/>
            <a:tailEnd type="triangle" w="med" len="med"/>
          </a:ln>
        </p:spPr>
        <p:txBody>
          <a:bodyPr/>
          <a:lstStyle/>
          <a:p>
            <a:endParaRPr lang="en-US"/>
          </a:p>
        </p:txBody>
      </p:sp>
      <p:sp>
        <p:nvSpPr>
          <p:cNvPr id="142347" name="Text Box 11"/>
          <p:cNvSpPr txBox="1">
            <a:spLocks noChangeArrowheads="1"/>
          </p:cNvSpPr>
          <p:nvPr/>
        </p:nvSpPr>
        <p:spPr bwMode="auto">
          <a:xfrm>
            <a:off x="1200150" y="2370790"/>
            <a:ext cx="1638300" cy="717550"/>
          </a:xfrm>
          <a:prstGeom prst="rect">
            <a:avLst/>
          </a:prstGeom>
          <a:noFill/>
          <a:ln w="9525">
            <a:noFill/>
            <a:miter lim="800000"/>
            <a:headEnd/>
            <a:tailEnd/>
          </a:ln>
        </p:spPr>
        <p:txBody>
          <a:bodyPr/>
          <a:lstStyle/>
          <a:p>
            <a:pPr eaLnBrk="1" hangingPunct="1"/>
            <a:r>
              <a:rPr lang="en-US" sz="2400" dirty="0">
                <a:latin typeface="Arial" charset="0"/>
              </a:rPr>
              <a:t>input(s)</a:t>
            </a:r>
            <a:endParaRPr lang="en-US" sz="4000" dirty="0">
              <a:latin typeface="Arial" charset="0"/>
            </a:endParaRPr>
          </a:p>
        </p:txBody>
      </p:sp>
      <p:sp>
        <p:nvSpPr>
          <p:cNvPr id="142348" name="Text Box 12"/>
          <p:cNvSpPr txBox="1">
            <a:spLocks noChangeArrowheads="1"/>
          </p:cNvSpPr>
          <p:nvPr/>
        </p:nvSpPr>
        <p:spPr bwMode="auto">
          <a:xfrm>
            <a:off x="6305550" y="2362200"/>
            <a:ext cx="1619250" cy="457200"/>
          </a:xfrm>
          <a:prstGeom prst="rect">
            <a:avLst/>
          </a:prstGeom>
          <a:noFill/>
          <a:ln w="9525">
            <a:noFill/>
            <a:miter lim="800000"/>
            <a:headEnd/>
            <a:tailEnd/>
          </a:ln>
        </p:spPr>
        <p:txBody>
          <a:bodyPr/>
          <a:lstStyle/>
          <a:p>
            <a:pPr eaLnBrk="1" hangingPunct="1"/>
            <a:r>
              <a:rPr lang="en-US" sz="2000" dirty="0">
                <a:latin typeface="Arial" charset="0"/>
              </a:rPr>
              <a:t>output(s)</a:t>
            </a:r>
            <a:endParaRPr lang="en-US" sz="3600" dirty="0">
              <a:latin typeface="Arial" charset="0"/>
            </a:endParaRPr>
          </a:p>
        </p:txBody>
      </p:sp>
      <p:sp>
        <p:nvSpPr>
          <p:cNvPr id="142349" name="AutoShape 13"/>
          <p:cNvSpPr>
            <a:spLocks noChangeArrowheads="1"/>
          </p:cNvSpPr>
          <p:nvPr/>
        </p:nvSpPr>
        <p:spPr bwMode="auto">
          <a:xfrm>
            <a:off x="3505200" y="2895600"/>
            <a:ext cx="1911350" cy="923925"/>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FFFF"/>
          </a:solidFill>
          <a:ln w="9525">
            <a:solidFill>
              <a:srgbClr val="000000"/>
            </a:solidFill>
            <a:miter lim="800000"/>
            <a:headEnd/>
            <a:tailEnd/>
          </a:ln>
        </p:spPr>
        <p:txBody>
          <a:bodyPr anchor="ctr" anchorCtr="1"/>
          <a:lstStyle/>
          <a:p>
            <a:pPr eaLnBrk="1" hangingPunct="1"/>
            <a:r>
              <a:rPr lang="en-US" sz="1600" dirty="0" smtClean="0">
                <a:latin typeface="Arial" charset="0"/>
              </a:rPr>
              <a:t>processing</a:t>
            </a:r>
            <a:endParaRPr lang="en-US" sz="3600" dirty="0">
              <a:latin typeface="Arial" charset="0"/>
            </a:endParaRPr>
          </a:p>
        </p:txBody>
      </p:sp>
      <p:sp>
        <p:nvSpPr>
          <p:cNvPr id="142350" name="Rectangle 14"/>
          <p:cNvSpPr>
            <a:spLocks noChangeArrowheads="1"/>
          </p:cNvSpPr>
          <p:nvPr/>
        </p:nvSpPr>
        <p:spPr bwMode="auto">
          <a:xfrm>
            <a:off x="2838450" y="3447115"/>
            <a:ext cx="273050" cy="717550"/>
          </a:xfrm>
          <a:prstGeom prst="rect">
            <a:avLst/>
          </a:prstGeom>
          <a:solidFill>
            <a:srgbClr val="FFFFFF"/>
          </a:solidFill>
          <a:ln w="9525">
            <a:solidFill>
              <a:srgbClr val="000000"/>
            </a:solidFill>
            <a:miter lim="800000"/>
            <a:headEnd/>
            <a:tailEnd/>
          </a:ln>
        </p:spPr>
        <p:txBody>
          <a:bodyPr/>
          <a:lstStyle/>
          <a:p>
            <a:endParaRPr lang="en-US"/>
          </a:p>
        </p:txBody>
      </p:sp>
      <p:sp>
        <p:nvSpPr>
          <p:cNvPr id="142351" name="Line 15"/>
          <p:cNvSpPr>
            <a:spLocks noChangeShapeType="1"/>
          </p:cNvSpPr>
          <p:nvPr/>
        </p:nvSpPr>
        <p:spPr bwMode="auto">
          <a:xfrm>
            <a:off x="1473200" y="3803897"/>
            <a:ext cx="1365250" cy="1993"/>
          </a:xfrm>
          <a:prstGeom prst="line">
            <a:avLst/>
          </a:prstGeom>
          <a:noFill/>
          <a:ln w="9525">
            <a:solidFill>
              <a:srgbClr val="000000"/>
            </a:solidFill>
            <a:prstDash val="sysDot"/>
            <a:round/>
            <a:headEnd/>
            <a:tailEnd type="triangle" w="med" len="med"/>
          </a:ln>
        </p:spPr>
        <p:txBody>
          <a:bodyPr/>
          <a:lstStyle/>
          <a:p>
            <a:endParaRPr lang="en-US"/>
          </a:p>
        </p:txBody>
      </p:sp>
      <p:sp>
        <p:nvSpPr>
          <p:cNvPr id="142352" name="Rectangle 16"/>
          <p:cNvSpPr>
            <a:spLocks noChangeArrowheads="1"/>
          </p:cNvSpPr>
          <p:nvPr/>
        </p:nvSpPr>
        <p:spPr bwMode="auto">
          <a:xfrm>
            <a:off x="5842000" y="3447115"/>
            <a:ext cx="273050" cy="717550"/>
          </a:xfrm>
          <a:prstGeom prst="rect">
            <a:avLst/>
          </a:prstGeom>
          <a:solidFill>
            <a:srgbClr val="FFFFFF"/>
          </a:solidFill>
          <a:ln w="9525">
            <a:solidFill>
              <a:srgbClr val="000000"/>
            </a:solidFill>
            <a:miter lim="800000"/>
            <a:headEnd/>
            <a:tailEnd/>
          </a:ln>
        </p:spPr>
        <p:txBody>
          <a:bodyPr/>
          <a:lstStyle/>
          <a:p>
            <a:endParaRPr lang="en-US"/>
          </a:p>
        </p:txBody>
      </p:sp>
      <p:sp>
        <p:nvSpPr>
          <p:cNvPr id="142353" name="Line 17"/>
          <p:cNvSpPr>
            <a:spLocks noChangeShapeType="1"/>
          </p:cNvSpPr>
          <p:nvPr/>
        </p:nvSpPr>
        <p:spPr bwMode="auto">
          <a:xfrm flipV="1">
            <a:off x="6115050" y="3803897"/>
            <a:ext cx="1365250" cy="1993"/>
          </a:xfrm>
          <a:prstGeom prst="line">
            <a:avLst/>
          </a:prstGeom>
          <a:noFill/>
          <a:ln w="9525">
            <a:solidFill>
              <a:srgbClr val="000000"/>
            </a:solidFill>
            <a:prstDash val="sysDot"/>
            <a:round/>
            <a:headEnd/>
            <a:tailEnd type="triangle" w="med" len="med"/>
          </a:ln>
        </p:spPr>
        <p:txBody>
          <a:bodyPr/>
          <a:lstStyle/>
          <a:p>
            <a:endParaRPr lang="en-US"/>
          </a:p>
        </p:txBody>
      </p:sp>
      <p:sp>
        <p:nvSpPr>
          <p:cNvPr id="142355" name="Text Box 19"/>
          <p:cNvSpPr txBox="1">
            <a:spLocks noChangeArrowheads="1"/>
          </p:cNvSpPr>
          <p:nvPr/>
        </p:nvSpPr>
        <p:spPr bwMode="auto">
          <a:xfrm>
            <a:off x="9585325" y="1174750"/>
            <a:ext cx="184150" cy="366713"/>
          </a:xfrm>
          <a:prstGeom prst="rect">
            <a:avLst/>
          </a:prstGeom>
          <a:noFill/>
          <a:ln w="9525">
            <a:noFill/>
            <a:miter lim="800000"/>
            <a:headEnd/>
            <a:tailEnd/>
          </a:ln>
          <a:effectLst/>
        </p:spPr>
        <p:txBody>
          <a:bodyPr wrap="none">
            <a:spAutoFit/>
          </a:bodyPr>
          <a:lstStyle/>
          <a:p>
            <a:endParaRPr 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Component (cont.)</a:t>
            </a:r>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103</a:t>
            </a:fld>
            <a:endParaRPr lang="en-US"/>
          </a:p>
        </p:txBody>
      </p:sp>
      <p:sp>
        <p:nvSpPr>
          <p:cNvPr id="4" name="Rectangle 3"/>
          <p:cNvSpPr txBox="1">
            <a:spLocks noChangeArrowheads="1"/>
          </p:cNvSpPr>
          <p:nvPr/>
        </p:nvSpPr>
        <p:spPr>
          <a:xfrm>
            <a:off x="490728" y="990600"/>
            <a:ext cx="8229600" cy="3657600"/>
          </a:xfrm>
          <a:prstGeom prst="rect">
            <a:avLst/>
          </a:prstGeom>
        </p:spPr>
        <p:txBody>
          <a:bodyPr vert="horz" lIns="91440" tIns="45720" rIns="91440" bIns="45720" rtlCol="0">
            <a:normAutofit fontScale="92500" lnSpcReduction="10000"/>
          </a:bodyPr>
          <a:lstStyle/>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endParaRPr kumimoji="0" lang="en-US" sz="1800" i="0" u="none" strike="noStrike" kern="1200" cap="none" spc="0" normalizeH="0" baseline="0" noProof="0" dirty="0" smtClean="0">
              <a:ln>
                <a:noFill/>
              </a:ln>
              <a:solidFill>
                <a:schemeClr val="tx1"/>
              </a:solidFill>
              <a:effectLst/>
              <a:uLnTx/>
              <a:uFillTx/>
              <a:latin typeface="CourierPS" pitchFamily="49" charset="0"/>
              <a:ea typeface="+mn-ea"/>
              <a:cs typeface="+mn-cs"/>
            </a:endParaRPr>
          </a:p>
          <a:p>
            <a:pPr marL="1143000" lvl="2" indent="-228600">
              <a:lnSpc>
                <a:spcPct val="80000"/>
              </a:lnSpc>
              <a:spcBef>
                <a:spcPct val="20000"/>
              </a:spcBef>
              <a:defRPr/>
            </a:pPr>
            <a:r>
              <a:rPr lang="en-US" b="1" dirty="0" smtClean="0">
                <a:latin typeface="CourierPS" pitchFamily="49" charset="0"/>
              </a:rPr>
              <a:t>@Description(“Circle computation”)</a:t>
            </a:r>
          </a:p>
          <a:p>
            <a:pPr marL="1143000" lvl="2" indent="-228600">
              <a:lnSpc>
                <a:spcPct val="80000"/>
              </a:lnSpc>
              <a:spcBef>
                <a:spcPct val="20000"/>
              </a:spcBef>
              <a:defRPr/>
            </a:pPr>
            <a:r>
              <a:rPr lang="en-US" b="1" dirty="0" smtClean="0">
                <a:latin typeface="CourierPS" pitchFamily="49" charset="0"/>
              </a:rPr>
              <a:t>@Author(“od”)</a:t>
            </a: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lang="en-US" dirty="0" err="1" smtClean="0">
                <a:latin typeface="CourierPS" pitchFamily="49" charset="0"/>
              </a:rPr>
              <a:t>publ</a:t>
            </a:r>
            <a:r>
              <a:rPr kumimoji="0" lang="en-US" sz="1800" i="0" u="none" strike="noStrike" kern="1200" cap="none" spc="0" normalizeH="0" baseline="0" noProof="0" dirty="0" err="1" smtClean="0">
                <a:ln>
                  <a:noFill/>
                </a:ln>
                <a:solidFill>
                  <a:schemeClr val="tx1"/>
                </a:solidFill>
                <a:effectLst/>
                <a:uLnTx/>
                <a:uFillTx/>
                <a:latin typeface="CourierPS" pitchFamily="49" charset="0"/>
                <a:ea typeface="+mn-ea"/>
                <a:cs typeface="+mn-cs"/>
              </a:rPr>
              <a:t>ic</a:t>
            </a:r>
            <a:r>
              <a:rPr kumimoji="0" lang="en-US" sz="1800" i="0" u="none" strike="noStrike" kern="1200" cap="none" spc="0" normalizeH="0" baseline="0" noProof="0" dirty="0" smtClean="0">
                <a:ln>
                  <a:noFill/>
                </a:ln>
                <a:solidFill>
                  <a:schemeClr val="tx1"/>
                </a:solidFill>
                <a:effectLst/>
                <a:uLnTx/>
                <a:uFillTx/>
                <a:latin typeface="CourierPS" pitchFamily="49" charset="0"/>
                <a:ea typeface="+mn-ea"/>
                <a:cs typeface="+mn-cs"/>
              </a:rPr>
              <a:t> class </a:t>
            </a:r>
            <a:r>
              <a:rPr kumimoji="0" lang="en-US" sz="1800" i="0" u="none" strike="noStrike" kern="1200" cap="none" spc="0" normalizeH="0" baseline="0" noProof="0" dirty="0" err="1" smtClean="0">
                <a:ln>
                  <a:noFill/>
                </a:ln>
                <a:solidFill>
                  <a:schemeClr val="tx1"/>
                </a:solidFill>
                <a:effectLst/>
                <a:uLnTx/>
                <a:uFillTx/>
                <a:latin typeface="CourierPS" pitchFamily="49" charset="0"/>
                <a:ea typeface="+mn-ea"/>
                <a:cs typeface="+mn-cs"/>
              </a:rPr>
              <a:t>CircleArea</a:t>
            </a:r>
            <a:r>
              <a:rPr kumimoji="0" lang="en-US" sz="1800" i="0" u="none" strike="noStrike" kern="1200" cap="none" spc="0" normalizeH="0" baseline="0" noProof="0" dirty="0" smtClean="0">
                <a:ln>
                  <a:noFill/>
                </a:ln>
                <a:solidFill>
                  <a:schemeClr val="tx1"/>
                </a:solidFill>
                <a:effectLst/>
                <a:uLnTx/>
                <a:uFillTx/>
                <a:latin typeface="CourierPS" pitchFamily="49" charset="0"/>
                <a:ea typeface="+mn-ea"/>
                <a:cs typeface="+mn-cs"/>
              </a:rPr>
              <a:t> {</a:t>
            </a:r>
            <a:br>
              <a:rPr kumimoji="0" lang="en-US" sz="1800" i="0" u="none" strike="noStrike" kern="1200" cap="none" spc="0" normalizeH="0" baseline="0" noProof="0" dirty="0" smtClean="0">
                <a:ln>
                  <a:noFill/>
                </a:ln>
                <a:solidFill>
                  <a:schemeClr val="tx1"/>
                </a:solidFill>
                <a:effectLst/>
                <a:uLnTx/>
                <a:uFillTx/>
                <a:latin typeface="CourierPS" pitchFamily="49" charset="0"/>
                <a:ea typeface="+mn-ea"/>
                <a:cs typeface="+mn-cs"/>
              </a:rPr>
            </a:br>
            <a:endParaRPr kumimoji="0" lang="en-US" sz="1800" i="0" u="none" strike="noStrike" kern="1200" cap="none" spc="0" normalizeH="0" baseline="0" noProof="0" dirty="0" smtClean="0">
              <a:ln>
                <a:noFill/>
              </a:ln>
              <a:solidFill>
                <a:schemeClr val="tx1"/>
              </a:solidFill>
              <a:effectLst/>
              <a:uLnTx/>
              <a:uFillTx/>
              <a:latin typeface="CourierPS" pitchFamily="49" charset="0"/>
              <a:ea typeface="+mn-ea"/>
              <a:cs typeface="+mn-cs"/>
            </a:endParaRP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lang="en-US" dirty="0" smtClean="0">
                <a:latin typeface="CourierPS" pitchFamily="49" charset="0"/>
              </a:rPr>
              <a:t>    </a:t>
            </a:r>
            <a:r>
              <a:rPr lang="en-US" b="1" dirty="0" smtClean="0">
                <a:latin typeface="CourierPS" pitchFamily="49" charset="0"/>
              </a:rPr>
              <a:t>@Description(“Radius”)</a:t>
            </a:r>
            <a:endParaRPr kumimoji="0" lang="en-US" sz="1800" b="1" i="0" u="none" strike="noStrike" kern="1200" cap="none" spc="0" normalizeH="0" baseline="0" noProof="0" dirty="0" smtClean="0">
              <a:ln>
                <a:noFill/>
              </a:ln>
              <a:solidFill>
                <a:schemeClr val="tx1"/>
              </a:solidFill>
              <a:effectLst/>
              <a:uLnTx/>
              <a:uFillTx/>
              <a:latin typeface="CourierPS" pitchFamily="49" charset="0"/>
            </a:endParaRP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lang="en-US" dirty="0" smtClean="0">
                <a:latin typeface="CourierPS" pitchFamily="49" charset="0"/>
              </a:rPr>
              <a:t>    </a:t>
            </a:r>
            <a:r>
              <a:rPr lang="en-US" b="1" dirty="0" smtClean="0">
                <a:latin typeface="CourierPS" pitchFamily="49" charset="0"/>
              </a:rPr>
              <a:t>@Range(min=0)</a:t>
            </a: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sz="1800" b="1" i="0" u="none" strike="noStrike" kern="1200" cap="none" spc="0" normalizeH="0" noProof="0" dirty="0" smtClean="0">
                <a:ln>
                  <a:noFill/>
                </a:ln>
                <a:solidFill>
                  <a:schemeClr val="tx1"/>
                </a:solidFill>
                <a:effectLst/>
                <a:uLnTx/>
                <a:uFillTx/>
                <a:latin typeface="CourierPS" pitchFamily="49" charset="0"/>
              </a:rPr>
              <a:t>    </a:t>
            </a:r>
            <a:r>
              <a:rPr kumimoji="0" lang="en-US" sz="1800" b="1" i="0" u="none" strike="noStrike" kern="1200" cap="none" spc="0" normalizeH="0" baseline="0" noProof="0" dirty="0" smtClean="0">
                <a:ln>
                  <a:noFill/>
                </a:ln>
                <a:solidFill>
                  <a:schemeClr val="tx1"/>
                </a:solidFill>
                <a:effectLst/>
                <a:uLnTx/>
                <a:uFillTx/>
                <a:latin typeface="CourierPS" pitchFamily="49" charset="0"/>
              </a:rPr>
              <a:t>@In </a:t>
            </a:r>
            <a:r>
              <a:rPr kumimoji="0" lang="en-US" sz="1800" i="0" u="none" strike="noStrike" kern="1200" cap="none" spc="0" normalizeH="0" baseline="0" noProof="0" dirty="0" smtClean="0">
                <a:ln>
                  <a:noFill/>
                </a:ln>
                <a:solidFill>
                  <a:schemeClr val="tx1"/>
                </a:solidFill>
                <a:effectLst/>
                <a:uLnTx/>
                <a:uFillTx/>
                <a:latin typeface="CourierPS" pitchFamily="49" charset="0"/>
                <a:ea typeface="+mn-ea"/>
                <a:cs typeface="+mn-cs"/>
              </a:rPr>
              <a:t>public double r;    </a:t>
            </a:r>
            <a:br>
              <a:rPr kumimoji="0" lang="en-US" sz="1800" i="0" u="none" strike="noStrike" kern="1200" cap="none" spc="0" normalizeH="0" baseline="0" noProof="0" dirty="0" smtClean="0">
                <a:ln>
                  <a:noFill/>
                </a:ln>
                <a:solidFill>
                  <a:schemeClr val="tx1"/>
                </a:solidFill>
                <a:effectLst/>
                <a:uLnTx/>
                <a:uFillTx/>
                <a:latin typeface="CourierPS" pitchFamily="49" charset="0"/>
                <a:ea typeface="+mn-ea"/>
                <a:cs typeface="+mn-cs"/>
              </a:rPr>
            </a:br>
            <a:r>
              <a:rPr kumimoji="0" lang="en-US" sz="1800" i="0" u="none" strike="noStrike" kern="1200" cap="none" spc="0" normalizeH="0" baseline="0" noProof="0" dirty="0" smtClean="0">
                <a:ln>
                  <a:noFill/>
                </a:ln>
                <a:solidFill>
                  <a:schemeClr val="tx1"/>
                </a:solidFill>
                <a:effectLst/>
                <a:uLnTx/>
                <a:uFillTx/>
                <a:latin typeface="CourierPS" pitchFamily="49" charset="0"/>
                <a:ea typeface="+mn-ea"/>
                <a:cs typeface="+mn-cs"/>
              </a:rPr>
              <a:t>       </a:t>
            </a:r>
            <a:endParaRPr lang="en-US" dirty="0" smtClean="0">
              <a:latin typeface="CourierPS" pitchFamily="49" charset="0"/>
            </a:endParaRP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sz="1800" i="0" u="none" strike="noStrike" kern="1200" cap="none" spc="0" normalizeH="0" noProof="0" dirty="0" smtClean="0">
                <a:ln>
                  <a:noFill/>
                </a:ln>
                <a:solidFill>
                  <a:schemeClr val="tx1"/>
                </a:solidFill>
                <a:effectLst/>
                <a:uLnTx/>
                <a:uFillTx/>
                <a:latin typeface="CourierPS" pitchFamily="49" charset="0"/>
                <a:ea typeface="+mn-ea"/>
                <a:cs typeface="+mn-cs"/>
              </a:rPr>
              <a:t>    </a:t>
            </a:r>
            <a:r>
              <a:rPr kumimoji="0" lang="en-US" sz="1800" b="1" i="0" u="none" strike="noStrike" kern="1200" cap="none" spc="0" normalizeH="0" baseline="0" noProof="0" dirty="0" smtClean="0">
                <a:ln>
                  <a:noFill/>
                </a:ln>
                <a:solidFill>
                  <a:schemeClr val="tx1"/>
                </a:solidFill>
                <a:effectLst/>
                <a:uLnTx/>
                <a:uFillTx/>
                <a:latin typeface="CourierPS" pitchFamily="49" charset="0"/>
                <a:ea typeface="+mn-ea"/>
                <a:cs typeface="+mn-cs"/>
              </a:rPr>
              <a:t>@Out </a:t>
            </a:r>
            <a:r>
              <a:rPr kumimoji="0" lang="en-US" sz="1800" i="0" u="none" strike="noStrike" kern="1200" cap="none" spc="0" normalizeH="0" baseline="0" noProof="0" dirty="0" smtClean="0">
                <a:ln>
                  <a:noFill/>
                </a:ln>
                <a:solidFill>
                  <a:schemeClr val="tx1"/>
                </a:solidFill>
                <a:effectLst/>
                <a:uLnTx/>
                <a:uFillTx/>
                <a:latin typeface="CourierPS" pitchFamily="49" charset="0"/>
                <a:ea typeface="+mn-ea"/>
                <a:cs typeface="+mn-cs"/>
              </a:rPr>
              <a:t>public double area; </a:t>
            </a:r>
            <a:br>
              <a:rPr kumimoji="0" lang="en-US" sz="1800" i="0" u="none" strike="noStrike" kern="1200" cap="none" spc="0" normalizeH="0" baseline="0" noProof="0" dirty="0" smtClean="0">
                <a:ln>
                  <a:noFill/>
                </a:ln>
                <a:solidFill>
                  <a:schemeClr val="tx1"/>
                </a:solidFill>
                <a:effectLst/>
                <a:uLnTx/>
                <a:uFillTx/>
                <a:latin typeface="CourierPS" pitchFamily="49" charset="0"/>
                <a:ea typeface="+mn-ea"/>
                <a:cs typeface="+mn-cs"/>
              </a:rPr>
            </a:br>
            <a:endParaRPr kumimoji="0" lang="en-US" sz="1800" i="0" u="none" strike="noStrike" kern="1200" cap="none" spc="0" normalizeH="0" baseline="0" noProof="0" dirty="0" smtClean="0">
              <a:ln>
                <a:noFill/>
              </a:ln>
              <a:solidFill>
                <a:schemeClr val="tx1"/>
              </a:solidFill>
              <a:effectLst/>
              <a:uLnTx/>
              <a:uFillTx/>
              <a:latin typeface="CourierPS" pitchFamily="49" charset="0"/>
              <a:ea typeface="+mn-ea"/>
              <a:cs typeface="+mn-cs"/>
            </a:endParaRP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sz="1800" i="0" u="none" strike="noStrike" kern="1200" cap="none" spc="0" normalizeH="0" baseline="0" noProof="0" dirty="0" smtClean="0">
                <a:ln>
                  <a:noFill/>
                </a:ln>
                <a:solidFill>
                  <a:schemeClr val="tx1"/>
                </a:solidFill>
                <a:effectLst/>
                <a:uLnTx/>
                <a:uFillTx/>
                <a:latin typeface="CourierPS" pitchFamily="49" charset="0"/>
                <a:ea typeface="+mn-ea"/>
                <a:cs typeface="+mn-cs"/>
              </a:rPr>
              <a:t>    </a:t>
            </a:r>
            <a:r>
              <a:rPr kumimoji="0" lang="en-US" sz="1800" b="1" i="0" u="none" strike="noStrike" kern="1200" cap="none" spc="0" normalizeH="0" baseline="0" noProof="0" dirty="0" smtClean="0">
                <a:ln>
                  <a:noFill/>
                </a:ln>
                <a:solidFill>
                  <a:schemeClr val="tx1"/>
                </a:solidFill>
                <a:effectLst/>
                <a:uLnTx/>
                <a:uFillTx/>
                <a:latin typeface="CourierPS" pitchFamily="49" charset="0"/>
                <a:ea typeface="+mn-ea"/>
                <a:cs typeface="+mn-cs"/>
              </a:rPr>
              <a:t>@Execute </a:t>
            </a:r>
            <a:br>
              <a:rPr kumimoji="0" lang="en-US" sz="1800" b="1" i="0" u="none" strike="noStrike" kern="1200" cap="none" spc="0" normalizeH="0" baseline="0" noProof="0" dirty="0" smtClean="0">
                <a:ln>
                  <a:noFill/>
                </a:ln>
                <a:solidFill>
                  <a:schemeClr val="tx1"/>
                </a:solidFill>
                <a:effectLst/>
                <a:uLnTx/>
                <a:uFillTx/>
                <a:latin typeface="CourierPS" pitchFamily="49" charset="0"/>
                <a:ea typeface="+mn-ea"/>
                <a:cs typeface="+mn-cs"/>
              </a:rPr>
            </a:br>
            <a:r>
              <a:rPr kumimoji="0" lang="en-US" sz="1800" i="0" u="none" strike="noStrike" kern="1200" cap="none" spc="0" normalizeH="0" baseline="0" noProof="0" dirty="0" smtClean="0">
                <a:ln>
                  <a:noFill/>
                </a:ln>
                <a:solidFill>
                  <a:schemeClr val="tx1"/>
                </a:solidFill>
                <a:effectLst/>
                <a:uLnTx/>
                <a:uFillTx/>
                <a:latin typeface="CourierPS" pitchFamily="49" charset="0"/>
                <a:ea typeface="+mn-ea"/>
                <a:cs typeface="+mn-cs"/>
              </a:rPr>
              <a:t>  </a:t>
            </a:r>
            <a:r>
              <a:rPr lang="en-US" dirty="0" smtClean="0">
                <a:latin typeface="CourierPS" pitchFamily="49" charset="0"/>
              </a:rPr>
              <a:t> </a:t>
            </a:r>
            <a:r>
              <a:rPr kumimoji="0" lang="en-US" sz="1800" i="0" u="none" strike="noStrike" kern="1200" cap="none" spc="0" normalizeH="0" baseline="0" noProof="0" dirty="0" smtClean="0">
                <a:ln>
                  <a:noFill/>
                </a:ln>
                <a:solidFill>
                  <a:schemeClr val="tx1"/>
                </a:solidFill>
                <a:effectLst/>
                <a:uLnTx/>
                <a:uFillTx/>
                <a:latin typeface="CourierPS" pitchFamily="49" charset="0"/>
                <a:ea typeface="+mn-ea"/>
                <a:cs typeface="+mn-cs"/>
              </a:rPr>
              <a:t>public void </a:t>
            </a:r>
            <a:r>
              <a:rPr kumimoji="0" lang="en-US" sz="1800" i="0" u="none" strike="noStrike" kern="1200" cap="none" spc="0" normalizeH="0" baseline="0" noProof="0" dirty="0" err="1" smtClean="0">
                <a:ln>
                  <a:noFill/>
                </a:ln>
                <a:solidFill>
                  <a:schemeClr val="tx1"/>
                </a:solidFill>
                <a:effectLst/>
                <a:uLnTx/>
                <a:uFillTx/>
                <a:latin typeface="CourierPS" pitchFamily="49" charset="0"/>
                <a:ea typeface="+mn-ea"/>
                <a:cs typeface="+mn-cs"/>
              </a:rPr>
              <a:t>runme</a:t>
            </a:r>
            <a:r>
              <a:rPr kumimoji="0" lang="en-US" sz="1800" i="0" u="none" strike="noStrike" kern="1200" cap="none" spc="0" normalizeH="0" baseline="0" noProof="0" dirty="0" smtClean="0">
                <a:ln>
                  <a:noFill/>
                </a:ln>
                <a:solidFill>
                  <a:schemeClr val="tx1"/>
                </a:solidFill>
                <a:effectLst/>
                <a:uLnTx/>
                <a:uFillTx/>
                <a:latin typeface="CourierPS" pitchFamily="49" charset="0"/>
                <a:ea typeface="+mn-ea"/>
                <a:cs typeface="+mn-cs"/>
              </a:rPr>
              <a:t>(){</a:t>
            </a:r>
            <a:br>
              <a:rPr kumimoji="0" lang="en-US" sz="1800" i="0" u="none" strike="noStrike" kern="1200" cap="none" spc="0" normalizeH="0" baseline="0" noProof="0" dirty="0" smtClean="0">
                <a:ln>
                  <a:noFill/>
                </a:ln>
                <a:solidFill>
                  <a:schemeClr val="tx1"/>
                </a:solidFill>
                <a:effectLst/>
                <a:uLnTx/>
                <a:uFillTx/>
                <a:latin typeface="CourierPS" pitchFamily="49" charset="0"/>
                <a:ea typeface="+mn-ea"/>
                <a:cs typeface="+mn-cs"/>
              </a:rPr>
            </a:br>
            <a:r>
              <a:rPr kumimoji="0" lang="en-US" sz="1800" i="0" u="none" strike="noStrike" kern="1200" cap="none" spc="0" normalizeH="0" baseline="0" noProof="0" dirty="0" smtClean="0">
                <a:ln>
                  <a:noFill/>
                </a:ln>
                <a:solidFill>
                  <a:schemeClr val="tx1"/>
                </a:solidFill>
                <a:effectLst/>
                <a:uLnTx/>
                <a:uFillTx/>
                <a:latin typeface="CourierPS" pitchFamily="49" charset="0"/>
                <a:ea typeface="+mn-ea"/>
                <a:cs typeface="+mn-cs"/>
              </a:rPr>
              <a:t>      area = </a:t>
            </a:r>
            <a:r>
              <a:rPr kumimoji="0" lang="en-US" sz="1800" i="0" u="none" strike="noStrike" kern="1200" cap="none" spc="0" normalizeH="0" baseline="0" noProof="0" dirty="0" err="1" smtClean="0">
                <a:ln>
                  <a:noFill/>
                </a:ln>
                <a:solidFill>
                  <a:schemeClr val="tx1"/>
                </a:solidFill>
                <a:effectLst/>
                <a:uLnTx/>
                <a:uFillTx/>
                <a:latin typeface="CourierPS" pitchFamily="49" charset="0"/>
                <a:ea typeface="+mn-ea"/>
                <a:cs typeface="+mn-cs"/>
              </a:rPr>
              <a:t>Math.PI</a:t>
            </a:r>
            <a:r>
              <a:rPr kumimoji="0" lang="en-US" sz="1800" i="0" u="none" strike="noStrike" kern="1200" cap="none" spc="0" normalizeH="0" baseline="0" noProof="0" dirty="0" smtClean="0">
                <a:ln>
                  <a:noFill/>
                </a:ln>
                <a:solidFill>
                  <a:schemeClr val="tx1"/>
                </a:solidFill>
                <a:effectLst/>
                <a:uLnTx/>
                <a:uFillTx/>
                <a:latin typeface="CourierPS" pitchFamily="49" charset="0"/>
                <a:ea typeface="+mn-ea"/>
                <a:cs typeface="+mn-cs"/>
              </a:rPr>
              <a:t> * r * r; </a:t>
            </a: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lang="en-US" dirty="0" smtClean="0">
                <a:latin typeface="CourierPS" pitchFamily="49" charset="0"/>
              </a:rPr>
              <a:t>    </a:t>
            </a:r>
            <a:r>
              <a:rPr kumimoji="0" lang="en-US" sz="1800" i="0" u="none" strike="noStrike" kern="1200" cap="none" spc="0" normalizeH="0" baseline="0" noProof="0" dirty="0" smtClean="0">
                <a:ln>
                  <a:noFill/>
                </a:ln>
                <a:solidFill>
                  <a:schemeClr val="tx1"/>
                </a:solidFill>
                <a:effectLst/>
                <a:uLnTx/>
                <a:uFillTx/>
                <a:latin typeface="CourierPS" pitchFamily="49" charset="0"/>
                <a:ea typeface="+mn-ea"/>
                <a:cs typeface="+mn-cs"/>
              </a:rPr>
              <a:t>}</a:t>
            </a:r>
          </a:p>
          <a:p>
            <a:pPr marL="1143000" marR="0" lvl="2" indent="-228600" algn="l" defTabSz="914400" rtl="0" eaLnBrk="1" fontAlgn="auto" latinLnBrk="0" hangingPunct="1">
              <a:lnSpc>
                <a:spcPct val="80000"/>
              </a:lnSpc>
              <a:spcBef>
                <a:spcPct val="20000"/>
              </a:spcBef>
              <a:spcAft>
                <a:spcPts val="0"/>
              </a:spcAft>
              <a:buClrTx/>
              <a:buSzTx/>
              <a:buFont typeface="Arial" pitchFamily="34" charset="0"/>
              <a:buNone/>
              <a:tabLst/>
              <a:defRPr/>
            </a:pPr>
            <a:r>
              <a:rPr kumimoji="0" lang="en-US" sz="1800" i="0" u="none" strike="noStrike" kern="1200" cap="none" spc="0" normalizeH="0" baseline="0" noProof="0" dirty="0" smtClean="0">
                <a:ln>
                  <a:noFill/>
                </a:ln>
                <a:solidFill>
                  <a:schemeClr val="tx1"/>
                </a:solidFill>
                <a:effectLst/>
                <a:uLnTx/>
                <a:uFillTx/>
                <a:latin typeface="CourierPS" pitchFamily="49" charset="0"/>
                <a:ea typeface="+mn-ea"/>
                <a:cs typeface="+mn-cs"/>
              </a:rPr>
              <a:t>}	</a:t>
            </a:r>
          </a:p>
          <a:p>
            <a:pPr marL="1143000" marR="0" lvl="2" indent="-228600" algn="l" defTabSz="914400" rtl="0" eaLnBrk="1" fontAlgn="auto" latinLnBrk="0" hangingPunct="1">
              <a:lnSpc>
                <a:spcPct val="80000"/>
              </a:lnSpc>
              <a:spcBef>
                <a:spcPct val="20000"/>
              </a:spcBef>
              <a:spcAft>
                <a:spcPts val="0"/>
              </a:spcAft>
              <a:buClrTx/>
              <a:buSzTx/>
              <a:buFont typeface="Arial" pitchFamily="34" charset="0"/>
              <a:buNone/>
              <a:tabLst/>
              <a:defRPr/>
            </a:pPr>
            <a:endParaRPr kumimoji="0" lang="en-US" sz="1800" i="0" u="none" strike="noStrike" kern="1200" cap="none" spc="0" normalizeH="0" baseline="0" noProof="0" dirty="0" smtClean="0">
              <a:ln>
                <a:noFill/>
              </a:ln>
              <a:solidFill>
                <a:schemeClr val="tx1"/>
              </a:solidFill>
              <a:effectLst/>
              <a:uLnTx/>
              <a:uFillTx/>
              <a:latin typeface="CourierPS" pitchFamily="49" charset="0"/>
              <a:ea typeface="+mn-ea"/>
              <a:cs typeface="+mn-cs"/>
            </a:endParaRPr>
          </a:p>
        </p:txBody>
      </p:sp>
      <p:sp>
        <p:nvSpPr>
          <p:cNvPr id="6" name="Rectangle 6"/>
          <p:cNvSpPr>
            <a:spLocks noChangeArrowheads="1"/>
          </p:cNvSpPr>
          <p:nvPr/>
        </p:nvSpPr>
        <p:spPr bwMode="auto">
          <a:xfrm>
            <a:off x="2770188" y="4576436"/>
            <a:ext cx="3249612" cy="1824364"/>
          </a:xfrm>
          <a:prstGeom prst="rect">
            <a:avLst/>
          </a:prstGeom>
          <a:solidFill>
            <a:srgbClr val="FFFFFF"/>
          </a:solidFill>
          <a:ln w="9525">
            <a:solidFill>
              <a:srgbClr val="000000"/>
            </a:solidFill>
            <a:miter lim="800000"/>
            <a:headEnd/>
            <a:tailEnd/>
          </a:ln>
        </p:spPr>
        <p:txBody>
          <a:bodyPr/>
          <a:lstStyle/>
          <a:p>
            <a:endParaRPr lang="en-US"/>
          </a:p>
        </p:txBody>
      </p:sp>
      <p:sp>
        <p:nvSpPr>
          <p:cNvPr id="7" name="Rectangle 7"/>
          <p:cNvSpPr>
            <a:spLocks noChangeArrowheads="1"/>
          </p:cNvSpPr>
          <p:nvPr/>
        </p:nvSpPr>
        <p:spPr bwMode="auto">
          <a:xfrm>
            <a:off x="2770188" y="5111750"/>
            <a:ext cx="322263" cy="644525"/>
          </a:xfrm>
          <a:prstGeom prst="rect">
            <a:avLst/>
          </a:prstGeom>
          <a:solidFill>
            <a:srgbClr val="FFFFFF"/>
          </a:solidFill>
          <a:ln w="9525">
            <a:solidFill>
              <a:srgbClr val="000000"/>
            </a:solidFill>
            <a:miter lim="800000"/>
            <a:headEnd/>
            <a:tailEnd/>
          </a:ln>
        </p:spPr>
        <p:txBody>
          <a:bodyPr/>
          <a:lstStyle/>
          <a:p>
            <a:endParaRPr lang="en-US"/>
          </a:p>
        </p:txBody>
      </p:sp>
      <p:sp>
        <p:nvSpPr>
          <p:cNvPr id="8" name="Rectangle 8"/>
          <p:cNvSpPr>
            <a:spLocks noChangeArrowheads="1"/>
          </p:cNvSpPr>
          <p:nvPr/>
        </p:nvSpPr>
        <p:spPr bwMode="auto">
          <a:xfrm>
            <a:off x="5697537" y="5111750"/>
            <a:ext cx="322263" cy="646315"/>
          </a:xfrm>
          <a:prstGeom prst="rect">
            <a:avLst/>
          </a:prstGeom>
          <a:solidFill>
            <a:srgbClr val="FFFFFF"/>
          </a:solidFill>
          <a:ln w="9525">
            <a:solidFill>
              <a:srgbClr val="000000"/>
            </a:solidFill>
            <a:miter lim="800000"/>
            <a:headEnd/>
            <a:tailEnd/>
          </a:ln>
        </p:spPr>
        <p:txBody>
          <a:bodyPr/>
          <a:lstStyle/>
          <a:p>
            <a:endParaRPr lang="en-US"/>
          </a:p>
        </p:txBody>
      </p:sp>
      <p:sp>
        <p:nvSpPr>
          <p:cNvPr id="9" name="Line 9"/>
          <p:cNvSpPr>
            <a:spLocks noChangeShapeType="1"/>
          </p:cNvSpPr>
          <p:nvPr/>
        </p:nvSpPr>
        <p:spPr bwMode="auto">
          <a:xfrm>
            <a:off x="1158875" y="5434013"/>
            <a:ext cx="1611313" cy="1790"/>
          </a:xfrm>
          <a:prstGeom prst="line">
            <a:avLst/>
          </a:prstGeom>
          <a:noFill/>
          <a:ln w="9525">
            <a:solidFill>
              <a:srgbClr val="000000"/>
            </a:solidFill>
            <a:prstDash val="sysDot"/>
            <a:round/>
            <a:headEnd/>
            <a:tailEnd type="triangle" w="med" len="med"/>
          </a:ln>
        </p:spPr>
        <p:txBody>
          <a:bodyPr/>
          <a:lstStyle/>
          <a:p>
            <a:endParaRPr lang="en-US"/>
          </a:p>
        </p:txBody>
      </p:sp>
      <p:sp>
        <p:nvSpPr>
          <p:cNvPr id="10" name="Line 10"/>
          <p:cNvSpPr>
            <a:spLocks noChangeShapeType="1"/>
          </p:cNvSpPr>
          <p:nvPr/>
        </p:nvSpPr>
        <p:spPr bwMode="auto">
          <a:xfrm flipV="1">
            <a:off x="6019800" y="5434013"/>
            <a:ext cx="1611313" cy="1790"/>
          </a:xfrm>
          <a:prstGeom prst="line">
            <a:avLst/>
          </a:prstGeom>
          <a:noFill/>
          <a:ln w="9525">
            <a:solidFill>
              <a:srgbClr val="000000"/>
            </a:solidFill>
            <a:prstDash val="sysDot"/>
            <a:round/>
            <a:headEnd/>
            <a:tailEnd type="triangle" w="med" len="med"/>
          </a:ln>
        </p:spPr>
        <p:txBody>
          <a:bodyPr/>
          <a:lstStyle/>
          <a:p>
            <a:endParaRPr lang="en-US"/>
          </a:p>
        </p:txBody>
      </p:sp>
      <p:sp>
        <p:nvSpPr>
          <p:cNvPr id="11" name="Text Box 11"/>
          <p:cNvSpPr txBox="1">
            <a:spLocks noChangeArrowheads="1"/>
          </p:cNvSpPr>
          <p:nvPr/>
        </p:nvSpPr>
        <p:spPr bwMode="auto">
          <a:xfrm>
            <a:off x="381000" y="5692776"/>
            <a:ext cx="3544888" cy="457200"/>
          </a:xfrm>
          <a:prstGeom prst="rect">
            <a:avLst/>
          </a:prstGeom>
          <a:noFill/>
          <a:ln w="9525">
            <a:noFill/>
            <a:miter lim="800000"/>
            <a:headEnd/>
            <a:tailEnd/>
          </a:ln>
        </p:spPr>
        <p:txBody>
          <a:bodyPr/>
          <a:lstStyle/>
          <a:p>
            <a:pPr eaLnBrk="1" hangingPunct="1"/>
            <a:r>
              <a:rPr lang="en-US" sz="2400" i="1" dirty="0" err="1"/>
              <a:t>CircleArea</a:t>
            </a:r>
            <a:endParaRPr lang="en-US" sz="4000" dirty="0"/>
          </a:p>
        </p:txBody>
      </p:sp>
      <p:sp>
        <p:nvSpPr>
          <p:cNvPr id="12" name="Text Box 12"/>
          <p:cNvSpPr txBox="1">
            <a:spLocks noChangeArrowheads="1"/>
          </p:cNvSpPr>
          <p:nvPr/>
        </p:nvSpPr>
        <p:spPr bwMode="auto">
          <a:xfrm>
            <a:off x="1364894" y="5004269"/>
            <a:ext cx="1317457" cy="429743"/>
          </a:xfrm>
          <a:prstGeom prst="rect">
            <a:avLst/>
          </a:prstGeom>
          <a:noFill/>
          <a:ln w="9525">
            <a:noFill/>
            <a:miter lim="800000"/>
            <a:headEnd/>
            <a:tailEnd/>
          </a:ln>
        </p:spPr>
        <p:txBody>
          <a:bodyPr/>
          <a:lstStyle/>
          <a:p>
            <a:pPr eaLnBrk="1" hangingPunct="1"/>
            <a:r>
              <a:rPr lang="en-US" sz="2400" dirty="0"/>
              <a:t>radius</a:t>
            </a:r>
            <a:endParaRPr lang="en-US" sz="4000" dirty="0"/>
          </a:p>
        </p:txBody>
      </p:sp>
      <p:sp>
        <p:nvSpPr>
          <p:cNvPr id="13" name="Text Box 13"/>
          <p:cNvSpPr txBox="1">
            <a:spLocks noChangeArrowheads="1"/>
          </p:cNvSpPr>
          <p:nvPr/>
        </p:nvSpPr>
        <p:spPr bwMode="auto">
          <a:xfrm>
            <a:off x="6019801" y="5434014"/>
            <a:ext cx="1371599" cy="487362"/>
          </a:xfrm>
          <a:prstGeom prst="rect">
            <a:avLst/>
          </a:prstGeom>
          <a:noFill/>
          <a:ln w="9525">
            <a:noFill/>
            <a:miter lim="800000"/>
            <a:headEnd/>
            <a:tailEnd/>
          </a:ln>
        </p:spPr>
        <p:txBody>
          <a:bodyPr/>
          <a:lstStyle/>
          <a:p>
            <a:pPr eaLnBrk="1" hangingPunct="1"/>
            <a:r>
              <a:rPr lang="en-US" sz="2400" dirty="0"/>
              <a:t>area</a:t>
            </a:r>
            <a:endParaRPr lang="en-US" sz="4000" dirty="0"/>
          </a:p>
        </p:txBody>
      </p:sp>
      <p:graphicFrame>
        <p:nvGraphicFramePr>
          <p:cNvPr id="14" name="Object 13"/>
          <p:cNvGraphicFramePr>
            <a:graphicFrameLocks noChangeAspect="1"/>
          </p:cNvGraphicFramePr>
          <p:nvPr>
            <p:extLst>
              <p:ext uri="{D42A27DB-BD31-4B8C-83A1-F6EECF244321}">
                <p14:modId xmlns:p14="http://schemas.microsoft.com/office/powerpoint/2010/main" val="2894008522"/>
              </p:ext>
            </p:extLst>
          </p:nvPr>
        </p:nvGraphicFramePr>
        <p:xfrm>
          <a:off x="3505200" y="5235575"/>
          <a:ext cx="2000250" cy="355600"/>
        </p:xfrm>
        <a:graphic>
          <a:graphicData uri="http://schemas.openxmlformats.org/presentationml/2006/ole">
            <mc:AlternateContent xmlns:mc="http://schemas.openxmlformats.org/markup-compatibility/2006">
              <mc:Choice xmlns:v="urn:schemas-microsoft-com:vml" Requires="v">
                <p:oleObj spid="_x0000_s4193" name="Equation" r:id="rId3" imgW="1143000" imgH="203040" progId="Equation.3">
                  <p:embed/>
                </p:oleObj>
              </mc:Choice>
              <mc:Fallback>
                <p:oleObj name="Equation" r:id="rId3" imgW="114300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5235575"/>
                        <a:ext cx="2000250"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3886200" y="3810000"/>
            <a:ext cx="1828800" cy="838200"/>
          </a:xfrm>
          <a:prstGeom prst="rect">
            <a:avLst/>
          </a:prstGeom>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a:r>
              <a:rPr lang="en-US" dirty="0" smtClean="0">
                <a:latin typeface="Lucida Console" pitchFamily="49" charset="0"/>
              </a:rPr>
              <a:t>@Execute</a:t>
            </a:r>
            <a:endParaRPr lang="en-US" dirty="0">
              <a:latin typeface="Lucida Console" pitchFamily="49" charset="0"/>
            </a:endParaRPr>
          </a:p>
        </p:txBody>
      </p:sp>
      <p:sp>
        <p:nvSpPr>
          <p:cNvPr id="13" name="Rectangle 12"/>
          <p:cNvSpPr/>
          <p:nvPr/>
        </p:nvSpPr>
        <p:spPr>
          <a:xfrm>
            <a:off x="3733800" y="3657600"/>
            <a:ext cx="1828800" cy="838200"/>
          </a:xfrm>
          <a:prstGeom prst="rect">
            <a:avLst/>
          </a:prstGeom>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a:r>
              <a:rPr lang="en-US" dirty="0" smtClean="0">
                <a:latin typeface="Lucida Console" pitchFamily="49" charset="0"/>
              </a:rPr>
              <a:t>@Execute</a:t>
            </a:r>
            <a:endParaRPr lang="en-US" dirty="0">
              <a:latin typeface="Lucida Console" pitchFamily="49" charset="0"/>
            </a:endParaRPr>
          </a:p>
        </p:txBody>
      </p:sp>
      <p:sp>
        <p:nvSpPr>
          <p:cNvPr id="2" name="Title 1"/>
          <p:cNvSpPr>
            <a:spLocks noGrp="1"/>
          </p:cNvSpPr>
          <p:nvPr>
            <p:ph type="title"/>
          </p:nvPr>
        </p:nvSpPr>
        <p:spPr/>
        <p:txBody>
          <a:bodyPr/>
          <a:lstStyle/>
          <a:p>
            <a:r>
              <a:rPr lang="en-US" dirty="0" smtClean="0"/>
              <a:t>IRF Phases</a:t>
            </a:r>
            <a:endParaRPr lang="en-US" dirty="0"/>
          </a:p>
        </p:txBody>
      </p:sp>
      <p:sp>
        <p:nvSpPr>
          <p:cNvPr id="4" name="Rectangle 3"/>
          <p:cNvSpPr/>
          <p:nvPr/>
        </p:nvSpPr>
        <p:spPr>
          <a:xfrm>
            <a:off x="3581400" y="1981200"/>
            <a:ext cx="1828800" cy="838200"/>
          </a:xfrm>
          <a:prstGeom prst="rect">
            <a:avLst/>
          </a:prstGeom>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a:r>
              <a:rPr lang="en-US" dirty="0" smtClean="0">
                <a:latin typeface="Lucida Console" pitchFamily="49" charset="0"/>
              </a:rPr>
              <a:t>@Initialize</a:t>
            </a:r>
            <a:endParaRPr lang="en-US" dirty="0">
              <a:latin typeface="Lucida Console" pitchFamily="49" charset="0"/>
            </a:endParaRPr>
          </a:p>
        </p:txBody>
      </p:sp>
      <p:sp>
        <p:nvSpPr>
          <p:cNvPr id="5" name="Rectangle 4"/>
          <p:cNvSpPr/>
          <p:nvPr/>
        </p:nvSpPr>
        <p:spPr>
          <a:xfrm>
            <a:off x="3581400" y="3505200"/>
            <a:ext cx="1828800" cy="838200"/>
          </a:xfrm>
          <a:prstGeom prst="rect">
            <a:avLst/>
          </a:prstGeom>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a:r>
              <a:rPr lang="en-US" dirty="0" smtClean="0">
                <a:latin typeface="Lucida Console" pitchFamily="49" charset="0"/>
              </a:rPr>
              <a:t>@Execute</a:t>
            </a:r>
            <a:endParaRPr lang="en-US" dirty="0">
              <a:latin typeface="Lucida Console" pitchFamily="49" charset="0"/>
            </a:endParaRPr>
          </a:p>
        </p:txBody>
      </p:sp>
      <p:sp>
        <p:nvSpPr>
          <p:cNvPr id="6" name="Rectangle 5"/>
          <p:cNvSpPr/>
          <p:nvPr/>
        </p:nvSpPr>
        <p:spPr>
          <a:xfrm>
            <a:off x="3581400" y="5257800"/>
            <a:ext cx="1828800" cy="838200"/>
          </a:xfrm>
          <a:prstGeom prst="rect">
            <a:avLst/>
          </a:prstGeom>
        </p:spPr>
        <p:style>
          <a:lnRef idx="1">
            <a:schemeClr val="accent1"/>
          </a:lnRef>
          <a:fillRef idx="2">
            <a:schemeClr val="accent1"/>
          </a:fillRef>
          <a:effectRef idx="1">
            <a:schemeClr val="accent1"/>
          </a:effectRef>
          <a:fontRef idx="minor">
            <a:schemeClr val="dk1"/>
          </a:fontRef>
        </p:style>
        <p:txBody>
          <a:bodyPr lIns="91431" tIns="45716" rIns="91431" bIns="45716" rtlCol="0" anchor="ctr"/>
          <a:lstStyle/>
          <a:p>
            <a:pPr algn="ctr"/>
            <a:r>
              <a:rPr lang="en-US" dirty="0" smtClean="0">
                <a:latin typeface="Lucida Console" pitchFamily="49" charset="0"/>
              </a:rPr>
              <a:t>@Finalize</a:t>
            </a:r>
            <a:endParaRPr lang="en-US" dirty="0">
              <a:latin typeface="Lucida Console" pitchFamily="49" charset="0"/>
            </a:endParaRPr>
          </a:p>
        </p:txBody>
      </p:sp>
      <p:cxnSp>
        <p:nvCxnSpPr>
          <p:cNvPr id="8" name="Elbow Connector 7"/>
          <p:cNvCxnSpPr>
            <a:stCxn id="4" idx="2"/>
            <a:endCxn id="5" idx="0"/>
          </p:cNvCxnSpPr>
          <p:nvPr/>
        </p:nvCxnSpPr>
        <p:spPr>
          <a:xfrm rot="5400000">
            <a:off x="4152900" y="3162299"/>
            <a:ext cx="685800" cy="1589"/>
          </a:xfrm>
          <a:prstGeom prst="bentConnector3">
            <a:avLst>
              <a:gd name="adj1" fmla="val 50000"/>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0" name="Elbow Connector 9"/>
          <p:cNvCxnSpPr>
            <a:endCxn id="6" idx="0"/>
          </p:cNvCxnSpPr>
          <p:nvPr/>
        </p:nvCxnSpPr>
        <p:spPr>
          <a:xfrm rot="5400000">
            <a:off x="4229100" y="4991099"/>
            <a:ext cx="533400" cy="1589"/>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sp>
        <p:nvSpPr>
          <p:cNvPr id="11" name="Left Brace 10"/>
          <p:cNvSpPr/>
          <p:nvPr/>
        </p:nvSpPr>
        <p:spPr>
          <a:xfrm>
            <a:off x="2438400" y="3124200"/>
            <a:ext cx="762000" cy="1828800"/>
          </a:xfrm>
          <a:prstGeom prst="leftBrace">
            <a:avLst/>
          </a:prstGeom>
        </p:spPr>
        <p:style>
          <a:lnRef idx="3">
            <a:schemeClr val="accent1"/>
          </a:lnRef>
          <a:fillRef idx="0">
            <a:schemeClr val="accent1"/>
          </a:fillRef>
          <a:effectRef idx="2">
            <a:schemeClr val="accent1"/>
          </a:effectRef>
          <a:fontRef idx="minor">
            <a:schemeClr val="tx1"/>
          </a:fontRef>
        </p:style>
        <p:txBody>
          <a:bodyPr lIns="91431" tIns="45716" rIns="91431" bIns="45716" rtlCol="0" anchor="ctr"/>
          <a:lstStyle/>
          <a:p>
            <a:pPr algn="ctr"/>
            <a:endParaRPr lang="en-US"/>
          </a:p>
        </p:txBody>
      </p:sp>
      <p:sp>
        <p:nvSpPr>
          <p:cNvPr id="12" name="TextBox 11"/>
          <p:cNvSpPr txBox="1"/>
          <p:nvPr/>
        </p:nvSpPr>
        <p:spPr>
          <a:xfrm>
            <a:off x="1307592" y="3698906"/>
            <a:ext cx="1146450" cy="646323"/>
          </a:xfrm>
          <a:prstGeom prst="rect">
            <a:avLst/>
          </a:prstGeom>
          <a:noFill/>
        </p:spPr>
        <p:txBody>
          <a:bodyPr wrap="none" lIns="91431" tIns="45716" rIns="91431" bIns="45716" rtlCol="0">
            <a:spAutoFit/>
          </a:bodyPr>
          <a:lstStyle/>
          <a:p>
            <a:r>
              <a:rPr lang="en-US" b="1" dirty="0" smtClean="0"/>
              <a:t>optional </a:t>
            </a:r>
          </a:p>
          <a:p>
            <a:r>
              <a:rPr lang="en-US" b="1" dirty="0" smtClean="0"/>
              <a:t>Iteration</a:t>
            </a:r>
            <a:endParaRPr lang="en-US" b="1" dirty="0"/>
          </a:p>
        </p:txBody>
      </p:sp>
      <p:sp>
        <p:nvSpPr>
          <p:cNvPr id="7" name="Slide Number Placeholder 6"/>
          <p:cNvSpPr>
            <a:spLocks noGrp="1"/>
          </p:cNvSpPr>
          <p:nvPr>
            <p:ph type="sldNum" sz="quarter" idx="12"/>
          </p:nvPr>
        </p:nvSpPr>
        <p:spPr/>
        <p:txBody>
          <a:bodyPr/>
          <a:lstStyle/>
          <a:p>
            <a:fld id="{E9353CB8-35B8-441F-A176-6CE3BA725640}" type="slidenum">
              <a:rPr lang="en-US" smtClean="0"/>
              <a:pPr/>
              <a:t>104</a:t>
            </a:fld>
            <a:endParaRPr lang="en-US"/>
          </a:p>
        </p:txBody>
      </p:sp>
    </p:spTree>
    <p:extLst>
      <p:ext uri="{BB962C8B-B14F-4D97-AF65-F5344CB8AC3E}">
        <p14:creationId xmlns:p14="http://schemas.microsoft.com/office/powerpoint/2010/main" val="100925073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dirty="0" smtClean="0"/>
              <a:t>Component</a:t>
            </a:r>
            <a:endParaRPr lang="en-US" dirty="0"/>
          </a:p>
        </p:txBody>
      </p:sp>
      <p:sp>
        <p:nvSpPr>
          <p:cNvPr id="143363" name="Rectangle 3"/>
          <p:cNvSpPr>
            <a:spLocks noGrp="1" noChangeArrowheads="1"/>
          </p:cNvSpPr>
          <p:nvPr>
            <p:ph idx="1"/>
          </p:nvPr>
        </p:nvSpPr>
        <p:spPr>
          <a:xfrm>
            <a:off x="457200" y="1600201"/>
            <a:ext cx="8229600" cy="3810000"/>
          </a:xfrm>
        </p:spPr>
        <p:txBody>
          <a:bodyPr>
            <a:normAutofit/>
          </a:bodyPr>
          <a:lstStyle/>
          <a:p>
            <a:pPr marL="0" indent="0">
              <a:lnSpc>
                <a:spcPct val="80000"/>
              </a:lnSpc>
              <a:buNone/>
            </a:pPr>
            <a:r>
              <a:rPr lang="en-US" sz="2000" i="1" dirty="0" smtClean="0"/>
              <a:t>Simple Example component. </a:t>
            </a:r>
            <a:r>
              <a:rPr lang="en-US" sz="2000" b="1" i="1" dirty="0" smtClean="0"/>
              <a:t>Any</a:t>
            </a:r>
            <a:r>
              <a:rPr lang="en-US" sz="2000" i="1" dirty="0" smtClean="0"/>
              <a:t> Plain Old java Object (POJO) is a component in NGMF. </a:t>
            </a:r>
          </a:p>
          <a:p>
            <a:pPr lvl="1">
              <a:lnSpc>
                <a:spcPct val="80000"/>
              </a:lnSpc>
              <a:buFontTx/>
              <a:buNone/>
            </a:pPr>
            <a:endParaRPr lang="en-US" sz="1800" dirty="0">
              <a:latin typeface="CourierPS" pitchFamily="49" charset="0"/>
            </a:endParaRPr>
          </a:p>
          <a:p>
            <a:pPr lvl="1">
              <a:lnSpc>
                <a:spcPct val="80000"/>
              </a:lnSpc>
              <a:buFontTx/>
              <a:buNone/>
            </a:pPr>
            <a:r>
              <a:rPr lang="en-US" sz="1800" dirty="0">
                <a:solidFill>
                  <a:srgbClr val="C00000"/>
                </a:solidFill>
                <a:latin typeface="CourierPS" pitchFamily="49" charset="0"/>
              </a:rPr>
              <a:t>public class Component </a:t>
            </a:r>
            <a:r>
              <a:rPr lang="en-US" sz="1800" dirty="0" smtClean="0">
                <a:solidFill>
                  <a:srgbClr val="C00000"/>
                </a:solidFill>
                <a:latin typeface="CourierPS" pitchFamily="49" charset="0"/>
              </a:rPr>
              <a:t>{</a:t>
            </a:r>
            <a:r>
              <a:rPr lang="en-US" sz="1800" dirty="0">
                <a:solidFill>
                  <a:srgbClr val="C00000"/>
                </a:solidFill>
                <a:latin typeface="CourierPS" pitchFamily="49" charset="0"/>
              </a:rPr>
              <a:t/>
            </a:r>
            <a:br>
              <a:rPr lang="en-US" sz="1800" dirty="0">
                <a:solidFill>
                  <a:srgbClr val="C00000"/>
                </a:solidFill>
                <a:latin typeface="CourierPS" pitchFamily="49" charset="0"/>
              </a:rPr>
            </a:br>
            <a:r>
              <a:rPr lang="en-US" sz="1800" dirty="0" smtClean="0">
                <a:solidFill>
                  <a:srgbClr val="C00000"/>
                </a:solidFill>
                <a:latin typeface="CourierPS" pitchFamily="49" charset="0"/>
              </a:rPr>
              <a:t>...</a:t>
            </a:r>
            <a:endParaRPr lang="en-US" sz="1800" dirty="0">
              <a:solidFill>
                <a:srgbClr val="C00000"/>
              </a:solidFill>
              <a:latin typeface="CourierPS" pitchFamily="49" charset="0"/>
            </a:endParaRPr>
          </a:p>
          <a:p>
            <a:pPr lvl="1">
              <a:lnSpc>
                <a:spcPct val="80000"/>
              </a:lnSpc>
              <a:buFontTx/>
              <a:buNone/>
            </a:pPr>
            <a:r>
              <a:rPr lang="en-US" sz="1800" dirty="0">
                <a:solidFill>
                  <a:srgbClr val="C00000"/>
                </a:solidFill>
                <a:latin typeface="CourierPS" pitchFamily="49" charset="0"/>
              </a:rPr>
              <a:t>}	 </a:t>
            </a:r>
          </a:p>
          <a:p>
            <a:pPr lvl="1">
              <a:lnSpc>
                <a:spcPct val="80000"/>
              </a:lnSpc>
              <a:buFontTx/>
              <a:buNone/>
            </a:pPr>
            <a:endParaRPr lang="en-US" sz="1800" dirty="0">
              <a:latin typeface="CourierPS" pitchFamily="49" charset="0"/>
            </a:endParaRPr>
          </a:p>
          <a:p>
            <a:pPr>
              <a:lnSpc>
                <a:spcPct val="80000"/>
              </a:lnSpc>
            </a:pPr>
            <a:r>
              <a:rPr lang="en-US" sz="2000" dirty="0" smtClean="0">
                <a:latin typeface="CourierPS"/>
              </a:rPr>
              <a:t>Public</a:t>
            </a:r>
            <a:r>
              <a:rPr lang="en-US" sz="2000" dirty="0" smtClean="0"/>
              <a:t> component class</a:t>
            </a:r>
            <a:endParaRPr lang="en-US" sz="2000" dirty="0"/>
          </a:p>
          <a:p>
            <a:pPr>
              <a:lnSpc>
                <a:spcPct val="80000"/>
              </a:lnSpc>
            </a:pPr>
            <a:r>
              <a:rPr lang="en-US" sz="2000" dirty="0"/>
              <a:t>Default </a:t>
            </a:r>
            <a:r>
              <a:rPr lang="en-US" sz="2000" dirty="0">
                <a:latin typeface="CourierPS" pitchFamily="49" charset="0"/>
              </a:rPr>
              <a:t>public</a:t>
            </a:r>
            <a:r>
              <a:rPr lang="en-US" sz="2000" dirty="0"/>
              <a:t> </a:t>
            </a:r>
            <a:r>
              <a:rPr lang="en-US" sz="2000" dirty="0" smtClean="0"/>
              <a:t>, non argument constructor.  It can be omitted if there is no other constructor given.</a:t>
            </a:r>
          </a:p>
          <a:p>
            <a:pPr>
              <a:lnSpc>
                <a:spcPct val="80000"/>
              </a:lnSpc>
            </a:pPr>
            <a:r>
              <a:rPr lang="en-US" sz="2000" dirty="0" smtClean="0"/>
              <a:t>No need to subclass or implement interfaces.</a:t>
            </a:r>
          </a:p>
          <a:p>
            <a:pPr>
              <a:lnSpc>
                <a:spcPct val="80000"/>
              </a:lnSpc>
            </a:pPr>
            <a:endParaRPr lang="en-US" sz="2000" dirty="0" smtClean="0"/>
          </a:p>
        </p:txBody>
      </p:sp>
      <p:sp>
        <p:nvSpPr>
          <p:cNvPr id="4" name="Slide Number Placeholder 5"/>
          <p:cNvSpPr>
            <a:spLocks noGrp="1"/>
          </p:cNvSpPr>
          <p:nvPr>
            <p:ph type="sldNum" sz="quarter" idx="12"/>
          </p:nvPr>
        </p:nvSpPr>
        <p:spPr/>
        <p:txBody>
          <a:bodyPr/>
          <a:lstStyle/>
          <a:p>
            <a:fld id="{1873927C-0B7B-423C-87C4-E0D64D3726DE}" type="slidenum">
              <a:rPr lang="en-US"/>
              <a:pPr/>
              <a:t>105</a:t>
            </a:fld>
            <a:endParaRPr lang="en-US"/>
          </a:p>
        </p:txBody>
      </p:sp>
      <p:sp>
        <p:nvSpPr>
          <p:cNvPr id="5" name="Text Box 18"/>
          <p:cNvSpPr txBox="1">
            <a:spLocks noChangeArrowheads="1"/>
          </p:cNvSpPr>
          <p:nvPr/>
        </p:nvSpPr>
        <p:spPr bwMode="auto">
          <a:xfrm>
            <a:off x="1447800" y="5168205"/>
            <a:ext cx="6324600" cy="1384995"/>
          </a:xfrm>
          <a:prstGeom prst="rect">
            <a:avLst/>
          </a:prstGeom>
          <a:noFill/>
          <a:ln w="9525">
            <a:noFill/>
            <a:miter lim="800000"/>
            <a:headEnd/>
            <a:tailEnd/>
          </a:ln>
          <a:effectLst/>
        </p:spPr>
        <p:txBody>
          <a:bodyPr wrap="square">
            <a:spAutoFit/>
          </a:bodyPr>
          <a:lstStyle/>
          <a:p>
            <a:pPr lvl="1" algn="ctr" eaLnBrk="1" hangingPunct="1"/>
            <a:r>
              <a:rPr lang="en-US" sz="2800" i="1" dirty="0" smtClean="0"/>
              <a:t>Component </a:t>
            </a:r>
          </a:p>
          <a:p>
            <a:pPr lvl="1" algn="ctr" eaLnBrk="1" hangingPunct="1"/>
            <a:r>
              <a:rPr lang="en-US" sz="2800" i="1" dirty="0" smtClean="0"/>
              <a:t>= </a:t>
            </a:r>
          </a:p>
          <a:p>
            <a:pPr lvl="1" algn="ctr" eaLnBrk="1" hangingPunct="1"/>
            <a:r>
              <a:rPr lang="en-US" sz="2800" i="1" dirty="0" smtClean="0"/>
              <a:t>POJO </a:t>
            </a:r>
            <a:r>
              <a:rPr lang="en-US" sz="2800" i="1" dirty="0"/>
              <a:t>+ </a:t>
            </a:r>
            <a:r>
              <a:rPr lang="en-US" sz="2800" i="1" dirty="0" smtClean="0"/>
              <a:t>Meta data</a:t>
            </a:r>
            <a:endParaRPr lang="en-US" sz="2800" i="1"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 data purpose</a:t>
            </a:r>
            <a:endParaRPr lang="en-US" dirty="0"/>
          </a:p>
        </p:txBody>
      </p:sp>
      <p:sp>
        <p:nvSpPr>
          <p:cNvPr id="3" name="Content Placeholder 2"/>
          <p:cNvSpPr>
            <a:spLocks noGrp="1"/>
          </p:cNvSpPr>
          <p:nvPr>
            <p:ph idx="1"/>
          </p:nvPr>
        </p:nvSpPr>
        <p:spPr/>
        <p:txBody>
          <a:bodyPr/>
          <a:lstStyle/>
          <a:p>
            <a:r>
              <a:rPr lang="en-US" dirty="0" smtClean="0"/>
              <a:t>Execution control and connectivity</a:t>
            </a:r>
          </a:p>
          <a:p>
            <a:r>
              <a:rPr lang="en-US" dirty="0" smtClean="0"/>
              <a:t>Execution support</a:t>
            </a:r>
          </a:p>
          <a:p>
            <a:r>
              <a:rPr lang="en-US" dirty="0" smtClean="0"/>
              <a:t>Documentation/Repository support</a:t>
            </a:r>
          </a:p>
          <a:p>
            <a:r>
              <a:rPr lang="en-US" dirty="0" smtClean="0"/>
              <a:t>Testing support</a:t>
            </a:r>
          </a:p>
          <a:p>
            <a:r>
              <a:rPr lang="en-US" dirty="0" smtClean="0"/>
              <a:t>Runtime consistency support</a:t>
            </a:r>
          </a:p>
          <a:p>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106</a:t>
            </a:fld>
            <a:endParaRPr 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 Data</a:t>
            </a:r>
            <a:endParaRPr lang="en-US" dirty="0"/>
          </a:p>
        </p:txBody>
      </p:sp>
      <p:sp>
        <p:nvSpPr>
          <p:cNvPr id="3" name="Content Placeholder 2"/>
          <p:cNvSpPr>
            <a:spLocks noGrp="1"/>
          </p:cNvSpPr>
          <p:nvPr>
            <p:ph idx="1"/>
          </p:nvPr>
        </p:nvSpPr>
        <p:spPr>
          <a:xfrm>
            <a:off x="304800" y="2027237"/>
            <a:ext cx="2971800" cy="4525963"/>
          </a:xfrm>
        </p:spPr>
        <p:txBody>
          <a:bodyPr/>
          <a:lstStyle/>
          <a:p>
            <a:pPr>
              <a:buNone/>
            </a:pPr>
            <a:r>
              <a:rPr lang="en-US" sz="2800" dirty="0" smtClean="0">
                <a:latin typeface="CourierPS"/>
              </a:rPr>
              <a:t>@Description</a:t>
            </a:r>
          </a:p>
          <a:p>
            <a:pPr>
              <a:buNone/>
            </a:pPr>
            <a:r>
              <a:rPr lang="en-US" sz="2800" dirty="0" smtClean="0">
                <a:latin typeface="CourierPS"/>
              </a:rPr>
              <a:t>@Author</a:t>
            </a:r>
          </a:p>
          <a:p>
            <a:pPr>
              <a:buNone/>
            </a:pPr>
            <a:r>
              <a:rPr lang="en-US" sz="2800" dirty="0" smtClean="0">
                <a:latin typeface="CourierPS"/>
              </a:rPr>
              <a:t>@Bibliography</a:t>
            </a:r>
          </a:p>
          <a:p>
            <a:pPr>
              <a:buNone/>
            </a:pPr>
            <a:r>
              <a:rPr lang="en-US" sz="2800" dirty="0" smtClean="0">
                <a:latin typeface="CourierPS"/>
              </a:rPr>
              <a:t>@Status</a:t>
            </a:r>
          </a:p>
          <a:p>
            <a:pPr>
              <a:buNone/>
            </a:pPr>
            <a:r>
              <a:rPr lang="en-US" sz="2800" dirty="0" smtClean="0">
                <a:latin typeface="CourierPS"/>
              </a:rPr>
              <a:t>@</a:t>
            </a:r>
            <a:r>
              <a:rPr lang="en-US" sz="2800" dirty="0" err="1" smtClean="0">
                <a:latin typeface="CourierPS"/>
              </a:rPr>
              <a:t>VersionInfo</a:t>
            </a:r>
            <a:endParaRPr lang="en-US" sz="2800" dirty="0" smtClean="0">
              <a:latin typeface="CourierPS"/>
            </a:endParaRPr>
          </a:p>
          <a:p>
            <a:pPr>
              <a:buNone/>
            </a:pPr>
            <a:r>
              <a:rPr lang="en-US" sz="2800" dirty="0" smtClean="0">
                <a:latin typeface="CourierPS"/>
              </a:rPr>
              <a:t>@</a:t>
            </a:r>
            <a:r>
              <a:rPr lang="en-US" sz="2800" dirty="0" err="1" smtClean="0">
                <a:latin typeface="CourierPS"/>
              </a:rPr>
              <a:t>SourceInfo</a:t>
            </a:r>
            <a:endParaRPr lang="en-US" sz="2800" dirty="0" smtClean="0">
              <a:latin typeface="CourierPS"/>
            </a:endParaRPr>
          </a:p>
          <a:p>
            <a:pPr>
              <a:buNone/>
            </a:pPr>
            <a:r>
              <a:rPr lang="en-US" sz="2800" dirty="0" smtClean="0">
                <a:latin typeface="CourierPS"/>
              </a:rPr>
              <a:t>@Keywords</a:t>
            </a:r>
          </a:p>
          <a:p>
            <a:pPr>
              <a:buNone/>
            </a:pPr>
            <a:r>
              <a:rPr lang="en-US" sz="2800" dirty="0" smtClean="0">
                <a:latin typeface="CourierPS"/>
              </a:rPr>
              <a:t>@Label</a:t>
            </a:r>
            <a:endParaRPr lang="en-US" sz="2800" dirty="0">
              <a:latin typeface="CourierPS"/>
            </a:endParaRPr>
          </a:p>
        </p:txBody>
      </p:sp>
      <p:sp>
        <p:nvSpPr>
          <p:cNvPr id="12" name="Slide Number Placeholder 11"/>
          <p:cNvSpPr>
            <a:spLocks noGrp="1"/>
          </p:cNvSpPr>
          <p:nvPr>
            <p:ph type="sldNum" sz="quarter" idx="12"/>
          </p:nvPr>
        </p:nvSpPr>
        <p:spPr/>
        <p:txBody>
          <a:bodyPr/>
          <a:lstStyle/>
          <a:p>
            <a:fld id="{E9353CB8-35B8-441F-A176-6CE3BA725640}" type="slidenum">
              <a:rPr lang="en-US" smtClean="0"/>
              <a:pPr/>
              <a:t>107</a:t>
            </a:fld>
            <a:endParaRPr lang="en-US"/>
          </a:p>
        </p:txBody>
      </p:sp>
      <p:sp>
        <p:nvSpPr>
          <p:cNvPr id="4" name="Content Placeholder 2"/>
          <p:cNvSpPr txBox="1">
            <a:spLocks/>
          </p:cNvSpPr>
          <p:nvPr/>
        </p:nvSpPr>
        <p:spPr>
          <a:xfrm>
            <a:off x="3352800" y="2027237"/>
            <a:ext cx="29718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800" b="0" i="0" u="none" strike="noStrike" kern="1200" cap="none" spc="0" normalizeH="0" baseline="0" noProof="0" dirty="0" smtClean="0">
                <a:ln>
                  <a:noFill/>
                </a:ln>
                <a:solidFill>
                  <a:schemeClr val="tx1"/>
                </a:solidFill>
                <a:effectLst/>
                <a:uLnTx/>
                <a:uFillTx/>
                <a:latin typeface="CourierPS"/>
              </a:rPr>
              <a:t>@Description</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800" b="0" i="0" u="none" strike="noStrike" kern="1200" cap="none" spc="0" normalizeH="0" baseline="0" noProof="0" dirty="0" smtClean="0">
                <a:ln>
                  <a:noFill/>
                </a:ln>
                <a:solidFill>
                  <a:schemeClr val="tx1"/>
                </a:solidFill>
                <a:effectLst/>
                <a:uLnTx/>
                <a:uFillTx/>
                <a:latin typeface="CourierPS"/>
              </a:rPr>
              <a:t>@Unit</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800" b="1" i="0" u="none" strike="noStrike" kern="1200" cap="none" spc="0" normalizeH="0" baseline="0" noProof="0" dirty="0" smtClean="0">
                <a:ln>
                  <a:noFill/>
                </a:ln>
                <a:solidFill>
                  <a:schemeClr val="tx1"/>
                </a:solidFill>
                <a:effectLst/>
                <a:uLnTx/>
                <a:uFillTx/>
                <a:latin typeface="CourierPS"/>
              </a:rPr>
              <a:t>@In</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800" b="1" i="0" u="none" strike="noStrike" kern="1200" cap="none" spc="0" normalizeH="0" baseline="0" noProof="0" dirty="0" smtClean="0">
                <a:ln>
                  <a:noFill/>
                </a:ln>
                <a:solidFill>
                  <a:schemeClr val="tx1"/>
                </a:solidFill>
                <a:effectLst/>
                <a:uLnTx/>
                <a:uFillTx/>
                <a:latin typeface="CourierPS"/>
              </a:rPr>
              <a:t>@Out</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800" b="0" i="0" u="none" strike="noStrike" kern="1200" cap="none" spc="0" normalizeH="0" baseline="0" noProof="0" dirty="0" smtClean="0">
                <a:ln>
                  <a:noFill/>
                </a:ln>
                <a:solidFill>
                  <a:schemeClr val="tx1"/>
                </a:solidFill>
                <a:effectLst/>
                <a:uLnTx/>
                <a:uFillTx/>
                <a:latin typeface="CourierPS"/>
              </a:rPr>
              <a:t>@Range</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800" b="0" i="0" u="none" strike="noStrike" kern="1200" cap="none" spc="0" normalizeH="0" baseline="0" noProof="0" dirty="0" smtClean="0">
                <a:ln>
                  <a:noFill/>
                </a:ln>
                <a:solidFill>
                  <a:schemeClr val="tx1"/>
                </a:solidFill>
                <a:effectLst/>
                <a:uLnTx/>
                <a:uFillTx/>
                <a:latin typeface="CourierPS"/>
              </a:rPr>
              <a:t>@Role</a:t>
            </a:r>
          </a:p>
          <a:p>
            <a:pPr marL="342900" marR="0" lvl="0" indent="-342900" algn="l" defTabSz="914400" rtl="0" eaLnBrk="1" fontAlgn="auto" latinLnBrk="0" hangingPunct="1">
              <a:lnSpc>
                <a:spcPct val="100000"/>
              </a:lnSpc>
              <a:spcBef>
                <a:spcPct val="20000"/>
              </a:spcBef>
              <a:spcAft>
                <a:spcPts val="0"/>
              </a:spcAft>
              <a:buClrTx/>
              <a:buSzTx/>
              <a:tabLst/>
              <a:defRPr/>
            </a:pPr>
            <a:r>
              <a:rPr lang="en-US" sz="2800" dirty="0" smtClean="0">
                <a:latin typeface="CourierPS"/>
              </a:rPr>
              <a:t>@Bound</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800" b="0" i="0" u="none" strike="noStrike" kern="1200" cap="none" spc="0" normalizeH="0" baseline="0" noProof="0" dirty="0" smtClean="0">
                <a:ln>
                  <a:noFill/>
                </a:ln>
                <a:solidFill>
                  <a:schemeClr val="tx1"/>
                </a:solidFill>
                <a:effectLst/>
                <a:uLnTx/>
                <a:uFillTx/>
                <a:latin typeface="CourierPS"/>
              </a:rPr>
              <a:t>@Label</a:t>
            </a:r>
          </a:p>
        </p:txBody>
      </p:sp>
      <p:sp>
        <p:nvSpPr>
          <p:cNvPr id="5" name="Content Placeholder 2"/>
          <p:cNvSpPr txBox="1">
            <a:spLocks/>
          </p:cNvSpPr>
          <p:nvPr/>
        </p:nvSpPr>
        <p:spPr>
          <a:xfrm>
            <a:off x="6096000" y="2027237"/>
            <a:ext cx="2667000" cy="30781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800" b="1" i="0" u="none" strike="noStrike" kern="1200" cap="none" spc="0" normalizeH="0" baseline="0" noProof="0" dirty="0" smtClean="0">
                <a:ln>
                  <a:noFill/>
                </a:ln>
                <a:solidFill>
                  <a:schemeClr val="tx1"/>
                </a:solidFill>
                <a:effectLst/>
                <a:uLnTx/>
                <a:uFillTx/>
                <a:latin typeface="CourierPS"/>
              </a:rPr>
              <a:t>@Execute</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800" b="0" i="0" u="none" strike="noStrike" kern="1200" cap="none" spc="0" normalizeH="0" baseline="0" noProof="0" dirty="0" smtClean="0">
                <a:ln>
                  <a:noFill/>
                </a:ln>
                <a:solidFill>
                  <a:schemeClr val="tx1"/>
                </a:solidFill>
                <a:effectLst/>
                <a:uLnTx/>
                <a:uFillTx/>
                <a:latin typeface="CourierPS"/>
              </a:rPr>
              <a:t>@Initialize</a:t>
            </a:r>
          </a:p>
          <a:p>
            <a:pPr marL="342900" marR="0" lvl="0" indent="-342900" algn="l" defTabSz="914400" rtl="0" eaLnBrk="1" fontAlgn="auto" latinLnBrk="0" hangingPunct="1">
              <a:lnSpc>
                <a:spcPct val="100000"/>
              </a:lnSpc>
              <a:spcBef>
                <a:spcPct val="20000"/>
              </a:spcBef>
              <a:spcAft>
                <a:spcPts val="0"/>
              </a:spcAft>
              <a:buClrTx/>
              <a:buSzTx/>
              <a:tabLst/>
              <a:defRPr/>
            </a:pPr>
            <a:r>
              <a:rPr kumimoji="0" lang="en-US" sz="2800" b="0" i="0" u="none" strike="noStrike" kern="1200" cap="none" spc="0" normalizeH="0" baseline="0" noProof="0" dirty="0" smtClean="0">
                <a:ln>
                  <a:noFill/>
                </a:ln>
                <a:solidFill>
                  <a:schemeClr val="tx1"/>
                </a:solidFill>
                <a:effectLst/>
                <a:uLnTx/>
                <a:uFillTx/>
                <a:latin typeface="CourierPS"/>
              </a:rPr>
              <a:t>@Finalize</a:t>
            </a:r>
          </a:p>
          <a:p>
            <a:pPr marL="342900" marR="0" lvl="0" indent="-342900" algn="l" defTabSz="914400" rtl="0" eaLnBrk="1" fontAlgn="auto" latinLnBrk="0" hangingPunct="1">
              <a:lnSpc>
                <a:spcPct val="100000"/>
              </a:lnSpc>
              <a:spcBef>
                <a:spcPct val="20000"/>
              </a:spcBef>
              <a:spcAft>
                <a:spcPts val="0"/>
              </a:spcAft>
              <a:buClrTx/>
              <a:buSzTx/>
              <a:tabLst/>
              <a:defRPr/>
            </a:pPr>
            <a:endParaRPr kumimoji="0" lang="en-US" sz="2800" b="0" i="0" u="none" strike="noStrike" kern="1200" cap="none" spc="0" normalizeH="0" baseline="0" noProof="0" dirty="0" smtClean="0">
              <a:ln>
                <a:noFill/>
              </a:ln>
              <a:solidFill>
                <a:schemeClr val="tx1"/>
              </a:solidFill>
              <a:effectLst/>
              <a:uLnTx/>
              <a:uFillTx/>
              <a:latin typeface="CourierPS"/>
            </a:endParaRPr>
          </a:p>
          <a:p>
            <a:pPr marL="342900" marR="0" lvl="0" indent="-342900" algn="l" defTabSz="914400" rtl="0" eaLnBrk="1" fontAlgn="auto" latinLnBrk="0" hangingPunct="1">
              <a:lnSpc>
                <a:spcPct val="100000"/>
              </a:lnSpc>
              <a:spcBef>
                <a:spcPct val="20000"/>
              </a:spcBef>
              <a:spcAft>
                <a:spcPts val="0"/>
              </a:spcAft>
              <a:buClrTx/>
              <a:buSzTx/>
              <a:tabLst/>
              <a:defRPr/>
            </a:pPr>
            <a:endParaRPr kumimoji="0" lang="en-US" sz="2800" b="0" i="0" u="none" strike="noStrike" kern="1200" cap="none" spc="0" normalizeH="0" baseline="0" noProof="0" dirty="0" smtClean="0">
              <a:ln>
                <a:noFill/>
              </a:ln>
              <a:solidFill>
                <a:schemeClr val="tx1"/>
              </a:solidFill>
              <a:effectLst/>
              <a:uLnTx/>
              <a:uFillTx/>
              <a:latin typeface="CourierPS"/>
            </a:endParaRPr>
          </a:p>
        </p:txBody>
      </p:sp>
      <p:sp>
        <p:nvSpPr>
          <p:cNvPr id="6" name="TextBox 5"/>
          <p:cNvSpPr txBox="1"/>
          <p:nvPr/>
        </p:nvSpPr>
        <p:spPr>
          <a:xfrm>
            <a:off x="152400" y="1447800"/>
            <a:ext cx="2152577" cy="584775"/>
          </a:xfrm>
          <a:prstGeom prst="rect">
            <a:avLst/>
          </a:prstGeom>
          <a:noFill/>
        </p:spPr>
        <p:txBody>
          <a:bodyPr wrap="none" rtlCol="0">
            <a:spAutoFit/>
          </a:bodyPr>
          <a:lstStyle/>
          <a:p>
            <a:r>
              <a:rPr lang="en-US" sz="3200" dirty="0" smtClean="0"/>
              <a:t>Component</a:t>
            </a:r>
            <a:endParaRPr lang="en-US" sz="3200" dirty="0"/>
          </a:p>
        </p:txBody>
      </p:sp>
      <p:sp>
        <p:nvSpPr>
          <p:cNvPr id="7" name="TextBox 6"/>
          <p:cNvSpPr txBox="1"/>
          <p:nvPr/>
        </p:nvSpPr>
        <p:spPr>
          <a:xfrm>
            <a:off x="3200400" y="1447800"/>
            <a:ext cx="982961" cy="584775"/>
          </a:xfrm>
          <a:prstGeom prst="rect">
            <a:avLst/>
          </a:prstGeom>
          <a:noFill/>
        </p:spPr>
        <p:txBody>
          <a:bodyPr wrap="none" rtlCol="0">
            <a:spAutoFit/>
          </a:bodyPr>
          <a:lstStyle/>
          <a:p>
            <a:r>
              <a:rPr lang="en-US" sz="3200" dirty="0" smtClean="0"/>
              <a:t>Field</a:t>
            </a:r>
            <a:endParaRPr lang="en-US" sz="3200" dirty="0"/>
          </a:p>
        </p:txBody>
      </p:sp>
      <p:sp>
        <p:nvSpPr>
          <p:cNvPr id="8" name="TextBox 7"/>
          <p:cNvSpPr txBox="1"/>
          <p:nvPr/>
        </p:nvSpPr>
        <p:spPr>
          <a:xfrm>
            <a:off x="5943600" y="1447800"/>
            <a:ext cx="1524200" cy="584775"/>
          </a:xfrm>
          <a:prstGeom prst="rect">
            <a:avLst/>
          </a:prstGeom>
          <a:noFill/>
        </p:spPr>
        <p:txBody>
          <a:bodyPr wrap="none" rtlCol="0">
            <a:spAutoFit/>
          </a:bodyPr>
          <a:lstStyle/>
          <a:p>
            <a:r>
              <a:rPr lang="en-US" sz="3200" dirty="0" smtClean="0"/>
              <a:t>Method</a:t>
            </a:r>
            <a:endParaRPr lang="en-US" sz="3200" dirty="0"/>
          </a:p>
        </p:txBody>
      </p:sp>
      <p:sp>
        <p:nvSpPr>
          <p:cNvPr id="9" name="TextBox 8"/>
          <p:cNvSpPr txBox="1"/>
          <p:nvPr/>
        </p:nvSpPr>
        <p:spPr>
          <a:xfrm>
            <a:off x="4343400" y="1371600"/>
            <a:ext cx="290464" cy="369332"/>
          </a:xfrm>
          <a:prstGeom prst="rect">
            <a:avLst/>
          </a:prstGeom>
          <a:noFill/>
        </p:spPr>
        <p:txBody>
          <a:bodyPr wrap="none" rtlCol="0">
            <a:spAutoFit/>
          </a:bodyPr>
          <a:lstStyle/>
          <a:p>
            <a:r>
              <a:rPr lang="en-US" dirty="0" smtClean="0"/>
              <a:t>F</a:t>
            </a:r>
            <a:endParaRPr lang="en-US" dirty="0"/>
          </a:p>
        </p:txBody>
      </p:sp>
      <p:sp>
        <p:nvSpPr>
          <p:cNvPr id="10" name="TextBox 9"/>
          <p:cNvSpPr txBox="1"/>
          <p:nvPr/>
        </p:nvSpPr>
        <p:spPr>
          <a:xfrm>
            <a:off x="2514600" y="1371600"/>
            <a:ext cx="308098" cy="369332"/>
          </a:xfrm>
          <a:prstGeom prst="rect">
            <a:avLst/>
          </a:prstGeom>
          <a:noFill/>
        </p:spPr>
        <p:txBody>
          <a:bodyPr wrap="none" rtlCol="0">
            <a:spAutoFit/>
          </a:bodyPr>
          <a:lstStyle/>
          <a:p>
            <a:r>
              <a:rPr lang="en-US" dirty="0" smtClean="0"/>
              <a:t>C</a:t>
            </a:r>
            <a:endParaRPr lang="en-US" dirty="0"/>
          </a:p>
        </p:txBody>
      </p:sp>
      <p:sp>
        <p:nvSpPr>
          <p:cNvPr id="11" name="TextBox 10"/>
          <p:cNvSpPr txBox="1"/>
          <p:nvPr/>
        </p:nvSpPr>
        <p:spPr>
          <a:xfrm>
            <a:off x="7620000" y="1295400"/>
            <a:ext cx="381836" cy="369332"/>
          </a:xfrm>
          <a:prstGeom prst="rect">
            <a:avLst/>
          </a:prstGeom>
          <a:noFill/>
        </p:spPr>
        <p:txBody>
          <a:bodyPr wrap="none" rtlCol="0">
            <a:spAutoFit/>
          </a:bodyPr>
          <a:lstStyle/>
          <a:p>
            <a:r>
              <a:rPr lang="en-US" dirty="0" smtClean="0"/>
              <a:t>M</a:t>
            </a:r>
            <a:endParaRPr 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dirty="0" smtClean="0"/>
              <a:t>Description</a:t>
            </a:r>
            <a:endParaRPr lang="en-US" dirty="0"/>
          </a:p>
        </p:txBody>
      </p:sp>
      <p:sp>
        <p:nvSpPr>
          <p:cNvPr id="143363" name="Rectangle 3"/>
          <p:cNvSpPr>
            <a:spLocks noGrp="1" noChangeArrowheads="1"/>
          </p:cNvSpPr>
          <p:nvPr>
            <p:ph idx="1"/>
          </p:nvPr>
        </p:nvSpPr>
        <p:spPr/>
        <p:txBody>
          <a:bodyPr>
            <a:normAutofit/>
          </a:bodyPr>
          <a:lstStyle/>
          <a:p>
            <a:pPr>
              <a:lnSpc>
                <a:spcPct val="80000"/>
              </a:lnSpc>
              <a:buFont typeface="Wingdings" pitchFamily="2" charset="2"/>
              <a:buNone/>
            </a:pPr>
            <a:r>
              <a:rPr lang="en-US" sz="2000" i="1" dirty="0" smtClean="0"/>
              <a:t>A component with more descriptive information.</a:t>
            </a:r>
            <a:endParaRPr lang="en-US" sz="2000" i="1" dirty="0"/>
          </a:p>
          <a:p>
            <a:pPr>
              <a:lnSpc>
                <a:spcPct val="80000"/>
              </a:lnSpc>
              <a:buFont typeface="Wingdings" pitchFamily="2" charset="2"/>
              <a:buNone/>
            </a:pPr>
            <a:endParaRPr lang="en-US" sz="2000" dirty="0"/>
          </a:p>
          <a:p>
            <a:pPr lvl="2">
              <a:lnSpc>
                <a:spcPct val="80000"/>
              </a:lnSpc>
              <a:buFont typeface="Wingdings" pitchFamily="2" charset="2"/>
              <a:buNone/>
            </a:pPr>
            <a:r>
              <a:rPr lang="en-US" sz="1800" b="1" dirty="0" smtClean="0">
                <a:solidFill>
                  <a:srgbClr val="C00000"/>
                </a:solidFill>
                <a:latin typeface="CourierPS" pitchFamily="49" charset="0"/>
              </a:rPr>
              <a:t>@Description(“Circle Area Calculation.”)</a:t>
            </a:r>
          </a:p>
          <a:p>
            <a:pPr lvl="2">
              <a:lnSpc>
                <a:spcPct val="80000"/>
              </a:lnSpc>
              <a:buFont typeface="Wingdings" pitchFamily="2" charset="2"/>
              <a:buNone/>
            </a:pPr>
            <a:r>
              <a:rPr lang="en-US" sz="1800" dirty="0" smtClean="0">
                <a:solidFill>
                  <a:srgbClr val="C00000"/>
                </a:solidFill>
                <a:latin typeface="CourierPS" pitchFamily="49" charset="0"/>
              </a:rPr>
              <a:t>public class </a:t>
            </a:r>
            <a:r>
              <a:rPr lang="en-US" sz="1800" dirty="0" err="1" smtClean="0">
                <a:solidFill>
                  <a:srgbClr val="C00000"/>
                </a:solidFill>
                <a:latin typeface="CourierPS" pitchFamily="49" charset="0"/>
              </a:rPr>
              <a:t>CircleArea</a:t>
            </a:r>
            <a:r>
              <a:rPr lang="en-US" sz="1800" dirty="0" smtClean="0">
                <a:solidFill>
                  <a:srgbClr val="C00000"/>
                </a:solidFill>
                <a:latin typeface="CourierPS" pitchFamily="49" charset="0"/>
              </a:rPr>
              <a:t> {</a:t>
            </a:r>
            <a:br>
              <a:rPr lang="en-US" sz="1800" dirty="0" smtClean="0">
                <a:solidFill>
                  <a:srgbClr val="C00000"/>
                </a:solidFill>
                <a:latin typeface="CourierPS" pitchFamily="49" charset="0"/>
              </a:rPr>
            </a:br>
            <a:endParaRPr lang="en-US" sz="1800" dirty="0" smtClean="0">
              <a:solidFill>
                <a:srgbClr val="C00000"/>
              </a:solidFill>
              <a:latin typeface="CourierPS" pitchFamily="49" charset="0"/>
            </a:endParaRPr>
          </a:p>
          <a:p>
            <a:pPr lvl="2">
              <a:lnSpc>
                <a:spcPct val="80000"/>
              </a:lnSpc>
              <a:buFont typeface="Wingdings" pitchFamily="2" charset="2"/>
              <a:buNone/>
            </a:pPr>
            <a:r>
              <a:rPr lang="en-US" sz="1800" dirty="0" smtClean="0">
                <a:solidFill>
                  <a:srgbClr val="C00000"/>
                </a:solidFill>
                <a:latin typeface="CourierPS" pitchFamily="49" charset="0"/>
              </a:rPr>
              <a:t>    </a:t>
            </a:r>
            <a:r>
              <a:rPr lang="en-US" sz="1800" b="1" dirty="0" smtClean="0">
                <a:solidFill>
                  <a:srgbClr val="C00000"/>
                </a:solidFill>
                <a:latin typeface="CourierPS" pitchFamily="49" charset="0"/>
              </a:rPr>
              <a:t>@Description (“Radius”)</a:t>
            </a:r>
          </a:p>
          <a:p>
            <a:pPr lvl="2">
              <a:lnSpc>
                <a:spcPct val="80000"/>
              </a:lnSpc>
              <a:buFont typeface="Wingdings" pitchFamily="2" charset="2"/>
              <a:buNone/>
            </a:pPr>
            <a:r>
              <a:rPr lang="en-US" sz="1800" b="1" dirty="0" smtClean="0">
                <a:solidFill>
                  <a:srgbClr val="C00000"/>
                </a:solidFill>
                <a:latin typeface="CourierPS" pitchFamily="49" charset="0"/>
              </a:rPr>
              <a:t>    </a:t>
            </a:r>
            <a:r>
              <a:rPr lang="en-US" sz="1800" dirty="0" smtClean="0">
                <a:solidFill>
                  <a:srgbClr val="C00000"/>
                </a:solidFill>
                <a:latin typeface="CourierPS" pitchFamily="49" charset="0"/>
              </a:rPr>
              <a:t>@In public double r;  </a:t>
            </a:r>
            <a:br>
              <a:rPr lang="en-US" sz="1800" dirty="0" smtClean="0">
                <a:solidFill>
                  <a:srgbClr val="C00000"/>
                </a:solidFill>
                <a:latin typeface="CourierPS" pitchFamily="49" charset="0"/>
              </a:rPr>
            </a:br>
            <a:r>
              <a:rPr lang="en-US" sz="1800" dirty="0" smtClean="0">
                <a:solidFill>
                  <a:srgbClr val="C00000"/>
                </a:solidFill>
                <a:latin typeface="CourierPS" pitchFamily="49" charset="0"/>
              </a:rPr>
              <a:t/>
            </a:r>
            <a:br>
              <a:rPr lang="en-US" sz="1800" dirty="0" smtClean="0">
                <a:solidFill>
                  <a:srgbClr val="C00000"/>
                </a:solidFill>
                <a:latin typeface="CourierPS" pitchFamily="49" charset="0"/>
              </a:rPr>
            </a:br>
            <a:r>
              <a:rPr lang="en-US" sz="1800" dirty="0" smtClean="0">
                <a:solidFill>
                  <a:srgbClr val="C00000"/>
                </a:solidFill>
                <a:latin typeface="CourierPS" pitchFamily="49" charset="0"/>
              </a:rPr>
              <a:t>  ...</a:t>
            </a:r>
          </a:p>
          <a:p>
            <a:pPr lvl="2">
              <a:lnSpc>
                <a:spcPct val="80000"/>
              </a:lnSpc>
              <a:buNone/>
            </a:pPr>
            <a:r>
              <a:rPr lang="en-US" sz="1800" dirty="0" smtClean="0">
                <a:solidFill>
                  <a:srgbClr val="C00000"/>
                </a:solidFill>
                <a:latin typeface="CourierPS" pitchFamily="49" charset="0"/>
              </a:rPr>
              <a:t>}	</a:t>
            </a:r>
          </a:p>
          <a:p>
            <a:pPr lvl="2">
              <a:lnSpc>
                <a:spcPct val="80000"/>
              </a:lnSpc>
              <a:buNone/>
            </a:pPr>
            <a:endParaRPr lang="en-US" sz="1800" dirty="0">
              <a:latin typeface="CourierPS" pitchFamily="49" charset="0"/>
            </a:endParaRPr>
          </a:p>
          <a:p>
            <a:pPr>
              <a:lnSpc>
                <a:spcPct val="80000"/>
              </a:lnSpc>
            </a:pPr>
            <a:r>
              <a:rPr lang="en-US" sz="2000" dirty="0" smtClean="0"/>
              <a:t>Tag the Component and the fields being used for input and output </a:t>
            </a:r>
            <a:r>
              <a:rPr lang="en-US" sz="2000" dirty="0"/>
              <a:t>with </a:t>
            </a:r>
            <a:r>
              <a:rPr lang="en-US" sz="2000" dirty="0" smtClean="0"/>
              <a:t>the </a:t>
            </a:r>
            <a:r>
              <a:rPr lang="en-US" sz="2000" b="1" dirty="0" smtClean="0">
                <a:latin typeface="CourierPS"/>
              </a:rPr>
              <a:t>@Description </a:t>
            </a:r>
            <a:r>
              <a:rPr lang="en-US" sz="2000" dirty="0" smtClean="0"/>
              <a:t>annotation.</a:t>
            </a:r>
          </a:p>
          <a:p>
            <a:pPr>
              <a:lnSpc>
                <a:spcPct val="80000"/>
              </a:lnSpc>
            </a:pPr>
            <a:r>
              <a:rPr lang="en-US" sz="2000" dirty="0" smtClean="0"/>
              <a:t>This is optional metadata.</a:t>
            </a:r>
          </a:p>
          <a:p>
            <a:pPr>
              <a:lnSpc>
                <a:spcPct val="80000"/>
              </a:lnSpc>
            </a:pPr>
            <a:endParaRPr lang="en-US" sz="2000" dirty="0"/>
          </a:p>
        </p:txBody>
      </p:sp>
      <p:sp>
        <p:nvSpPr>
          <p:cNvPr id="4" name="Slide Number Placeholder 5"/>
          <p:cNvSpPr>
            <a:spLocks noGrp="1"/>
          </p:cNvSpPr>
          <p:nvPr>
            <p:ph type="sldNum" sz="quarter" idx="12"/>
          </p:nvPr>
        </p:nvSpPr>
        <p:spPr/>
        <p:txBody>
          <a:bodyPr/>
          <a:lstStyle/>
          <a:p>
            <a:fld id="{1873927C-0B7B-423C-87C4-E0D64D3726DE}" type="slidenum">
              <a:rPr lang="en-US"/>
              <a:pPr/>
              <a:t>108</a:t>
            </a:fld>
            <a:endParaRPr lang="en-US"/>
          </a:p>
        </p:txBody>
      </p:sp>
      <p:sp>
        <p:nvSpPr>
          <p:cNvPr id="5" name="TextBox 4"/>
          <p:cNvSpPr txBox="1"/>
          <p:nvPr/>
        </p:nvSpPr>
        <p:spPr>
          <a:xfrm>
            <a:off x="6172200" y="457200"/>
            <a:ext cx="470578" cy="369332"/>
          </a:xfrm>
          <a:prstGeom prst="rect">
            <a:avLst/>
          </a:prstGeom>
          <a:noFill/>
        </p:spPr>
        <p:txBody>
          <a:bodyPr wrap="none" rtlCol="0">
            <a:spAutoFit/>
          </a:bodyPr>
          <a:lstStyle/>
          <a:p>
            <a:r>
              <a:rPr lang="en-US" dirty="0" smtClean="0"/>
              <a:t>C,F</a:t>
            </a:r>
            <a:endParaRPr lang="en-US" dirty="0"/>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Author</a:t>
            </a:r>
            <a:endParaRPr lang="en-US" dirty="0"/>
          </a:p>
        </p:txBody>
      </p:sp>
      <p:sp>
        <p:nvSpPr>
          <p:cNvPr id="3" name="Content Placeholder 2"/>
          <p:cNvSpPr>
            <a:spLocks noGrp="1"/>
          </p:cNvSpPr>
          <p:nvPr>
            <p:ph idx="1"/>
          </p:nvPr>
        </p:nvSpPr>
        <p:spPr/>
        <p:txBody>
          <a:bodyPr>
            <a:normAutofit/>
          </a:bodyPr>
          <a:lstStyle/>
          <a:p>
            <a:pPr>
              <a:lnSpc>
                <a:spcPct val="80000"/>
              </a:lnSpc>
              <a:buFont typeface="Wingdings" pitchFamily="2" charset="2"/>
              <a:buNone/>
            </a:pPr>
            <a:r>
              <a:rPr lang="en-US" sz="2400" i="1" dirty="0" smtClean="0"/>
              <a:t>Simple Example component with author information.</a:t>
            </a:r>
          </a:p>
          <a:p>
            <a:pPr>
              <a:lnSpc>
                <a:spcPct val="80000"/>
              </a:lnSpc>
              <a:buFont typeface="Wingdings" pitchFamily="2" charset="2"/>
              <a:buNone/>
            </a:pPr>
            <a:endParaRPr lang="en-US" sz="2000" dirty="0" smtClean="0"/>
          </a:p>
          <a:p>
            <a:pPr>
              <a:lnSpc>
                <a:spcPct val="80000"/>
              </a:lnSpc>
              <a:buFont typeface="Wingdings" pitchFamily="2" charset="2"/>
              <a:buNone/>
            </a:pPr>
            <a:r>
              <a:rPr lang="en-US" sz="1800" dirty="0" smtClean="0">
                <a:latin typeface="CourierPS"/>
              </a:rPr>
              <a:t>	</a:t>
            </a:r>
            <a:r>
              <a:rPr lang="en-US" sz="2000" b="1" dirty="0" smtClean="0">
                <a:solidFill>
                  <a:srgbClr val="C00000"/>
                </a:solidFill>
                <a:latin typeface="CourierPS"/>
              </a:rPr>
              <a:t>@Author(</a:t>
            </a:r>
          </a:p>
          <a:p>
            <a:pPr>
              <a:lnSpc>
                <a:spcPct val="80000"/>
              </a:lnSpc>
              <a:buFont typeface="Wingdings" pitchFamily="2" charset="2"/>
              <a:buNone/>
            </a:pPr>
            <a:r>
              <a:rPr lang="en-US" sz="2000" b="1" dirty="0" smtClean="0">
                <a:solidFill>
                  <a:srgbClr val="C00000"/>
                </a:solidFill>
                <a:latin typeface="CourierPS"/>
              </a:rPr>
              <a:t>    name="Joe Scientist", </a:t>
            </a:r>
          </a:p>
          <a:p>
            <a:pPr>
              <a:lnSpc>
                <a:spcPct val="80000"/>
              </a:lnSpc>
              <a:buFont typeface="Wingdings" pitchFamily="2" charset="2"/>
              <a:buNone/>
            </a:pPr>
            <a:r>
              <a:rPr lang="en-US" sz="2000" b="1" dirty="0" smtClean="0">
                <a:solidFill>
                  <a:srgbClr val="C00000"/>
                </a:solidFill>
                <a:latin typeface="CourierPS"/>
              </a:rPr>
              <a:t>    org=“Joe’s Research Org", </a:t>
            </a:r>
          </a:p>
          <a:p>
            <a:pPr>
              <a:lnSpc>
                <a:spcPct val="80000"/>
              </a:lnSpc>
              <a:buFont typeface="Wingdings" pitchFamily="2" charset="2"/>
              <a:buNone/>
            </a:pPr>
            <a:r>
              <a:rPr lang="en-US" sz="2000" b="1" dirty="0" smtClean="0">
                <a:solidFill>
                  <a:srgbClr val="C00000"/>
                </a:solidFill>
                <a:latin typeface="CourierPS"/>
              </a:rPr>
              <a:t>    contact="joe.scientist@research-org.edu")</a:t>
            </a:r>
          </a:p>
          <a:p>
            <a:pPr>
              <a:lnSpc>
                <a:spcPct val="80000"/>
              </a:lnSpc>
              <a:buFont typeface="Wingdings" pitchFamily="2" charset="2"/>
              <a:buNone/>
            </a:pPr>
            <a:endParaRPr lang="en-US" sz="2000" b="1" dirty="0" smtClean="0">
              <a:solidFill>
                <a:srgbClr val="C00000"/>
              </a:solidFill>
              <a:latin typeface="CourierPS"/>
            </a:endParaRPr>
          </a:p>
          <a:p>
            <a:pPr>
              <a:lnSpc>
                <a:spcPct val="80000"/>
              </a:lnSpc>
              <a:buFont typeface="Wingdings" pitchFamily="2" charset="2"/>
              <a:buNone/>
            </a:pPr>
            <a:r>
              <a:rPr lang="en-US" sz="1800" dirty="0" smtClean="0">
                <a:solidFill>
                  <a:srgbClr val="C00000"/>
                </a:solidFill>
                <a:latin typeface="CourierPS" pitchFamily="49" charset="0"/>
              </a:rPr>
              <a:t>	public class ET {</a:t>
            </a:r>
            <a:br>
              <a:rPr lang="en-US" sz="1800" dirty="0" smtClean="0">
                <a:solidFill>
                  <a:srgbClr val="C00000"/>
                </a:solidFill>
                <a:latin typeface="CourierPS" pitchFamily="49" charset="0"/>
              </a:rPr>
            </a:br>
            <a:endParaRPr lang="en-US" sz="1800" dirty="0" smtClean="0">
              <a:solidFill>
                <a:srgbClr val="C00000"/>
              </a:solidFill>
              <a:latin typeface="CourierPS" pitchFamily="49" charset="0"/>
            </a:endParaRPr>
          </a:p>
          <a:p>
            <a:pPr>
              <a:lnSpc>
                <a:spcPct val="80000"/>
              </a:lnSpc>
              <a:buFont typeface="Wingdings" pitchFamily="2" charset="2"/>
              <a:buNone/>
            </a:pPr>
            <a:r>
              <a:rPr lang="en-US" sz="1800" dirty="0" smtClean="0">
                <a:solidFill>
                  <a:srgbClr val="C00000"/>
                </a:solidFill>
                <a:latin typeface="CourierPS" pitchFamily="49" charset="0"/>
              </a:rPr>
              <a:t>	}</a:t>
            </a:r>
            <a:r>
              <a:rPr lang="en-US" sz="1800" dirty="0" smtClean="0">
                <a:latin typeface="CourierPS" pitchFamily="49" charset="0"/>
              </a:rPr>
              <a:t>	</a:t>
            </a:r>
            <a:endParaRPr lang="en-US" sz="1400" dirty="0" smtClean="0">
              <a:latin typeface="CourierPS" pitchFamily="49" charset="0"/>
            </a:endParaRPr>
          </a:p>
          <a:p>
            <a:pPr lvl="2">
              <a:lnSpc>
                <a:spcPct val="80000"/>
              </a:lnSpc>
              <a:buNone/>
            </a:pPr>
            <a:endParaRPr lang="en-US" sz="1800" dirty="0" smtClean="0">
              <a:latin typeface="CourierPS" pitchFamily="49" charset="0"/>
            </a:endParaRPr>
          </a:p>
          <a:p>
            <a:pPr>
              <a:lnSpc>
                <a:spcPct val="80000"/>
              </a:lnSpc>
            </a:pPr>
            <a:r>
              <a:rPr lang="en-US" sz="2400" dirty="0" smtClean="0">
                <a:latin typeface="CourierPS"/>
              </a:rPr>
              <a:t>@Author </a:t>
            </a:r>
            <a:r>
              <a:rPr lang="en-US" sz="2400" dirty="0" smtClean="0"/>
              <a:t>provides some contact information.</a:t>
            </a:r>
          </a:p>
          <a:p>
            <a:pPr>
              <a:lnSpc>
                <a:spcPct val="80000"/>
              </a:lnSpc>
            </a:pPr>
            <a:r>
              <a:rPr lang="en-US" sz="2400" dirty="0" smtClean="0"/>
              <a:t>Attribute name is mandatory, </a:t>
            </a:r>
            <a:r>
              <a:rPr lang="en-US" sz="2400" dirty="0" smtClean="0">
                <a:latin typeface="CourierPS"/>
              </a:rPr>
              <a:t>org</a:t>
            </a:r>
            <a:r>
              <a:rPr lang="en-US" sz="2400" dirty="0" smtClean="0"/>
              <a:t> and </a:t>
            </a:r>
            <a:r>
              <a:rPr lang="en-US" sz="2400" dirty="0" smtClean="0">
                <a:latin typeface="CourierPS"/>
              </a:rPr>
              <a:t>contact</a:t>
            </a:r>
            <a:r>
              <a:rPr lang="en-US" sz="2400" dirty="0" smtClean="0"/>
              <a:t> are optional</a:t>
            </a:r>
          </a:p>
          <a:p>
            <a:endParaRPr lang="en-US" dirty="0"/>
          </a:p>
        </p:txBody>
      </p:sp>
      <p:sp>
        <p:nvSpPr>
          <p:cNvPr id="6" name="Slide Number Placeholder 5"/>
          <p:cNvSpPr>
            <a:spLocks noGrp="1"/>
          </p:cNvSpPr>
          <p:nvPr>
            <p:ph type="sldNum" sz="quarter" idx="12"/>
          </p:nvPr>
        </p:nvSpPr>
        <p:spPr/>
        <p:txBody>
          <a:bodyPr/>
          <a:lstStyle/>
          <a:p>
            <a:fld id="{E9353CB8-35B8-441F-A176-6CE3BA725640}" type="slidenum">
              <a:rPr lang="en-US" smtClean="0"/>
              <a:pPr/>
              <a:t>109</a:t>
            </a:fld>
            <a:endParaRPr lang="en-US"/>
          </a:p>
        </p:txBody>
      </p:sp>
      <p:sp>
        <p:nvSpPr>
          <p:cNvPr id="5" name="TextBox 4"/>
          <p:cNvSpPr txBox="1"/>
          <p:nvPr/>
        </p:nvSpPr>
        <p:spPr>
          <a:xfrm>
            <a:off x="6172200" y="457200"/>
            <a:ext cx="308098" cy="369332"/>
          </a:xfrm>
          <a:prstGeom prst="rect">
            <a:avLst/>
          </a:prstGeom>
          <a:noFill/>
        </p:spPr>
        <p:txBody>
          <a:bodyPr wrap="none" rtlCol="0">
            <a:spAutoFit/>
          </a:bodyPr>
          <a:lstStyle/>
          <a:p>
            <a:r>
              <a:rPr lang="en-US" dirty="0" smtClean="0"/>
              <a:t>C</a:t>
            </a: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dirty="0" smtClean="0"/>
              <a:t>POJO + Annotations</a:t>
            </a:r>
            <a:endParaRPr lang="en-US" dirty="0"/>
          </a:p>
        </p:txBody>
      </p:sp>
      <p:sp>
        <p:nvSpPr>
          <p:cNvPr id="143363" name="Rectangle 3"/>
          <p:cNvSpPr>
            <a:spLocks noGrp="1" noChangeArrowheads="1"/>
          </p:cNvSpPr>
          <p:nvPr>
            <p:ph type="body" idx="1"/>
          </p:nvPr>
        </p:nvSpPr>
        <p:spPr/>
        <p:txBody>
          <a:bodyPr>
            <a:normAutofit/>
          </a:bodyPr>
          <a:lstStyle/>
          <a:p>
            <a:pPr>
              <a:lnSpc>
                <a:spcPct val="80000"/>
              </a:lnSpc>
              <a:buFont typeface="Wingdings" pitchFamily="2" charset="2"/>
              <a:buNone/>
            </a:pPr>
            <a:r>
              <a:rPr lang="en-US" sz="2000" i="1" dirty="0"/>
              <a:t>Simple </a:t>
            </a:r>
            <a:r>
              <a:rPr lang="en-US" sz="2000" i="1" dirty="0" smtClean="0"/>
              <a:t>example </a:t>
            </a:r>
            <a:r>
              <a:rPr lang="en-US" sz="2000" i="1" dirty="0"/>
              <a:t>component </a:t>
            </a:r>
            <a:r>
              <a:rPr lang="en-US" sz="2000" i="1" dirty="0" smtClean="0"/>
              <a:t>with annotated I/O fields .</a:t>
            </a:r>
            <a:endParaRPr lang="en-US" sz="2000" i="1" dirty="0"/>
          </a:p>
          <a:p>
            <a:pPr>
              <a:lnSpc>
                <a:spcPct val="80000"/>
              </a:lnSpc>
              <a:buFont typeface="Wingdings" pitchFamily="2" charset="2"/>
              <a:buNone/>
            </a:pPr>
            <a:endParaRPr lang="en-US" sz="2000" dirty="0"/>
          </a:p>
          <a:p>
            <a:pPr lvl="2">
              <a:lnSpc>
                <a:spcPct val="80000"/>
              </a:lnSpc>
              <a:buFont typeface="Wingdings" pitchFamily="2" charset="2"/>
              <a:buNone/>
            </a:pPr>
            <a:r>
              <a:rPr lang="en-US" sz="1800" dirty="0" smtClean="0">
                <a:latin typeface="CourierPS" pitchFamily="49" charset="0"/>
              </a:rPr>
              <a:t>public class </a:t>
            </a:r>
            <a:r>
              <a:rPr lang="en-US" sz="1800" dirty="0" err="1" smtClean="0">
                <a:latin typeface="CourierPS" pitchFamily="49" charset="0"/>
              </a:rPr>
              <a:t>CircleArea</a:t>
            </a:r>
            <a:r>
              <a:rPr lang="en-US" sz="1800" dirty="0" smtClean="0">
                <a:latin typeface="CourierPS" pitchFamily="49" charset="0"/>
              </a:rPr>
              <a:t> {</a:t>
            </a:r>
            <a:br>
              <a:rPr lang="en-US" sz="1800" dirty="0" smtClean="0">
                <a:latin typeface="CourierPS" pitchFamily="49" charset="0"/>
              </a:rPr>
            </a:br>
            <a:r>
              <a:rPr lang="en-US" sz="1800" dirty="0" smtClean="0">
                <a:latin typeface="CourierPS" pitchFamily="49" charset="0"/>
              </a:rPr>
              <a:t/>
            </a:r>
            <a:br>
              <a:rPr lang="en-US" sz="1800" dirty="0" smtClean="0">
                <a:latin typeface="CourierPS" pitchFamily="49" charset="0"/>
              </a:rPr>
            </a:br>
            <a:r>
              <a:rPr lang="en-US" sz="1800" dirty="0" smtClean="0">
                <a:latin typeface="CourierPS" pitchFamily="49" charset="0"/>
              </a:rPr>
              <a:t>   </a:t>
            </a:r>
            <a:r>
              <a:rPr lang="en-US" sz="1800" b="1" dirty="0" smtClean="0">
                <a:latin typeface="CourierPS" pitchFamily="49" charset="0"/>
              </a:rPr>
              <a:t>@In  </a:t>
            </a:r>
            <a:r>
              <a:rPr lang="en-US" sz="1800" dirty="0" smtClean="0">
                <a:latin typeface="CourierPS" pitchFamily="49" charset="0"/>
              </a:rPr>
              <a:t>public </a:t>
            </a:r>
            <a:r>
              <a:rPr lang="en-US" sz="1800" i="1" dirty="0" smtClean="0">
                <a:latin typeface="CourierPS" pitchFamily="49" charset="0"/>
              </a:rPr>
              <a:t>double</a:t>
            </a:r>
            <a:r>
              <a:rPr lang="en-US" sz="1800" dirty="0" smtClean="0">
                <a:latin typeface="CourierPS" pitchFamily="49" charset="0"/>
              </a:rPr>
              <a:t> radius; </a:t>
            </a:r>
            <a:br>
              <a:rPr lang="en-US" sz="1800" dirty="0" smtClean="0">
                <a:latin typeface="CourierPS" pitchFamily="49" charset="0"/>
              </a:rPr>
            </a:br>
            <a:r>
              <a:rPr lang="en-US" sz="1800" dirty="0" smtClean="0">
                <a:latin typeface="CourierPS" pitchFamily="49" charset="0"/>
              </a:rPr>
              <a:t>   </a:t>
            </a:r>
            <a:r>
              <a:rPr lang="en-US" sz="1800" b="1" dirty="0" smtClean="0">
                <a:latin typeface="CourierPS" pitchFamily="49" charset="0"/>
              </a:rPr>
              <a:t>@Out </a:t>
            </a:r>
            <a:r>
              <a:rPr lang="en-US" sz="1800" dirty="0" smtClean="0">
                <a:latin typeface="CourierPS" pitchFamily="49" charset="0"/>
              </a:rPr>
              <a:t>public </a:t>
            </a:r>
            <a:r>
              <a:rPr lang="en-US" sz="1800" i="1" dirty="0" smtClean="0">
                <a:latin typeface="CourierPS" pitchFamily="49" charset="0"/>
              </a:rPr>
              <a:t>double</a:t>
            </a:r>
            <a:r>
              <a:rPr lang="en-US" sz="1800" dirty="0" smtClean="0">
                <a:latin typeface="CourierPS" pitchFamily="49" charset="0"/>
              </a:rPr>
              <a:t> area;            </a:t>
            </a:r>
            <a:br>
              <a:rPr lang="en-US" sz="1800" dirty="0" smtClean="0">
                <a:latin typeface="CourierPS" pitchFamily="49" charset="0"/>
              </a:rPr>
            </a:br>
            <a:r>
              <a:rPr lang="en-US" sz="1800" dirty="0" smtClean="0">
                <a:latin typeface="CourierPS" pitchFamily="49" charset="0"/>
              </a:rPr>
              <a:t/>
            </a:r>
            <a:br>
              <a:rPr lang="en-US" sz="1800" dirty="0" smtClean="0">
                <a:latin typeface="CourierPS" pitchFamily="49" charset="0"/>
              </a:rPr>
            </a:br>
            <a:r>
              <a:rPr lang="en-US" sz="1800" dirty="0" smtClean="0">
                <a:latin typeface="CourierPS" pitchFamily="49" charset="0"/>
              </a:rPr>
              <a:t>   </a:t>
            </a:r>
            <a:r>
              <a:rPr lang="en-US" sz="1800" b="1" dirty="0" smtClean="0">
                <a:latin typeface="CourierPS" pitchFamily="49" charset="0"/>
              </a:rPr>
              <a:t>@Execute </a:t>
            </a:r>
            <a:r>
              <a:rPr lang="en-US" sz="1800" dirty="0" smtClean="0">
                <a:latin typeface="CourierPS" pitchFamily="49" charset="0"/>
              </a:rPr>
              <a:t/>
            </a:r>
            <a:br>
              <a:rPr lang="en-US" sz="1800" dirty="0" smtClean="0">
                <a:latin typeface="CourierPS" pitchFamily="49" charset="0"/>
              </a:rPr>
            </a:br>
            <a:r>
              <a:rPr lang="en-US" sz="1800" dirty="0" smtClean="0">
                <a:latin typeface="CourierPS" pitchFamily="49" charset="0"/>
              </a:rPr>
              <a:t>   public void </a:t>
            </a:r>
            <a:r>
              <a:rPr lang="en-US" sz="1800" dirty="0" err="1" smtClean="0">
                <a:latin typeface="CourierPS" pitchFamily="49" charset="0"/>
              </a:rPr>
              <a:t>runme</a:t>
            </a:r>
            <a:r>
              <a:rPr lang="en-US" sz="1800" dirty="0" smtClean="0">
                <a:latin typeface="CourierPS" pitchFamily="49" charset="0"/>
              </a:rPr>
              <a:t>() {</a:t>
            </a:r>
            <a:br>
              <a:rPr lang="en-US" sz="1800" dirty="0" smtClean="0">
                <a:latin typeface="CourierPS" pitchFamily="49" charset="0"/>
              </a:rPr>
            </a:br>
            <a:r>
              <a:rPr lang="en-US" sz="1800" dirty="0" smtClean="0">
                <a:latin typeface="CourierPS" pitchFamily="49" charset="0"/>
              </a:rPr>
              <a:t>      area = </a:t>
            </a:r>
            <a:r>
              <a:rPr lang="en-US" sz="1800" dirty="0" err="1" smtClean="0">
                <a:latin typeface="CourierPS" pitchFamily="49" charset="0"/>
              </a:rPr>
              <a:t>Math.PI</a:t>
            </a:r>
            <a:r>
              <a:rPr lang="en-US" sz="1800" dirty="0" smtClean="0">
                <a:latin typeface="CourierPS" pitchFamily="49" charset="0"/>
              </a:rPr>
              <a:t> * radius * radius; </a:t>
            </a:r>
            <a:br>
              <a:rPr lang="en-US" sz="1800" dirty="0" smtClean="0">
                <a:latin typeface="CourierPS" pitchFamily="49" charset="0"/>
              </a:rPr>
            </a:br>
            <a:r>
              <a:rPr lang="en-US" sz="1800" dirty="0" smtClean="0">
                <a:latin typeface="CourierPS" pitchFamily="49" charset="0"/>
              </a:rPr>
              <a:t>   }</a:t>
            </a:r>
          </a:p>
          <a:p>
            <a:pPr lvl="2">
              <a:lnSpc>
                <a:spcPct val="80000"/>
              </a:lnSpc>
              <a:buNone/>
            </a:pPr>
            <a:r>
              <a:rPr lang="en-US" sz="1800" dirty="0" smtClean="0">
                <a:latin typeface="CourierPS" pitchFamily="49" charset="0"/>
              </a:rPr>
              <a:t>}	</a:t>
            </a:r>
          </a:p>
          <a:p>
            <a:pPr lvl="2">
              <a:lnSpc>
                <a:spcPct val="80000"/>
              </a:lnSpc>
              <a:buNone/>
            </a:pPr>
            <a:endParaRPr lang="en-US" sz="1800" dirty="0">
              <a:latin typeface="CourierPS" pitchFamily="49" charset="0"/>
            </a:endParaRPr>
          </a:p>
          <a:p>
            <a:pPr>
              <a:lnSpc>
                <a:spcPct val="80000"/>
              </a:lnSpc>
            </a:pPr>
            <a:r>
              <a:rPr lang="en-US" sz="2000" dirty="0" smtClean="0"/>
              <a:t>Tag the fields being used for input and output with </a:t>
            </a:r>
            <a:r>
              <a:rPr lang="en-US" sz="2000" dirty="0" smtClean="0">
                <a:latin typeface="CourierPS"/>
              </a:rPr>
              <a:t>@In </a:t>
            </a:r>
            <a:r>
              <a:rPr lang="en-US" sz="2000" dirty="0" smtClean="0"/>
              <a:t>and </a:t>
            </a:r>
            <a:r>
              <a:rPr lang="en-US" sz="2000" dirty="0" smtClean="0">
                <a:latin typeface="CourierPS"/>
              </a:rPr>
              <a:t>@Out </a:t>
            </a:r>
          </a:p>
          <a:p>
            <a:pPr>
              <a:lnSpc>
                <a:spcPct val="80000"/>
              </a:lnSpc>
            </a:pPr>
            <a:r>
              <a:rPr lang="en-US" sz="2000" b="1" dirty="0" smtClean="0"/>
              <a:t>Fields can have any data type (primitive, custom, or parameterized types) </a:t>
            </a:r>
            <a:r>
              <a:rPr lang="en-US" sz="2000" dirty="0" smtClean="0"/>
              <a:t>and should be public.</a:t>
            </a:r>
          </a:p>
          <a:p>
            <a:pPr>
              <a:lnSpc>
                <a:spcPct val="80000"/>
              </a:lnSpc>
            </a:pPr>
            <a:r>
              <a:rPr lang="en-US" sz="2000" dirty="0" smtClean="0"/>
              <a:t>No arguments for </a:t>
            </a:r>
            <a:r>
              <a:rPr lang="en-US" sz="2000" dirty="0" smtClean="0">
                <a:latin typeface="CourierPS"/>
              </a:rPr>
              <a:t>@In </a:t>
            </a:r>
            <a:r>
              <a:rPr lang="en-US" sz="2000" dirty="0" smtClean="0"/>
              <a:t>and </a:t>
            </a:r>
            <a:r>
              <a:rPr lang="en-US" sz="2000" dirty="0" smtClean="0">
                <a:latin typeface="CourierPS"/>
              </a:rPr>
              <a:t>@Out</a:t>
            </a:r>
          </a:p>
          <a:p>
            <a:pPr>
              <a:lnSpc>
                <a:spcPct val="80000"/>
              </a:lnSpc>
            </a:pPr>
            <a:r>
              <a:rPr lang="en-US" sz="2000" dirty="0" smtClean="0"/>
              <a:t>Required Meta data</a:t>
            </a:r>
            <a:endParaRPr lang="en-US" sz="2000" dirty="0"/>
          </a:p>
        </p:txBody>
      </p:sp>
      <p:sp>
        <p:nvSpPr>
          <p:cNvPr id="8" name="Rectangle 7"/>
          <p:cNvSpPr/>
          <p:nvPr/>
        </p:nvSpPr>
        <p:spPr>
          <a:xfrm>
            <a:off x="1524000" y="2514600"/>
            <a:ext cx="7620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600200" y="3124200"/>
            <a:ext cx="16002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3886200" y="1524000"/>
            <a:ext cx="28956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228600" y="4343400"/>
            <a:ext cx="8305800" cy="1905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E9353CB8-35B8-441F-A176-6CE3BA725640}" type="slidenum">
              <a:rPr lang="en-US" smtClean="0"/>
              <a:pPr/>
              <a:t>11</a:t>
            </a:fld>
            <a:endParaRPr lang="en-US"/>
          </a:p>
        </p:txBody>
      </p:sp>
    </p:spTree>
    <p:extLst>
      <p:ext uri="{BB962C8B-B14F-4D97-AF65-F5344CB8AC3E}">
        <p14:creationId xmlns:p14="http://schemas.microsoft.com/office/powerpoint/2010/main" val="349720041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Bibliography</a:t>
            </a:r>
            <a:endParaRPr lang="en-US" dirty="0"/>
          </a:p>
        </p:txBody>
      </p:sp>
      <p:sp>
        <p:nvSpPr>
          <p:cNvPr id="6" name="Slide Number Placeholder 5"/>
          <p:cNvSpPr>
            <a:spLocks noGrp="1"/>
          </p:cNvSpPr>
          <p:nvPr>
            <p:ph type="sldNum" sz="quarter" idx="12"/>
          </p:nvPr>
        </p:nvSpPr>
        <p:spPr/>
        <p:txBody>
          <a:bodyPr/>
          <a:lstStyle/>
          <a:p>
            <a:fld id="{E9353CB8-35B8-441F-A176-6CE3BA725640}" type="slidenum">
              <a:rPr lang="en-US" smtClean="0"/>
              <a:pPr/>
              <a:t>110</a:t>
            </a:fld>
            <a:endParaRPr lang="en-US"/>
          </a:p>
        </p:txBody>
      </p:sp>
      <p:sp>
        <p:nvSpPr>
          <p:cNvPr id="4" name="Rectangle 3"/>
          <p:cNvSpPr txBox="1">
            <a:spLocks noChangeArrowheads="1"/>
          </p:cNvSpPr>
          <p:nvPr/>
        </p:nvSpPr>
        <p:spPr>
          <a:xfrm>
            <a:off x="457200" y="1600200"/>
            <a:ext cx="8229600" cy="4724400"/>
          </a:xfrm>
          <a:prstGeom prst="rect">
            <a:avLst/>
          </a:prstGeom>
        </p:spPr>
        <p:txBody>
          <a:bodyPr vert="horz" lIns="91440" tIns="45720" rIns="91440" bIns="45720" rtlCol="0">
            <a:normAutofit lnSpcReduction="10000"/>
          </a:bodyPr>
          <a:lstStyle/>
          <a:p>
            <a:pPr marL="342900" marR="0" lvl="0" indent="-3429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sz="2000" b="0" i="1" u="none" strike="noStrike" kern="1200" cap="none" spc="0" normalizeH="0" baseline="0" noProof="0" dirty="0" smtClean="0">
                <a:ln>
                  <a:noFill/>
                </a:ln>
                <a:solidFill>
                  <a:schemeClr val="tx1"/>
                </a:solidFill>
                <a:effectLst/>
                <a:uLnTx/>
                <a:uFillTx/>
                <a:latin typeface="+mn-lt"/>
                <a:ea typeface="+mn-ea"/>
                <a:cs typeface="+mn-cs"/>
              </a:rPr>
              <a:t>Example component with </a:t>
            </a:r>
            <a:r>
              <a:rPr lang="en-US" sz="2000" i="1" dirty="0" smtClean="0"/>
              <a:t>Bibliography </a:t>
            </a:r>
            <a:r>
              <a:rPr kumimoji="0" lang="en-US" sz="2000" b="0" i="1" u="none" strike="noStrike" kern="1200" cap="none" spc="0" normalizeH="0" baseline="0" noProof="0" dirty="0" smtClean="0">
                <a:ln>
                  <a:noFill/>
                </a:ln>
                <a:solidFill>
                  <a:schemeClr val="tx1"/>
                </a:solidFill>
                <a:effectLst/>
                <a:uLnTx/>
                <a:uFillTx/>
                <a:latin typeface="+mn-lt"/>
                <a:ea typeface="+mn-ea"/>
                <a:cs typeface="+mn-cs"/>
              </a:rPr>
              <a:t>information.</a:t>
            </a:r>
          </a:p>
          <a:p>
            <a:pPr marL="342900" marR="0" lvl="0" indent="-342900" algn="l" defTabSz="914400" rtl="0" eaLnBrk="1" fontAlgn="auto" latinLnBrk="0" hangingPunct="1">
              <a:lnSpc>
                <a:spcPct val="80000"/>
              </a:lnSpc>
              <a:spcBef>
                <a:spcPct val="20000"/>
              </a:spcBef>
              <a:spcAft>
                <a:spcPts val="0"/>
              </a:spcAft>
              <a:buClrTx/>
              <a:buSzTx/>
              <a:buFont typeface="Wingdings" pitchFamily="2" charset="2"/>
              <a:buNone/>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sz="1800" i="0" u="none" strike="noStrike" kern="1200" cap="none" spc="0" normalizeH="0" baseline="0" noProof="0" dirty="0" smtClean="0">
                <a:ln>
                  <a:noFill/>
                </a:ln>
                <a:solidFill>
                  <a:srgbClr val="C00000"/>
                </a:solidFill>
                <a:effectLst/>
                <a:uLnTx/>
                <a:uFillTx/>
                <a:latin typeface="CourierPS" pitchFamily="49" charset="0"/>
                <a:ea typeface="+mn-ea"/>
                <a:cs typeface="+mn-cs"/>
              </a:rPr>
              <a:t>@Description(“Circle Area Calculation.”)</a:t>
            </a:r>
          </a:p>
          <a:p>
            <a:pPr marL="1143000" lvl="2" indent="-228600">
              <a:lnSpc>
                <a:spcPct val="80000"/>
              </a:lnSpc>
              <a:spcBef>
                <a:spcPct val="20000"/>
              </a:spcBef>
            </a:pPr>
            <a:r>
              <a:rPr lang="en-US" b="1" dirty="0" smtClean="0">
                <a:solidFill>
                  <a:srgbClr val="C00000"/>
                </a:solidFill>
                <a:latin typeface="CourierPS"/>
              </a:rPr>
              <a:t>@Bibliography(“Journal of Geometry, Vol.1, p..”)</a:t>
            </a:r>
            <a:endParaRPr kumimoji="0" lang="en-US" sz="1800" b="1" i="0" u="none" strike="noStrike" kern="1200" cap="none" spc="0" normalizeH="0" baseline="0" noProof="0" dirty="0" smtClean="0">
              <a:ln>
                <a:noFill/>
              </a:ln>
              <a:solidFill>
                <a:srgbClr val="C00000"/>
              </a:solidFill>
              <a:effectLst/>
              <a:uLnTx/>
              <a:uFillTx/>
              <a:latin typeface="CourierPS"/>
            </a:endParaRP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public class </a:t>
            </a:r>
            <a:r>
              <a:rPr kumimoji="0" lang="en-US" sz="1800" b="0" i="0" u="none" strike="noStrike" kern="1200" cap="none" spc="0" normalizeH="0" baseline="0" noProof="0" dirty="0" err="1" smtClean="0">
                <a:ln>
                  <a:noFill/>
                </a:ln>
                <a:solidFill>
                  <a:srgbClr val="C00000"/>
                </a:solidFill>
                <a:effectLst/>
                <a:uLnTx/>
                <a:uFillTx/>
                <a:latin typeface="CourierPS" pitchFamily="49" charset="0"/>
                <a:ea typeface="+mn-ea"/>
                <a:cs typeface="+mn-cs"/>
              </a:rPr>
              <a:t>CircleArea</a:t>
            </a: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 {</a:t>
            </a:r>
            <a:b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b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
            </a:r>
            <a:b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b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  ...</a:t>
            </a:r>
          </a:p>
          <a:p>
            <a:pPr marL="1143000" marR="0" lvl="2" indent="-228600" algn="l" defTabSz="914400" rtl="0" eaLnBrk="1" fontAlgn="auto" latinLnBrk="0" hangingPunct="1">
              <a:lnSpc>
                <a:spcPct val="80000"/>
              </a:lnSpc>
              <a:spcBef>
                <a:spcPct val="20000"/>
              </a:spcBef>
              <a:spcAft>
                <a:spcPts val="0"/>
              </a:spcAft>
              <a:buClrTx/>
              <a:buSzTx/>
              <a:buFont typeface="Arial" pitchFamily="34" charset="0"/>
              <a:buNone/>
              <a:tabLst/>
              <a:defRPr/>
            </a:pP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	</a:t>
            </a:r>
          </a:p>
          <a:p>
            <a:pPr marL="1143000" marR="0" lvl="2" indent="-228600" algn="l" defTabSz="914400" rtl="0" eaLnBrk="1" fontAlgn="auto" latinLnBrk="0" hangingPunct="1">
              <a:lnSpc>
                <a:spcPct val="80000"/>
              </a:lnSpc>
              <a:spcBef>
                <a:spcPct val="20000"/>
              </a:spcBef>
              <a:spcAft>
                <a:spcPts val="0"/>
              </a:spcAft>
              <a:buClrTx/>
              <a:buSzTx/>
              <a:buFont typeface="Arial" pitchFamily="34" charset="0"/>
              <a:buNone/>
              <a:tabLst/>
              <a:defRPr/>
            </a:pPr>
            <a:endParaRPr kumimoji="0" lang="en-US" sz="1800" b="0" i="0" u="none" strike="noStrike" kern="1200" cap="none" spc="0" normalizeH="0" baseline="0" noProof="0" dirty="0" smtClean="0">
              <a:ln>
                <a:noFill/>
              </a:ln>
              <a:solidFill>
                <a:schemeClr val="tx1"/>
              </a:solidFill>
              <a:effectLst/>
              <a:uLnTx/>
              <a:uFillTx/>
              <a:latin typeface="CourierPS" pitchFamily="49" charset="0"/>
              <a:ea typeface="+mn-ea"/>
              <a:cs typeface="+mn-cs"/>
            </a:endParaRPr>
          </a:p>
          <a:p>
            <a:pPr marL="342900" lvl="0" indent="-342900">
              <a:lnSpc>
                <a:spcPct val="80000"/>
              </a:lnSpc>
              <a:spcBef>
                <a:spcPct val="20000"/>
              </a:spcBef>
              <a:buFont typeface="Arial" pitchFamily="34" charset="0"/>
              <a:buChar char="•"/>
            </a:pPr>
            <a:r>
              <a:rPr lang="en-US" sz="2000" dirty="0" smtClean="0"/>
              <a:t>Attach a </a:t>
            </a:r>
            <a:r>
              <a:rPr kumimoji="0" lang="en-US" sz="2000" b="1" i="0" u="none" strike="noStrike" kern="1200" cap="none" spc="0" normalizeH="0" baseline="0" noProof="0" dirty="0" smtClean="0">
                <a:ln>
                  <a:noFill/>
                </a:ln>
                <a:solidFill>
                  <a:schemeClr val="tx1"/>
                </a:solidFill>
                <a:effectLst/>
                <a:uLnTx/>
                <a:uFillTx/>
                <a:latin typeface="CourierPS"/>
                <a:ea typeface="+mn-ea"/>
                <a:cs typeface="+mn-cs"/>
              </a:rPr>
              <a:t>@Bibliography</a:t>
            </a:r>
            <a:r>
              <a:rPr kumimoji="0" lang="en-US" sz="2000" b="1" i="0" u="none" strike="noStrike" kern="1200" cap="none" spc="0" normalizeH="0" noProof="0" dirty="0" smtClean="0">
                <a:ln>
                  <a:noFill/>
                </a:ln>
                <a:solidFill>
                  <a:schemeClr val="tx1"/>
                </a:solidFill>
                <a:effectLst/>
                <a:uLnTx/>
                <a:uFillTx/>
                <a:latin typeface="CourierPS"/>
                <a:ea typeface="+mn-ea"/>
                <a:cs typeface="+mn-cs"/>
              </a:rPr>
              <a:t> </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annotation to</a:t>
            </a:r>
            <a:r>
              <a:rPr kumimoji="0" lang="en-US" sz="2000" b="0" i="0" u="none" strike="noStrike" kern="1200" cap="none" spc="0" normalizeH="0" noProof="0" dirty="0" smtClean="0">
                <a:ln>
                  <a:noFill/>
                </a:ln>
                <a:solidFill>
                  <a:schemeClr val="tx1"/>
                </a:solidFill>
                <a:effectLst/>
                <a:uLnTx/>
                <a:uFillTx/>
                <a:latin typeface="+mn-lt"/>
                <a:ea typeface="+mn-ea"/>
                <a:cs typeface="+mn-cs"/>
              </a:rPr>
              <a:t> a component to refer to Literature background</a:t>
            </a:r>
            <a:r>
              <a:rPr lang="en-US" sz="2000" noProof="0" dirty="0" smtClean="0"/>
              <a:t>, Web sites that contain detailed documentation, etc.</a:t>
            </a:r>
            <a:endParaRPr lang="en-US" sz="2000" dirty="0" smtClean="0"/>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lang="en-US" sz="2000" dirty="0" smtClean="0"/>
              <a:t>This annotation does have the same purpose like a Bibliography list in a scientific paper.</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Each</a:t>
            </a:r>
            <a:r>
              <a:rPr kumimoji="0" lang="en-US" sz="2000" b="0" i="0" u="none" strike="noStrike" kern="1200" cap="none" spc="0" normalizeH="0" noProof="0" dirty="0" smtClean="0">
                <a:ln>
                  <a:noFill/>
                </a:ln>
                <a:solidFill>
                  <a:schemeClr val="tx1"/>
                </a:solidFill>
                <a:effectLst/>
                <a:uLnTx/>
                <a:uFillTx/>
                <a:latin typeface="+mn-lt"/>
                <a:ea typeface="+mn-ea"/>
                <a:cs typeface="+mn-cs"/>
              </a:rPr>
              <a:t> reference is a separate string, multiple references are comma separated.</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This is optional metadata</a:t>
            </a:r>
            <a:r>
              <a:rPr kumimoji="0" lang="en-US" sz="2000" b="0" i="0" u="none" strike="noStrike" kern="1200" cap="none" spc="0" normalizeH="0" noProof="0" dirty="0" smtClean="0">
                <a:ln>
                  <a:noFill/>
                </a:ln>
                <a:solidFill>
                  <a:schemeClr val="tx1"/>
                </a:solidFill>
                <a:effectLst/>
                <a:uLnTx/>
                <a:uFillTx/>
                <a:latin typeface="+mn-lt"/>
                <a:ea typeface="+mn-ea"/>
                <a:cs typeface="+mn-cs"/>
              </a:rPr>
              <a:t> and can be used to document components. </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TextBox 4"/>
          <p:cNvSpPr txBox="1"/>
          <p:nvPr/>
        </p:nvSpPr>
        <p:spPr>
          <a:xfrm>
            <a:off x="6172200" y="457200"/>
            <a:ext cx="308098" cy="369332"/>
          </a:xfrm>
          <a:prstGeom prst="rect">
            <a:avLst/>
          </a:prstGeom>
          <a:noFill/>
        </p:spPr>
        <p:txBody>
          <a:bodyPr wrap="none" rtlCol="0">
            <a:spAutoFit/>
          </a:bodyPr>
          <a:lstStyle/>
          <a:p>
            <a:r>
              <a:rPr lang="en-US" dirty="0" smtClean="0"/>
              <a:t>C</a:t>
            </a:r>
            <a:endParaRPr 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Status</a:t>
            </a:r>
            <a:endParaRPr lang="en-US" dirty="0"/>
          </a:p>
        </p:txBody>
      </p:sp>
      <p:sp>
        <p:nvSpPr>
          <p:cNvPr id="6" name="Slide Number Placeholder 5"/>
          <p:cNvSpPr>
            <a:spLocks noGrp="1"/>
          </p:cNvSpPr>
          <p:nvPr>
            <p:ph type="sldNum" sz="quarter" idx="12"/>
          </p:nvPr>
        </p:nvSpPr>
        <p:spPr/>
        <p:txBody>
          <a:bodyPr/>
          <a:lstStyle/>
          <a:p>
            <a:fld id="{E9353CB8-35B8-441F-A176-6CE3BA725640}" type="slidenum">
              <a:rPr lang="en-US" smtClean="0"/>
              <a:pPr/>
              <a:t>111</a:t>
            </a:fld>
            <a:endParaRPr lang="en-US"/>
          </a:p>
        </p:txBody>
      </p:sp>
      <p:sp>
        <p:nvSpPr>
          <p:cNvPr id="4" name="Rectangle 3"/>
          <p:cNvSpPr txBox="1">
            <a:spLocks noChangeArrowheads="1"/>
          </p:cNvSpPr>
          <p:nvPr/>
        </p:nvSpPr>
        <p:spPr>
          <a:xfrm>
            <a:off x="457200" y="1600200"/>
            <a:ext cx="8229600" cy="4525963"/>
          </a:xfrm>
          <a:prstGeom prst="rect">
            <a:avLst/>
          </a:prstGeom>
        </p:spPr>
        <p:txBody>
          <a:bodyPr vert="horz" lIns="91440" tIns="45720" rIns="91440" bIns="45720" rtlCol="0">
            <a:normAutofit lnSpcReduction="10000"/>
          </a:bodyPr>
          <a:lstStyle/>
          <a:p>
            <a:pPr marL="342900" marR="0" lvl="0" indent="-342900" algn="l" defTabSz="914400" rtl="0" eaLnBrk="1" fontAlgn="auto" latinLnBrk="0" hangingPunct="1">
              <a:lnSpc>
                <a:spcPct val="80000"/>
              </a:lnSpc>
              <a:spcBef>
                <a:spcPct val="20000"/>
              </a:spcBef>
              <a:spcAft>
                <a:spcPts val="0"/>
              </a:spcAft>
              <a:buClrTx/>
              <a:buSzTx/>
              <a:buFont typeface="Wingdings" pitchFamily="2" charset="2"/>
              <a:buNone/>
              <a:tabLst/>
              <a:defRPr/>
            </a:pPr>
            <a:r>
              <a:rPr lang="en-US" sz="2000" i="1" dirty="0" smtClean="0"/>
              <a:t>C</a:t>
            </a:r>
            <a:r>
              <a:rPr kumimoji="0" lang="en-US" sz="2000" b="0" i="1" u="none" strike="noStrike" kern="1200" cap="none" spc="0" normalizeH="0" baseline="0" noProof="0" dirty="0" err="1" smtClean="0">
                <a:ln>
                  <a:noFill/>
                </a:ln>
                <a:solidFill>
                  <a:schemeClr val="tx1"/>
                </a:solidFill>
                <a:effectLst/>
                <a:uLnTx/>
                <a:uFillTx/>
                <a:latin typeface="+mn-lt"/>
                <a:ea typeface="+mn-ea"/>
                <a:cs typeface="+mn-cs"/>
              </a:rPr>
              <a:t>omponent</a:t>
            </a:r>
            <a:r>
              <a:rPr kumimoji="0" lang="en-US" sz="2000" b="0" i="1" u="none" strike="noStrike" kern="1200" cap="none" spc="0" normalizeH="0" baseline="0" noProof="0" dirty="0" smtClean="0">
                <a:ln>
                  <a:noFill/>
                </a:ln>
                <a:solidFill>
                  <a:schemeClr val="tx1"/>
                </a:solidFill>
                <a:effectLst/>
                <a:uLnTx/>
                <a:uFillTx/>
                <a:latin typeface="+mn-lt"/>
                <a:ea typeface="+mn-ea"/>
                <a:cs typeface="+mn-cs"/>
              </a:rPr>
              <a:t> with </a:t>
            </a:r>
            <a:r>
              <a:rPr kumimoji="0" lang="en-US" sz="2000" b="0" i="1" u="none" strike="noStrike" kern="1200" cap="none" spc="0" normalizeH="0" baseline="0" noProof="0" dirty="0" err="1" smtClean="0">
                <a:ln>
                  <a:noFill/>
                </a:ln>
                <a:solidFill>
                  <a:schemeClr val="tx1"/>
                </a:solidFill>
                <a:effectLst/>
                <a:uLnTx/>
                <a:uFillTx/>
                <a:latin typeface="+mn-lt"/>
                <a:ea typeface="+mn-ea"/>
                <a:cs typeface="+mn-cs"/>
              </a:rPr>
              <a:t>statu</a:t>
            </a:r>
            <a:r>
              <a:rPr lang="en-US" sz="2000" i="1" dirty="0" smtClean="0"/>
              <a:t>s </a:t>
            </a:r>
            <a:r>
              <a:rPr kumimoji="0" lang="en-US" sz="2000" b="0" i="1" u="none" strike="noStrike" kern="1200" cap="none" spc="0" normalizeH="0" baseline="0" noProof="0" dirty="0" smtClean="0">
                <a:ln>
                  <a:noFill/>
                </a:ln>
                <a:solidFill>
                  <a:schemeClr val="tx1"/>
                </a:solidFill>
                <a:effectLst/>
                <a:uLnTx/>
                <a:uFillTx/>
                <a:latin typeface="+mn-lt"/>
                <a:ea typeface="+mn-ea"/>
                <a:cs typeface="+mn-cs"/>
              </a:rPr>
              <a:t>information. A status is a</a:t>
            </a:r>
            <a:r>
              <a:rPr kumimoji="0" lang="en-US" sz="2000" b="0" i="1" u="none" strike="noStrike" kern="1200" cap="none" spc="0" normalizeH="0" noProof="0" dirty="0" smtClean="0">
                <a:ln>
                  <a:noFill/>
                </a:ln>
                <a:solidFill>
                  <a:schemeClr val="tx1"/>
                </a:solidFill>
                <a:effectLst/>
                <a:uLnTx/>
                <a:uFillTx/>
                <a:latin typeface="+mn-lt"/>
                <a:ea typeface="+mn-ea"/>
                <a:cs typeface="+mn-cs"/>
              </a:rPr>
              <a:t> component </a:t>
            </a:r>
            <a:r>
              <a:rPr kumimoji="0" lang="en-US" sz="2000" b="0" i="1" u="none" strike="noStrike" kern="1200" cap="none" spc="0" normalizeH="0" baseline="0" noProof="0" dirty="0" smtClean="0">
                <a:ln>
                  <a:noFill/>
                </a:ln>
                <a:solidFill>
                  <a:schemeClr val="tx1"/>
                </a:solidFill>
                <a:effectLst/>
                <a:uLnTx/>
                <a:uFillTx/>
                <a:latin typeface="+mn-lt"/>
                <a:ea typeface="+mn-ea"/>
                <a:cs typeface="+mn-cs"/>
              </a:rPr>
              <a:t>quality indicator.</a:t>
            </a:r>
          </a:p>
          <a:p>
            <a:pPr marL="342900" marR="0" lvl="0" indent="-342900" algn="l" defTabSz="914400" rtl="0" eaLnBrk="1" fontAlgn="auto" latinLnBrk="0" hangingPunct="1">
              <a:lnSpc>
                <a:spcPct val="80000"/>
              </a:lnSpc>
              <a:spcBef>
                <a:spcPct val="20000"/>
              </a:spcBef>
              <a:spcAft>
                <a:spcPts val="0"/>
              </a:spcAft>
              <a:buClrTx/>
              <a:buSzTx/>
              <a:buFont typeface="Wingdings" pitchFamily="2" charset="2"/>
              <a:buNone/>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sz="1800" i="0" u="none" strike="noStrike" kern="1200" cap="none" spc="0" normalizeH="0" baseline="0" noProof="0" dirty="0" smtClean="0">
                <a:ln>
                  <a:noFill/>
                </a:ln>
                <a:solidFill>
                  <a:srgbClr val="C00000"/>
                </a:solidFill>
                <a:effectLst/>
                <a:uLnTx/>
                <a:uFillTx/>
                <a:latin typeface="CourierPS" pitchFamily="49" charset="0"/>
                <a:ea typeface="+mn-ea"/>
                <a:cs typeface="+mn-cs"/>
              </a:rPr>
              <a:t>@Description(“Circle Area Calculation.”)</a:t>
            </a: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lang="en-US" b="1" dirty="0" smtClean="0">
                <a:solidFill>
                  <a:srgbClr val="C00000"/>
                </a:solidFill>
                <a:latin typeface="CourierPS" pitchFamily="49" charset="0"/>
              </a:rPr>
              <a:t>@Status(</a:t>
            </a:r>
            <a:r>
              <a:rPr lang="en-US" b="1" dirty="0" err="1" smtClean="0">
                <a:solidFill>
                  <a:srgbClr val="C00000"/>
                </a:solidFill>
                <a:latin typeface="CourierPS" pitchFamily="49" charset="0"/>
              </a:rPr>
              <a:t>Status.TESTED</a:t>
            </a:r>
            <a:r>
              <a:rPr lang="en-US" b="1" dirty="0" smtClean="0">
                <a:solidFill>
                  <a:srgbClr val="C00000"/>
                </a:solidFill>
                <a:latin typeface="CourierPS" pitchFamily="49" charset="0"/>
              </a:rPr>
              <a:t>)</a:t>
            </a:r>
            <a:endParaRPr kumimoji="0" lang="en-US" sz="1800" b="1" i="0" u="none" strike="noStrike" kern="1200" cap="none" spc="0" normalizeH="0" baseline="0" noProof="0" dirty="0" smtClean="0">
              <a:ln>
                <a:noFill/>
              </a:ln>
              <a:solidFill>
                <a:srgbClr val="C00000"/>
              </a:solidFill>
              <a:effectLst/>
              <a:uLnTx/>
              <a:uFillTx/>
              <a:latin typeface="CourierPS" pitchFamily="49" charset="0"/>
            </a:endParaRP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public class </a:t>
            </a:r>
            <a:r>
              <a:rPr kumimoji="0" lang="en-US" sz="1800" b="0" i="0" u="none" strike="noStrike" kern="1200" cap="none" spc="0" normalizeH="0" baseline="0" noProof="0" dirty="0" err="1" smtClean="0">
                <a:ln>
                  <a:noFill/>
                </a:ln>
                <a:solidFill>
                  <a:srgbClr val="C00000"/>
                </a:solidFill>
                <a:effectLst/>
                <a:uLnTx/>
                <a:uFillTx/>
                <a:latin typeface="CourierPS" pitchFamily="49" charset="0"/>
                <a:ea typeface="+mn-ea"/>
                <a:cs typeface="+mn-cs"/>
              </a:rPr>
              <a:t>CircleArea</a:t>
            </a: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 {</a:t>
            </a:r>
            <a:b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b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
            </a:r>
            <a:b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b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  ...</a:t>
            </a:r>
          </a:p>
          <a:p>
            <a:pPr marL="1143000" marR="0" lvl="2" indent="-228600" algn="l" defTabSz="914400" rtl="0" eaLnBrk="1" fontAlgn="auto" latinLnBrk="0" hangingPunct="1">
              <a:lnSpc>
                <a:spcPct val="80000"/>
              </a:lnSpc>
              <a:spcBef>
                <a:spcPct val="20000"/>
              </a:spcBef>
              <a:spcAft>
                <a:spcPts val="0"/>
              </a:spcAft>
              <a:buClrTx/>
              <a:buSzTx/>
              <a:buFont typeface="Arial" pitchFamily="34" charset="0"/>
              <a:buNone/>
              <a:tabLst/>
              <a:defRPr/>
            </a:pP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	</a:t>
            </a:r>
          </a:p>
          <a:p>
            <a:pPr marL="1143000" marR="0" lvl="2" indent="-228600" algn="l" defTabSz="914400" rtl="0" eaLnBrk="1" fontAlgn="auto" latinLnBrk="0" hangingPunct="1">
              <a:lnSpc>
                <a:spcPct val="80000"/>
              </a:lnSpc>
              <a:spcBef>
                <a:spcPct val="20000"/>
              </a:spcBef>
              <a:spcAft>
                <a:spcPts val="0"/>
              </a:spcAft>
              <a:buClrTx/>
              <a:buSzTx/>
              <a:buFont typeface="Arial" pitchFamily="34" charset="0"/>
              <a:buNone/>
              <a:tabLst/>
              <a:defRPr/>
            </a:pPr>
            <a:endParaRPr kumimoji="0" lang="en-US" sz="1800" b="0" i="0" u="none" strike="noStrike" kern="1200" cap="none" spc="0" normalizeH="0" baseline="0" noProof="0" dirty="0" smtClean="0">
              <a:ln>
                <a:noFill/>
              </a:ln>
              <a:solidFill>
                <a:schemeClr val="tx1"/>
              </a:solidFill>
              <a:effectLst/>
              <a:uLnTx/>
              <a:uFillTx/>
              <a:latin typeface="CourierPS" pitchFamily="49" charset="0"/>
              <a:ea typeface="+mn-ea"/>
              <a:cs typeface="+mn-cs"/>
            </a:endParaRP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Component</a:t>
            </a:r>
            <a:r>
              <a:rPr kumimoji="0" lang="en-US" sz="2000" b="0" i="0" u="none" strike="noStrike" kern="1200" cap="none" spc="0" normalizeH="0" noProof="0" dirty="0" smtClean="0">
                <a:ln>
                  <a:noFill/>
                </a:ln>
                <a:solidFill>
                  <a:schemeClr val="tx1"/>
                </a:solidFill>
                <a:effectLst/>
                <a:uLnTx/>
                <a:uFillTx/>
                <a:latin typeface="+mn-lt"/>
                <a:ea typeface="+mn-ea"/>
                <a:cs typeface="+mn-cs"/>
              </a:rPr>
              <a:t> have an optional </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status</a:t>
            </a:r>
            <a:r>
              <a:rPr kumimoji="0" lang="en-US" sz="2000" b="0" i="0" u="none" strike="noStrike" kern="1200" cap="none" spc="0" normalizeH="0" noProof="0" dirty="0" smtClean="0">
                <a:ln>
                  <a:noFill/>
                </a:ln>
                <a:solidFill>
                  <a:schemeClr val="tx1"/>
                </a:solidFill>
                <a:effectLst/>
                <a:uLnTx/>
                <a:uFillTx/>
                <a:latin typeface="+mn-lt"/>
                <a:ea typeface="+mn-ea"/>
                <a:cs typeface="+mn-cs"/>
              </a:rPr>
              <a:t>.</a:t>
            </a:r>
            <a:endParaRPr lang="en-US" sz="2000" dirty="0" smtClean="0"/>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lang="en-US" sz="2000" dirty="0" smtClean="0"/>
              <a:t>A developer can specify the level of completeness  or maturity of a component with this tag.</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Predefined values</a:t>
            </a:r>
            <a:endParaRPr kumimoji="0" lang="en-US" sz="2000" b="0" i="0" u="none" strike="noStrike" kern="1200" cap="none" spc="0" normalizeH="0" noProof="0" dirty="0" smtClean="0">
              <a:ln>
                <a:noFill/>
              </a:ln>
              <a:solidFill>
                <a:schemeClr val="tx1"/>
              </a:solidFill>
              <a:effectLst/>
              <a:uLnTx/>
              <a:uFillTx/>
              <a:latin typeface="+mn-lt"/>
              <a:ea typeface="+mn-ea"/>
              <a:cs typeface="+mn-cs"/>
            </a:endParaRPr>
          </a:p>
          <a:p>
            <a:pPr marL="800100" lvl="1" indent="-342900">
              <a:lnSpc>
                <a:spcPct val="80000"/>
              </a:lnSpc>
              <a:spcBef>
                <a:spcPct val="20000"/>
              </a:spcBef>
              <a:defRPr/>
            </a:pPr>
            <a:r>
              <a:rPr lang="en-US" sz="2000" dirty="0" smtClean="0">
                <a:latin typeface="CourierPS"/>
              </a:rPr>
              <a:t>DRAFT</a:t>
            </a:r>
            <a:r>
              <a:rPr kumimoji="0" lang="en-US" sz="2000" b="0" i="0" u="none" strike="noStrike" kern="1200" cap="none" spc="0" normalizeH="0" noProof="0" dirty="0" smtClean="0">
                <a:ln>
                  <a:noFill/>
                </a:ln>
                <a:solidFill>
                  <a:schemeClr val="tx1"/>
                </a:solidFill>
                <a:effectLst/>
                <a:uLnTx/>
                <a:uFillTx/>
                <a:latin typeface="CourierPS"/>
              </a:rPr>
              <a:t>, SHARED, TESTED, VALIDATED, CERTIFIED</a:t>
            </a:r>
            <a:endParaRPr kumimoji="0" lang="en-US" sz="2000" b="0" i="0" u="none" strike="noStrike" kern="1200" cap="none" spc="0" normalizeH="0" baseline="0" noProof="0" dirty="0" smtClean="0">
              <a:ln>
                <a:noFill/>
              </a:ln>
              <a:solidFill>
                <a:schemeClr val="tx1"/>
              </a:solidFill>
              <a:effectLst/>
              <a:uLnTx/>
              <a:uFillTx/>
              <a:latin typeface="CourierPS"/>
            </a:endParaRP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This is optional metadata</a:t>
            </a:r>
            <a:r>
              <a:rPr kumimoji="0" lang="en-US" sz="2000" b="0" i="0" u="none" strike="noStrike" kern="1200" cap="none" spc="0" normalizeH="0" noProof="0" dirty="0" smtClean="0">
                <a:ln>
                  <a:noFill/>
                </a:ln>
                <a:solidFill>
                  <a:schemeClr val="tx1"/>
                </a:solidFill>
                <a:effectLst/>
                <a:uLnTx/>
                <a:uFillTx/>
                <a:latin typeface="+mn-lt"/>
                <a:ea typeface="+mn-ea"/>
                <a:cs typeface="+mn-cs"/>
              </a:rPr>
              <a:t> and can be used to classify, verify stored components in a repository</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TextBox 4"/>
          <p:cNvSpPr txBox="1"/>
          <p:nvPr/>
        </p:nvSpPr>
        <p:spPr>
          <a:xfrm>
            <a:off x="6172200" y="457200"/>
            <a:ext cx="308098" cy="369332"/>
          </a:xfrm>
          <a:prstGeom prst="rect">
            <a:avLst/>
          </a:prstGeom>
          <a:noFill/>
        </p:spPr>
        <p:txBody>
          <a:bodyPr wrap="none" rtlCol="0">
            <a:spAutoFit/>
          </a:bodyPr>
          <a:lstStyle/>
          <a:p>
            <a:r>
              <a:rPr lang="en-US" dirty="0" smtClean="0"/>
              <a:t>C</a:t>
            </a:r>
            <a:endParaRPr lang="en-US"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VersionInfo</a:t>
            </a:r>
            <a:endParaRPr lang="en-US" dirty="0"/>
          </a:p>
        </p:txBody>
      </p:sp>
      <p:sp>
        <p:nvSpPr>
          <p:cNvPr id="3" name="Content Placeholder 2"/>
          <p:cNvSpPr>
            <a:spLocks noGrp="1"/>
          </p:cNvSpPr>
          <p:nvPr>
            <p:ph idx="1"/>
          </p:nvPr>
        </p:nvSpPr>
        <p:spPr>
          <a:xfrm>
            <a:off x="457200" y="1600200"/>
            <a:ext cx="8610600" cy="4525963"/>
          </a:xfrm>
        </p:spPr>
        <p:txBody>
          <a:bodyPr/>
          <a:lstStyle/>
          <a:p>
            <a:pPr>
              <a:lnSpc>
                <a:spcPct val="80000"/>
              </a:lnSpc>
              <a:buFont typeface="Wingdings" pitchFamily="2" charset="2"/>
              <a:buNone/>
            </a:pPr>
            <a:r>
              <a:rPr lang="en-US" sz="2400" i="1" dirty="0" smtClean="0"/>
              <a:t>Simple Example component with version information. Can (Should) be used in conjunction with a VCS. </a:t>
            </a:r>
          </a:p>
          <a:p>
            <a:pPr>
              <a:lnSpc>
                <a:spcPct val="80000"/>
              </a:lnSpc>
              <a:buFont typeface="Wingdings" pitchFamily="2" charset="2"/>
              <a:buNone/>
            </a:pPr>
            <a:endParaRPr lang="en-US" sz="2000" dirty="0" smtClean="0"/>
          </a:p>
          <a:p>
            <a:pPr>
              <a:lnSpc>
                <a:spcPct val="80000"/>
              </a:lnSpc>
              <a:buFont typeface="Wingdings" pitchFamily="2" charset="2"/>
              <a:buNone/>
            </a:pPr>
            <a:r>
              <a:rPr lang="en-US" sz="1800" dirty="0" smtClean="0">
                <a:solidFill>
                  <a:srgbClr val="C00000"/>
                </a:solidFill>
                <a:latin typeface="CourierPS"/>
              </a:rPr>
              <a:t>	</a:t>
            </a:r>
            <a:r>
              <a:rPr lang="en-US" sz="1800" b="1" dirty="0" smtClean="0">
                <a:solidFill>
                  <a:srgbClr val="C00000"/>
                </a:solidFill>
                <a:latin typeface="Courier New" pitchFamily="49" charset="0"/>
                <a:cs typeface="Courier New" pitchFamily="49" charset="0"/>
              </a:rPr>
              <a:t>@</a:t>
            </a:r>
            <a:r>
              <a:rPr lang="en-US" sz="1800" b="1" dirty="0" err="1" smtClean="0">
                <a:solidFill>
                  <a:srgbClr val="C00000"/>
                </a:solidFill>
                <a:latin typeface="Courier New" pitchFamily="49" charset="0"/>
                <a:cs typeface="Courier New" pitchFamily="49" charset="0"/>
              </a:rPr>
              <a:t>VersionInfo</a:t>
            </a:r>
            <a:r>
              <a:rPr lang="en-US" sz="1800" b="1" dirty="0" smtClean="0">
                <a:solidFill>
                  <a:srgbClr val="C00000"/>
                </a:solidFill>
                <a:latin typeface="Courier New" pitchFamily="49" charset="0"/>
                <a:cs typeface="Courier New" pitchFamily="49" charset="0"/>
              </a:rPr>
              <a:t>(“</a:t>
            </a:r>
            <a:r>
              <a:rPr lang="pl-PL" sz="1800" b="1" dirty="0" smtClean="0">
                <a:solidFill>
                  <a:srgbClr val="C00000"/>
                </a:solidFill>
                <a:latin typeface="Courier New" pitchFamily="49" charset="0"/>
                <a:cs typeface="Courier New" pitchFamily="49" charset="0"/>
              </a:rPr>
              <a:t>$Id: </a:t>
            </a:r>
            <a:r>
              <a:rPr lang="en-US" sz="1800" b="1" dirty="0" smtClean="0">
                <a:solidFill>
                  <a:srgbClr val="C00000"/>
                </a:solidFill>
                <a:latin typeface="Courier New" pitchFamily="49" charset="0"/>
                <a:cs typeface="Courier New" pitchFamily="49" charset="0"/>
              </a:rPr>
              <a:t>ET.</a:t>
            </a:r>
            <a:r>
              <a:rPr lang="pl-PL" sz="1800" b="1" dirty="0" smtClean="0">
                <a:solidFill>
                  <a:srgbClr val="C00000"/>
                </a:solidFill>
                <a:latin typeface="Courier New" pitchFamily="49" charset="0"/>
                <a:cs typeface="Courier New" pitchFamily="49" charset="0"/>
              </a:rPr>
              <a:t>java 20 2008-07-25 22:31:07Z od $</a:t>
            </a:r>
            <a:r>
              <a:rPr lang="en-US" sz="1800" b="1" dirty="0" smtClean="0">
                <a:solidFill>
                  <a:srgbClr val="C00000"/>
                </a:solidFill>
                <a:latin typeface="Courier New" pitchFamily="49" charset="0"/>
                <a:cs typeface="Courier New" pitchFamily="49" charset="0"/>
              </a:rPr>
              <a:t>”)</a:t>
            </a:r>
            <a:r>
              <a:rPr lang="pl-PL" sz="1800" b="1" dirty="0" smtClean="0">
                <a:solidFill>
                  <a:srgbClr val="C00000"/>
                </a:solidFill>
                <a:latin typeface="Courier New" pitchFamily="49" charset="0"/>
                <a:cs typeface="Courier New" pitchFamily="49" charset="0"/>
              </a:rPr>
              <a:t> </a:t>
            </a:r>
            <a:endParaRPr lang="en-US" sz="1800" b="1" dirty="0" smtClean="0">
              <a:solidFill>
                <a:srgbClr val="C00000"/>
              </a:solidFill>
              <a:latin typeface="Courier New" pitchFamily="49" charset="0"/>
              <a:cs typeface="Courier New" pitchFamily="49" charset="0"/>
            </a:endParaRPr>
          </a:p>
          <a:p>
            <a:pPr>
              <a:lnSpc>
                <a:spcPct val="80000"/>
              </a:lnSpc>
              <a:buFont typeface="Wingdings" pitchFamily="2" charset="2"/>
              <a:buNone/>
            </a:pPr>
            <a:r>
              <a:rPr lang="en-US" sz="1600" dirty="0" smtClean="0">
                <a:solidFill>
                  <a:srgbClr val="C00000"/>
                </a:solidFill>
                <a:latin typeface="Courier New" pitchFamily="49" charset="0"/>
                <a:cs typeface="Courier New" pitchFamily="49" charset="0"/>
              </a:rPr>
              <a:t>	public class ET {</a:t>
            </a:r>
            <a:br>
              <a:rPr lang="en-US" sz="1600" dirty="0" smtClean="0">
                <a:solidFill>
                  <a:srgbClr val="C00000"/>
                </a:solidFill>
                <a:latin typeface="Courier New" pitchFamily="49" charset="0"/>
                <a:cs typeface="Courier New" pitchFamily="49" charset="0"/>
              </a:rPr>
            </a:br>
            <a:endParaRPr lang="en-US" sz="1600" dirty="0" smtClean="0">
              <a:solidFill>
                <a:srgbClr val="C00000"/>
              </a:solidFill>
              <a:latin typeface="Courier New" pitchFamily="49" charset="0"/>
              <a:cs typeface="Courier New" pitchFamily="49" charset="0"/>
            </a:endParaRPr>
          </a:p>
          <a:p>
            <a:pPr>
              <a:lnSpc>
                <a:spcPct val="80000"/>
              </a:lnSpc>
              <a:buFont typeface="Wingdings" pitchFamily="2" charset="2"/>
              <a:buNone/>
            </a:pPr>
            <a:r>
              <a:rPr lang="en-US" sz="1600" dirty="0" smtClean="0">
                <a:solidFill>
                  <a:srgbClr val="C00000"/>
                </a:solidFill>
                <a:latin typeface="Courier New" pitchFamily="49" charset="0"/>
                <a:cs typeface="Courier New" pitchFamily="49" charset="0"/>
              </a:rPr>
              <a:t>	}</a:t>
            </a:r>
            <a:r>
              <a:rPr lang="en-US" sz="1600" dirty="0" smtClean="0">
                <a:latin typeface="Courier New" pitchFamily="49" charset="0"/>
                <a:cs typeface="Courier New" pitchFamily="49" charset="0"/>
              </a:rPr>
              <a:t>	</a:t>
            </a:r>
            <a:endParaRPr lang="en-US" sz="1400" dirty="0" smtClean="0">
              <a:latin typeface="Courier New" pitchFamily="49" charset="0"/>
              <a:cs typeface="Courier New" pitchFamily="49" charset="0"/>
            </a:endParaRPr>
          </a:p>
          <a:p>
            <a:pPr lvl="2">
              <a:lnSpc>
                <a:spcPct val="80000"/>
              </a:lnSpc>
              <a:buNone/>
            </a:pPr>
            <a:endParaRPr lang="en-US" sz="1800" dirty="0" smtClean="0">
              <a:latin typeface="CourierPS" pitchFamily="49" charset="0"/>
            </a:endParaRPr>
          </a:p>
          <a:p>
            <a:pPr>
              <a:lnSpc>
                <a:spcPct val="80000"/>
              </a:lnSpc>
            </a:pPr>
            <a:r>
              <a:rPr lang="en-US" sz="2400" dirty="0" smtClean="0"/>
              <a:t>@</a:t>
            </a:r>
            <a:r>
              <a:rPr lang="en-US" sz="2400" dirty="0" err="1" smtClean="0"/>
              <a:t>VersionInfo</a:t>
            </a:r>
            <a:r>
              <a:rPr lang="en-US" sz="2400" dirty="0" smtClean="0"/>
              <a:t> might contain more than just a number.</a:t>
            </a:r>
          </a:p>
          <a:p>
            <a:pPr>
              <a:lnSpc>
                <a:spcPct val="80000"/>
              </a:lnSpc>
            </a:pPr>
            <a:r>
              <a:rPr lang="en-US" sz="2400" dirty="0" smtClean="0"/>
              <a:t>Version control systems  such as CVS, Subversion, or Mercurial provide keyword substitution that present revision number, last modification time, or developer id.</a:t>
            </a:r>
          </a:p>
          <a:p>
            <a:pPr>
              <a:lnSpc>
                <a:spcPct val="80000"/>
              </a:lnSpc>
            </a:pPr>
            <a:r>
              <a:rPr lang="en-US" sz="2400" dirty="0" smtClean="0"/>
              <a:t>@</a:t>
            </a:r>
            <a:r>
              <a:rPr lang="en-US" sz="2400" dirty="0" err="1" smtClean="0"/>
              <a:t>VersionInfo</a:t>
            </a:r>
            <a:r>
              <a:rPr lang="en-US" sz="2400" dirty="0" smtClean="0"/>
              <a:t> is optional but is good practice.</a:t>
            </a:r>
          </a:p>
          <a:p>
            <a:pPr>
              <a:lnSpc>
                <a:spcPct val="80000"/>
              </a:lnSpc>
            </a:pPr>
            <a:r>
              <a:rPr lang="en-US" sz="2400" dirty="0" smtClean="0"/>
              <a:t>Component repositories can use and present this information</a:t>
            </a:r>
          </a:p>
          <a:p>
            <a:pPr>
              <a:buNone/>
            </a:pPr>
            <a:endParaRPr lang="en-US" dirty="0"/>
          </a:p>
        </p:txBody>
      </p:sp>
      <p:sp>
        <p:nvSpPr>
          <p:cNvPr id="6" name="Slide Number Placeholder 5"/>
          <p:cNvSpPr>
            <a:spLocks noGrp="1"/>
          </p:cNvSpPr>
          <p:nvPr>
            <p:ph type="sldNum" sz="quarter" idx="12"/>
          </p:nvPr>
        </p:nvSpPr>
        <p:spPr/>
        <p:txBody>
          <a:bodyPr/>
          <a:lstStyle/>
          <a:p>
            <a:fld id="{E9353CB8-35B8-441F-A176-6CE3BA725640}" type="slidenum">
              <a:rPr lang="en-US" smtClean="0"/>
              <a:pPr/>
              <a:t>112</a:t>
            </a:fld>
            <a:endParaRPr lang="en-US"/>
          </a:p>
        </p:txBody>
      </p:sp>
      <p:sp>
        <p:nvSpPr>
          <p:cNvPr id="4" name="TextBox 3"/>
          <p:cNvSpPr txBox="1"/>
          <p:nvPr/>
        </p:nvSpPr>
        <p:spPr>
          <a:xfrm>
            <a:off x="6172200" y="457200"/>
            <a:ext cx="308098" cy="369332"/>
          </a:xfrm>
          <a:prstGeom prst="rect">
            <a:avLst/>
          </a:prstGeom>
          <a:noFill/>
        </p:spPr>
        <p:txBody>
          <a:bodyPr wrap="none" rtlCol="0">
            <a:spAutoFit/>
          </a:bodyPr>
          <a:lstStyle/>
          <a:p>
            <a:r>
              <a:rPr lang="en-US" dirty="0" smtClean="0"/>
              <a:t>C</a:t>
            </a:r>
            <a:endParaRPr lang="en-US" dirty="0"/>
          </a:p>
        </p:txBody>
      </p:sp>
      <p:sp>
        <p:nvSpPr>
          <p:cNvPr id="5" name="TextBox 4"/>
          <p:cNvSpPr txBox="1"/>
          <p:nvPr/>
        </p:nvSpPr>
        <p:spPr>
          <a:xfrm>
            <a:off x="3771004" y="6211669"/>
            <a:ext cx="5220596" cy="830997"/>
          </a:xfrm>
          <a:prstGeom prst="rect">
            <a:avLst/>
          </a:prstGeom>
          <a:noFill/>
        </p:spPr>
        <p:txBody>
          <a:bodyPr wrap="none" rtlCol="0">
            <a:spAutoFit/>
          </a:bodyPr>
          <a:lstStyle/>
          <a:p>
            <a:r>
              <a:rPr lang="en-US" sz="1200" dirty="0" smtClean="0">
                <a:hlinkClick r:id="rId2"/>
              </a:rPr>
              <a:t>http://svnbook.red-bean.com/en/1.5/svn.advanced.props.special.keywords.html</a:t>
            </a:r>
            <a:endParaRPr lang="en-US" sz="1200" dirty="0" smtClean="0"/>
          </a:p>
          <a:p>
            <a:r>
              <a:rPr lang="en-US" sz="1200" dirty="0" smtClean="0">
                <a:hlinkClick r:id="rId3"/>
              </a:rPr>
              <a:t>http://www.selenic.com/mercurial/wiki/index.cgi/KeywordPlan</a:t>
            </a:r>
            <a:endParaRPr lang="en-US" sz="1200" dirty="0" smtClean="0"/>
          </a:p>
          <a:p>
            <a:endParaRPr lang="en-US" sz="1200" dirty="0" smtClean="0"/>
          </a:p>
          <a:p>
            <a:endParaRPr lang="en-US" sz="1200" dirty="0"/>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SourceInfo</a:t>
            </a:r>
            <a:endParaRPr lang="en-US" dirty="0"/>
          </a:p>
        </p:txBody>
      </p:sp>
      <p:sp>
        <p:nvSpPr>
          <p:cNvPr id="3" name="Content Placeholder 2"/>
          <p:cNvSpPr>
            <a:spLocks noGrp="1"/>
          </p:cNvSpPr>
          <p:nvPr>
            <p:ph idx="1"/>
          </p:nvPr>
        </p:nvSpPr>
        <p:spPr/>
        <p:txBody>
          <a:bodyPr/>
          <a:lstStyle/>
          <a:p>
            <a:pPr>
              <a:lnSpc>
                <a:spcPct val="80000"/>
              </a:lnSpc>
              <a:buFont typeface="Wingdings" pitchFamily="2" charset="2"/>
              <a:buNone/>
            </a:pPr>
            <a:r>
              <a:rPr lang="en-US" sz="2400" i="1" dirty="0" smtClean="0"/>
              <a:t>Simple Example component with source information. Can (Should) be used in conjunction with a VCS. </a:t>
            </a:r>
          </a:p>
          <a:p>
            <a:pPr>
              <a:lnSpc>
                <a:spcPct val="80000"/>
              </a:lnSpc>
              <a:buFont typeface="Wingdings" pitchFamily="2" charset="2"/>
              <a:buNone/>
            </a:pPr>
            <a:endParaRPr lang="en-US" sz="2000" dirty="0" smtClean="0"/>
          </a:p>
          <a:p>
            <a:pPr>
              <a:lnSpc>
                <a:spcPct val="80000"/>
              </a:lnSpc>
              <a:buFont typeface="Wingdings" pitchFamily="2" charset="2"/>
              <a:buNone/>
            </a:pPr>
            <a:r>
              <a:rPr lang="en-US" sz="1800" dirty="0" smtClean="0">
                <a:latin typeface="CourierPS"/>
              </a:rPr>
              <a:t>	</a:t>
            </a:r>
            <a:r>
              <a:rPr lang="en-US" sz="1600" b="1" dirty="0" smtClean="0">
                <a:solidFill>
                  <a:srgbClr val="C00000"/>
                </a:solidFill>
                <a:latin typeface="CourierPS"/>
              </a:rPr>
              <a:t>@</a:t>
            </a:r>
            <a:r>
              <a:rPr lang="en-US" sz="1600" b="1" dirty="0" err="1" smtClean="0">
                <a:solidFill>
                  <a:srgbClr val="C00000"/>
                </a:solidFill>
                <a:latin typeface="CourierPS"/>
              </a:rPr>
              <a:t>SourceInfo</a:t>
            </a:r>
            <a:r>
              <a:rPr lang="en-US" sz="1600" b="1" dirty="0" smtClean="0">
                <a:solidFill>
                  <a:srgbClr val="C00000"/>
                </a:solidFill>
                <a:latin typeface="CourierPS"/>
              </a:rPr>
              <a:t>(“$</a:t>
            </a:r>
            <a:r>
              <a:rPr lang="en-US" sz="1600" b="1" dirty="0" err="1" smtClean="0">
                <a:solidFill>
                  <a:srgbClr val="C00000"/>
                </a:solidFill>
                <a:latin typeface="CourierPS"/>
              </a:rPr>
              <a:t>HeadURL</a:t>
            </a:r>
            <a:r>
              <a:rPr lang="en-US" sz="1600" b="1" dirty="0" smtClean="0">
                <a:solidFill>
                  <a:srgbClr val="C00000"/>
                </a:solidFill>
                <a:latin typeface="CourierPS"/>
              </a:rPr>
              <a:t>: http://www.test.org/repo/ET.java $”)</a:t>
            </a:r>
            <a:r>
              <a:rPr lang="pl-PL" sz="1600" b="1" dirty="0" smtClean="0">
                <a:solidFill>
                  <a:srgbClr val="C00000"/>
                </a:solidFill>
                <a:latin typeface="CourierPS"/>
              </a:rPr>
              <a:t> </a:t>
            </a:r>
            <a:endParaRPr lang="en-US" sz="1600" b="1" dirty="0" smtClean="0">
              <a:solidFill>
                <a:srgbClr val="C00000"/>
              </a:solidFill>
              <a:latin typeface="CourierPS"/>
            </a:endParaRPr>
          </a:p>
          <a:p>
            <a:pPr>
              <a:lnSpc>
                <a:spcPct val="80000"/>
              </a:lnSpc>
              <a:buFont typeface="Wingdings" pitchFamily="2" charset="2"/>
              <a:buNone/>
            </a:pPr>
            <a:r>
              <a:rPr lang="en-US" sz="1400" dirty="0" smtClean="0">
                <a:solidFill>
                  <a:srgbClr val="C00000"/>
                </a:solidFill>
                <a:latin typeface="CourierPS" pitchFamily="49" charset="0"/>
              </a:rPr>
              <a:t>	public class ET {</a:t>
            </a:r>
            <a:br>
              <a:rPr lang="en-US" sz="1400" dirty="0" smtClean="0">
                <a:solidFill>
                  <a:srgbClr val="C00000"/>
                </a:solidFill>
                <a:latin typeface="CourierPS" pitchFamily="49" charset="0"/>
              </a:rPr>
            </a:br>
            <a:endParaRPr lang="en-US" sz="1400" dirty="0" smtClean="0">
              <a:solidFill>
                <a:srgbClr val="C00000"/>
              </a:solidFill>
              <a:latin typeface="CourierPS" pitchFamily="49" charset="0"/>
            </a:endParaRPr>
          </a:p>
          <a:p>
            <a:pPr>
              <a:lnSpc>
                <a:spcPct val="80000"/>
              </a:lnSpc>
              <a:buFont typeface="Wingdings" pitchFamily="2" charset="2"/>
              <a:buNone/>
            </a:pPr>
            <a:r>
              <a:rPr lang="en-US" sz="1400" dirty="0" smtClean="0">
                <a:solidFill>
                  <a:srgbClr val="C00000"/>
                </a:solidFill>
                <a:latin typeface="CourierPS" pitchFamily="49" charset="0"/>
              </a:rPr>
              <a:t>	}	</a:t>
            </a:r>
          </a:p>
          <a:p>
            <a:pPr lvl="2">
              <a:lnSpc>
                <a:spcPct val="80000"/>
              </a:lnSpc>
              <a:buNone/>
            </a:pPr>
            <a:endParaRPr lang="en-US" sz="1800" dirty="0" smtClean="0">
              <a:latin typeface="CourierPS" pitchFamily="49" charset="0"/>
            </a:endParaRPr>
          </a:p>
          <a:p>
            <a:pPr>
              <a:lnSpc>
                <a:spcPct val="80000"/>
              </a:lnSpc>
            </a:pPr>
            <a:r>
              <a:rPr lang="en-US" sz="2400" dirty="0" smtClean="0">
                <a:latin typeface="CourierPS"/>
              </a:rPr>
              <a:t>@</a:t>
            </a:r>
            <a:r>
              <a:rPr lang="en-US" sz="2400" dirty="0" err="1" smtClean="0">
                <a:latin typeface="CourierPS"/>
              </a:rPr>
              <a:t>SourceInfo</a:t>
            </a:r>
            <a:r>
              <a:rPr lang="en-US" sz="2400" dirty="0" smtClean="0">
                <a:latin typeface="CourierPS"/>
              </a:rPr>
              <a:t> </a:t>
            </a:r>
            <a:r>
              <a:rPr lang="en-US" sz="2400" dirty="0" smtClean="0"/>
              <a:t>provides some link to the source.</a:t>
            </a:r>
          </a:p>
          <a:p>
            <a:pPr>
              <a:lnSpc>
                <a:spcPct val="80000"/>
              </a:lnSpc>
            </a:pPr>
            <a:r>
              <a:rPr lang="en-US" sz="2400" dirty="0" smtClean="0"/>
              <a:t>Version control systems  such as CVS, Subversion, or Mercurial provide keyword substitution that fills in the Repository URL.</a:t>
            </a:r>
          </a:p>
          <a:p>
            <a:pPr>
              <a:lnSpc>
                <a:spcPct val="80000"/>
              </a:lnSpc>
            </a:pPr>
            <a:r>
              <a:rPr lang="en-US" sz="2400" dirty="0" smtClean="0">
                <a:latin typeface="CourierPS"/>
              </a:rPr>
              <a:t>@</a:t>
            </a:r>
            <a:r>
              <a:rPr lang="en-US" sz="2400" dirty="0" err="1" smtClean="0">
                <a:latin typeface="CourierPS"/>
              </a:rPr>
              <a:t>SourceInfo</a:t>
            </a:r>
            <a:r>
              <a:rPr lang="en-US" sz="2400" dirty="0" smtClean="0">
                <a:latin typeface="CourierPS"/>
              </a:rPr>
              <a:t> </a:t>
            </a:r>
            <a:r>
              <a:rPr lang="en-US" sz="2400" dirty="0" smtClean="0"/>
              <a:t>is optional.</a:t>
            </a:r>
          </a:p>
          <a:p>
            <a:pPr>
              <a:lnSpc>
                <a:spcPct val="80000"/>
              </a:lnSpc>
            </a:pPr>
            <a:r>
              <a:rPr lang="en-US" sz="2400" dirty="0" smtClean="0"/>
              <a:t>Component repositories can use and present this information</a:t>
            </a:r>
          </a:p>
          <a:p>
            <a:pPr>
              <a:buNone/>
            </a:pPr>
            <a:endParaRPr lang="en-US" dirty="0" smtClean="0"/>
          </a:p>
          <a:p>
            <a:endParaRPr lang="en-US" dirty="0"/>
          </a:p>
        </p:txBody>
      </p:sp>
      <p:sp>
        <p:nvSpPr>
          <p:cNvPr id="6" name="Slide Number Placeholder 5"/>
          <p:cNvSpPr>
            <a:spLocks noGrp="1"/>
          </p:cNvSpPr>
          <p:nvPr>
            <p:ph type="sldNum" sz="quarter" idx="12"/>
          </p:nvPr>
        </p:nvSpPr>
        <p:spPr/>
        <p:txBody>
          <a:bodyPr/>
          <a:lstStyle/>
          <a:p>
            <a:fld id="{E9353CB8-35B8-441F-A176-6CE3BA725640}" type="slidenum">
              <a:rPr lang="en-US" smtClean="0"/>
              <a:pPr/>
              <a:t>113</a:t>
            </a:fld>
            <a:endParaRPr lang="en-US"/>
          </a:p>
        </p:txBody>
      </p:sp>
      <p:sp>
        <p:nvSpPr>
          <p:cNvPr id="4" name="TextBox 3"/>
          <p:cNvSpPr txBox="1"/>
          <p:nvPr/>
        </p:nvSpPr>
        <p:spPr>
          <a:xfrm>
            <a:off x="6172200" y="457200"/>
            <a:ext cx="308098" cy="369332"/>
          </a:xfrm>
          <a:prstGeom prst="rect">
            <a:avLst/>
          </a:prstGeom>
          <a:noFill/>
        </p:spPr>
        <p:txBody>
          <a:bodyPr wrap="none" rtlCol="0">
            <a:spAutoFit/>
          </a:bodyPr>
          <a:lstStyle/>
          <a:p>
            <a:r>
              <a:rPr lang="en-US" dirty="0" smtClean="0"/>
              <a:t>C</a:t>
            </a:r>
            <a:endParaRPr lang="en-US" dirty="0"/>
          </a:p>
        </p:txBody>
      </p:sp>
      <p:sp>
        <p:nvSpPr>
          <p:cNvPr id="5" name="TextBox 4"/>
          <p:cNvSpPr txBox="1"/>
          <p:nvPr/>
        </p:nvSpPr>
        <p:spPr>
          <a:xfrm>
            <a:off x="3771004" y="6211669"/>
            <a:ext cx="5220596" cy="830997"/>
          </a:xfrm>
          <a:prstGeom prst="rect">
            <a:avLst/>
          </a:prstGeom>
          <a:noFill/>
        </p:spPr>
        <p:txBody>
          <a:bodyPr wrap="none" rtlCol="0">
            <a:spAutoFit/>
          </a:bodyPr>
          <a:lstStyle/>
          <a:p>
            <a:r>
              <a:rPr lang="en-US" sz="1200" dirty="0" smtClean="0">
                <a:hlinkClick r:id="rId2"/>
              </a:rPr>
              <a:t>http://svnbook.red-bean.com/en/1.5/svn.advanced.props.special.keywords.html</a:t>
            </a:r>
            <a:endParaRPr lang="en-US" sz="1200" dirty="0" smtClean="0"/>
          </a:p>
          <a:p>
            <a:r>
              <a:rPr lang="en-US" sz="1200" dirty="0" smtClean="0">
                <a:hlinkClick r:id="rId3"/>
              </a:rPr>
              <a:t>http://www.selenic.com/mercurial/wiki/index.cgi/KeywordPlan</a:t>
            </a:r>
            <a:endParaRPr lang="en-US" sz="1200" dirty="0" smtClean="0"/>
          </a:p>
          <a:p>
            <a:endParaRPr lang="en-US" sz="1200" dirty="0" smtClean="0"/>
          </a:p>
          <a:p>
            <a:endParaRPr lang="en-US" sz="1200"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Keywords</a:t>
            </a:r>
            <a:endParaRPr lang="en-US" dirty="0"/>
          </a:p>
        </p:txBody>
      </p:sp>
      <p:sp>
        <p:nvSpPr>
          <p:cNvPr id="6" name="Slide Number Placeholder 5"/>
          <p:cNvSpPr>
            <a:spLocks noGrp="1"/>
          </p:cNvSpPr>
          <p:nvPr>
            <p:ph type="sldNum" sz="quarter" idx="12"/>
          </p:nvPr>
        </p:nvSpPr>
        <p:spPr/>
        <p:txBody>
          <a:bodyPr/>
          <a:lstStyle/>
          <a:p>
            <a:fld id="{E9353CB8-35B8-441F-A176-6CE3BA725640}" type="slidenum">
              <a:rPr lang="en-US" smtClean="0"/>
              <a:pPr/>
              <a:t>114</a:t>
            </a:fld>
            <a:endParaRPr lang="en-US"/>
          </a:p>
        </p:txBody>
      </p:sp>
      <p:sp>
        <p:nvSpPr>
          <p:cNvPr id="4" name="Rectangle 3"/>
          <p:cNvSpPr txBox="1">
            <a:spLocks noChangeArrowheads="1"/>
          </p:cNvSpPr>
          <p:nvPr/>
        </p:nvSpPr>
        <p:spPr>
          <a:xfrm>
            <a:off x="457200" y="1600200"/>
            <a:ext cx="8229600" cy="4525963"/>
          </a:xfrm>
          <a:prstGeom prst="rect">
            <a:avLst/>
          </a:prstGeom>
        </p:spPr>
        <p:txBody>
          <a:bodyPr vert="horz" lIns="91440" tIns="45720" rIns="91440" bIns="45720" rtlCol="0">
            <a:normAutofit/>
          </a:bodyPr>
          <a:lstStyle/>
          <a:p>
            <a:pPr marL="342900" marR="0" lvl="0" indent="-3429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sz="2000" b="0" i="1" u="none" strike="noStrike" kern="1200" cap="none" spc="0" normalizeH="0" baseline="0" noProof="0" dirty="0" smtClean="0">
                <a:ln>
                  <a:noFill/>
                </a:ln>
                <a:solidFill>
                  <a:schemeClr val="tx1"/>
                </a:solidFill>
                <a:effectLst/>
                <a:uLnTx/>
                <a:uFillTx/>
                <a:latin typeface="+mn-lt"/>
                <a:ea typeface="+mn-ea"/>
                <a:cs typeface="+mn-cs"/>
              </a:rPr>
              <a:t>Example component with descriptive information.</a:t>
            </a:r>
          </a:p>
          <a:p>
            <a:pPr marL="342900" marR="0" lvl="0" indent="-342900" algn="l" defTabSz="914400" rtl="0" eaLnBrk="1" fontAlgn="auto" latinLnBrk="0" hangingPunct="1">
              <a:lnSpc>
                <a:spcPct val="80000"/>
              </a:lnSpc>
              <a:spcBef>
                <a:spcPct val="20000"/>
              </a:spcBef>
              <a:spcAft>
                <a:spcPts val="0"/>
              </a:spcAft>
              <a:buClrTx/>
              <a:buSzTx/>
              <a:buFont typeface="Wingdings" pitchFamily="2" charset="2"/>
              <a:buNone/>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sz="1800" i="0" u="none" strike="noStrike" kern="1200" cap="none" spc="0" normalizeH="0" baseline="0" noProof="0" dirty="0" smtClean="0">
                <a:ln>
                  <a:noFill/>
                </a:ln>
                <a:solidFill>
                  <a:srgbClr val="C00000"/>
                </a:solidFill>
                <a:effectLst/>
                <a:uLnTx/>
                <a:uFillTx/>
                <a:latin typeface="CourierPS" pitchFamily="49" charset="0"/>
                <a:ea typeface="+mn-ea"/>
                <a:cs typeface="+mn-cs"/>
              </a:rPr>
              <a:t>@Description(“Circle Area Calculation.”)</a:t>
            </a: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lang="en-US" b="1" dirty="0" smtClean="0">
                <a:solidFill>
                  <a:srgbClr val="C00000"/>
                </a:solidFill>
                <a:latin typeface="CourierPS" pitchFamily="49" charset="0"/>
              </a:rPr>
              <a:t>@Keywords(“Geometry, 2D”)</a:t>
            </a:r>
            <a:endParaRPr kumimoji="0" lang="en-US" sz="1800" b="1" i="0" u="none" strike="noStrike" kern="1200" cap="none" spc="0" normalizeH="0" baseline="0" noProof="0" dirty="0" smtClean="0">
              <a:ln>
                <a:noFill/>
              </a:ln>
              <a:solidFill>
                <a:srgbClr val="C00000"/>
              </a:solidFill>
              <a:effectLst/>
              <a:uLnTx/>
              <a:uFillTx/>
              <a:latin typeface="CourierPS" pitchFamily="49" charset="0"/>
            </a:endParaRP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public class </a:t>
            </a:r>
            <a:r>
              <a:rPr kumimoji="0" lang="en-US" sz="1800" b="0" i="0" u="none" strike="noStrike" kern="1200" cap="none" spc="0" normalizeH="0" baseline="0" noProof="0" dirty="0" err="1" smtClean="0">
                <a:ln>
                  <a:noFill/>
                </a:ln>
                <a:solidFill>
                  <a:srgbClr val="C00000"/>
                </a:solidFill>
                <a:effectLst/>
                <a:uLnTx/>
                <a:uFillTx/>
                <a:latin typeface="CourierPS" pitchFamily="49" charset="0"/>
                <a:ea typeface="+mn-ea"/>
                <a:cs typeface="+mn-cs"/>
              </a:rPr>
              <a:t>CircleArea</a:t>
            </a: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 {</a:t>
            </a:r>
            <a:b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b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
            </a:r>
            <a:b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b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  ...</a:t>
            </a:r>
          </a:p>
          <a:p>
            <a:pPr marL="1143000" marR="0" lvl="2" indent="-228600" algn="l" defTabSz="914400" rtl="0" eaLnBrk="1" fontAlgn="auto" latinLnBrk="0" hangingPunct="1">
              <a:lnSpc>
                <a:spcPct val="80000"/>
              </a:lnSpc>
              <a:spcBef>
                <a:spcPct val="20000"/>
              </a:spcBef>
              <a:spcAft>
                <a:spcPts val="0"/>
              </a:spcAft>
              <a:buClrTx/>
              <a:buSzTx/>
              <a:buFont typeface="Arial" pitchFamily="34" charset="0"/>
              <a:buNone/>
              <a:tabLst/>
              <a:defRPr/>
            </a:pP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	</a:t>
            </a:r>
          </a:p>
          <a:p>
            <a:pPr marL="1143000" marR="0" lvl="2" indent="-228600" algn="l" defTabSz="914400" rtl="0" eaLnBrk="1" fontAlgn="auto" latinLnBrk="0" hangingPunct="1">
              <a:lnSpc>
                <a:spcPct val="80000"/>
              </a:lnSpc>
              <a:spcBef>
                <a:spcPct val="20000"/>
              </a:spcBef>
              <a:spcAft>
                <a:spcPts val="0"/>
              </a:spcAft>
              <a:buClrTx/>
              <a:buSzTx/>
              <a:buFont typeface="Arial" pitchFamily="34" charset="0"/>
              <a:buNone/>
              <a:tabLst/>
              <a:defRPr/>
            </a:pPr>
            <a:endParaRPr kumimoji="0" lang="en-US" sz="1800" b="0" i="0" u="none" strike="noStrike" kern="1200" cap="none" spc="0" normalizeH="0" baseline="0" noProof="0" dirty="0" smtClean="0">
              <a:ln>
                <a:noFill/>
              </a:ln>
              <a:solidFill>
                <a:schemeClr val="tx1"/>
              </a:solidFill>
              <a:effectLst/>
              <a:uLnTx/>
              <a:uFillTx/>
              <a:latin typeface="CourierPS" pitchFamily="49" charset="0"/>
              <a:ea typeface="+mn-ea"/>
              <a:cs typeface="+mn-cs"/>
            </a:endParaRP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Tag the Component with the </a:t>
            </a:r>
            <a:r>
              <a:rPr kumimoji="0" lang="en-US" sz="2000" b="1" i="0" u="none" strike="noStrike" kern="1200" cap="none" spc="0" normalizeH="0" baseline="0" noProof="0" dirty="0" smtClean="0">
                <a:ln>
                  <a:noFill/>
                </a:ln>
                <a:solidFill>
                  <a:schemeClr val="tx1"/>
                </a:solidFill>
                <a:effectLst/>
                <a:uLnTx/>
                <a:uFillTx/>
                <a:latin typeface="CourierPS"/>
                <a:ea typeface="+mn-ea"/>
                <a:cs typeface="+mn-cs"/>
              </a:rPr>
              <a:t>@Keywords</a:t>
            </a:r>
            <a:r>
              <a:rPr kumimoji="0" lang="en-US" sz="2000" b="1" i="0" u="none" strike="noStrike" kern="1200" cap="none" spc="0" normalizeH="0" noProof="0" dirty="0" smtClean="0">
                <a:ln>
                  <a:noFill/>
                </a:ln>
                <a:solidFill>
                  <a:schemeClr val="tx1"/>
                </a:solidFill>
                <a:effectLst/>
                <a:uLnTx/>
                <a:uFillTx/>
                <a:latin typeface="CourierPS"/>
                <a:ea typeface="+mn-ea"/>
                <a:cs typeface="+mn-cs"/>
              </a:rPr>
              <a:t> </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annotation to</a:t>
            </a:r>
            <a:r>
              <a:rPr kumimoji="0" lang="en-US" sz="2000" b="0" i="0" u="none" strike="noStrike" kern="1200" cap="none" spc="0" normalizeH="0" noProof="0" dirty="0" smtClean="0">
                <a:ln>
                  <a:noFill/>
                </a:ln>
                <a:solidFill>
                  <a:schemeClr val="tx1"/>
                </a:solidFill>
                <a:effectLst/>
                <a:uLnTx/>
                <a:uFillTx/>
                <a:latin typeface="+mn-lt"/>
                <a:ea typeface="+mn-ea"/>
                <a:cs typeface="+mn-cs"/>
              </a:rPr>
              <a:t> characterize it.</a:t>
            </a:r>
            <a:endParaRPr lang="en-US" sz="2000" dirty="0" smtClean="0"/>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lang="en-US" sz="2000" dirty="0" smtClean="0"/>
              <a:t>This annotation does have the same purpose like a Keyword list in a scientific paper.</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This is optional metadata</a:t>
            </a:r>
            <a:r>
              <a:rPr kumimoji="0" lang="en-US" sz="2000" b="0" i="0" u="none" strike="noStrike" kern="1200" cap="none" spc="0" normalizeH="0" noProof="0" dirty="0" smtClean="0">
                <a:ln>
                  <a:noFill/>
                </a:ln>
                <a:solidFill>
                  <a:schemeClr val="tx1"/>
                </a:solidFill>
                <a:effectLst/>
                <a:uLnTx/>
                <a:uFillTx/>
                <a:latin typeface="+mn-lt"/>
                <a:ea typeface="+mn-ea"/>
                <a:cs typeface="+mn-cs"/>
              </a:rPr>
              <a:t> and can be used to index, search, and retrieve archived and stored components. It is optional meta data. </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TextBox 4"/>
          <p:cNvSpPr txBox="1"/>
          <p:nvPr/>
        </p:nvSpPr>
        <p:spPr>
          <a:xfrm>
            <a:off x="6172200" y="457200"/>
            <a:ext cx="308098" cy="369332"/>
          </a:xfrm>
          <a:prstGeom prst="rect">
            <a:avLst/>
          </a:prstGeom>
          <a:noFill/>
        </p:spPr>
        <p:txBody>
          <a:bodyPr wrap="none" rtlCol="0">
            <a:spAutoFit/>
          </a:bodyPr>
          <a:lstStyle/>
          <a:p>
            <a:r>
              <a:rPr lang="en-US" dirty="0" smtClean="0"/>
              <a:t>C</a:t>
            </a:r>
            <a:endParaRPr lang="en-US"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dirty="0" smtClean="0"/>
              <a:t>Label</a:t>
            </a:r>
            <a:endParaRPr lang="en-US" dirty="0"/>
          </a:p>
        </p:txBody>
      </p:sp>
      <p:sp>
        <p:nvSpPr>
          <p:cNvPr id="143363" name="Rectangle 3"/>
          <p:cNvSpPr>
            <a:spLocks noGrp="1" noChangeArrowheads="1"/>
          </p:cNvSpPr>
          <p:nvPr>
            <p:ph idx="1"/>
          </p:nvPr>
        </p:nvSpPr>
        <p:spPr/>
        <p:txBody>
          <a:bodyPr>
            <a:normAutofit/>
          </a:bodyPr>
          <a:lstStyle/>
          <a:p>
            <a:pPr>
              <a:lnSpc>
                <a:spcPct val="80000"/>
              </a:lnSpc>
              <a:buFont typeface="Wingdings" pitchFamily="2" charset="2"/>
              <a:buNone/>
            </a:pPr>
            <a:r>
              <a:rPr lang="en-US" sz="2400" i="1" dirty="0"/>
              <a:t>Simple Example component </a:t>
            </a:r>
            <a:r>
              <a:rPr lang="en-US" sz="2400" i="1" dirty="0" smtClean="0"/>
              <a:t>with label information. Labels relate to </a:t>
            </a:r>
            <a:r>
              <a:rPr lang="en-US" sz="2400" i="1" dirty="0" err="1" smtClean="0"/>
              <a:t>ontologies</a:t>
            </a:r>
            <a:r>
              <a:rPr lang="en-US" sz="2400" i="1" dirty="0" smtClean="0"/>
              <a:t> (label is an OWL annotation)</a:t>
            </a:r>
            <a:endParaRPr lang="en-US" sz="2400" i="1" dirty="0"/>
          </a:p>
          <a:p>
            <a:pPr>
              <a:lnSpc>
                <a:spcPct val="80000"/>
              </a:lnSpc>
              <a:buFont typeface="Wingdings" pitchFamily="2" charset="2"/>
              <a:buNone/>
            </a:pPr>
            <a:endParaRPr lang="en-US" sz="2000" dirty="0"/>
          </a:p>
          <a:p>
            <a:pPr lvl="2">
              <a:lnSpc>
                <a:spcPct val="80000"/>
              </a:lnSpc>
              <a:buFont typeface="Wingdings" pitchFamily="2" charset="2"/>
              <a:buNone/>
            </a:pPr>
            <a:r>
              <a:rPr lang="en-US" sz="1800" dirty="0" smtClean="0">
                <a:solidFill>
                  <a:srgbClr val="C00000"/>
                </a:solidFill>
                <a:latin typeface="CourierPS" pitchFamily="49" charset="0"/>
              </a:rPr>
              <a:t>public class Calc {</a:t>
            </a:r>
            <a:br>
              <a:rPr lang="en-US" sz="1800" dirty="0" smtClean="0">
                <a:solidFill>
                  <a:srgbClr val="C00000"/>
                </a:solidFill>
                <a:latin typeface="CourierPS" pitchFamily="49" charset="0"/>
              </a:rPr>
            </a:br>
            <a:endParaRPr lang="en-US" sz="1800" dirty="0" smtClean="0">
              <a:solidFill>
                <a:srgbClr val="C00000"/>
              </a:solidFill>
              <a:latin typeface="CourierPS" pitchFamily="49" charset="0"/>
            </a:endParaRPr>
          </a:p>
          <a:p>
            <a:pPr lvl="2">
              <a:lnSpc>
                <a:spcPct val="80000"/>
              </a:lnSpc>
              <a:buFont typeface="Wingdings" pitchFamily="2" charset="2"/>
              <a:buNone/>
            </a:pPr>
            <a:r>
              <a:rPr lang="en-US" sz="1800" dirty="0" smtClean="0">
                <a:solidFill>
                  <a:srgbClr val="C00000"/>
                </a:solidFill>
                <a:latin typeface="CourierPS" pitchFamily="49" charset="0"/>
              </a:rPr>
              <a:t>	  </a:t>
            </a:r>
            <a:r>
              <a:rPr lang="en-US" sz="1800" b="1" dirty="0" smtClean="0">
                <a:solidFill>
                  <a:srgbClr val="C00000"/>
                </a:solidFill>
                <a:latin typeface="CourierPS" pitchFamily="49" charset="0"/>
              </a:rPr>
              <a:t>@Label(“latitude”)</a:t>
            </a:r>
            <a:r>
              <a:rPr lang="en-US" sz="1800" dirty="0" smtClean="0">
                <a:solidFill>
                  <a:srgbClr val="C00000"/>
                </a:solidFill>
                <a:latin typeface="CourierPS" pitchFamily="49" charset="0"/>
              </a:rPr>
              <a:t/>
            </a:r>
            <a:br>
              <a:rPr lang="en-US" sz="1800" dirty="0" smtClean="0">
                <a:solidFill>
                  <a:srgbClr val="C00000"/>
                </a:solidFill>
                <a:latin typeface="CourierPS" pitchFamily="49" charset="0"/>
              </a:rPr>
            </a:br>
            <a:r>
              <a:rPr lang="en-US" sz="1800" dirty="0" smtClean="0">
                <a:solidFill>
                  <a:srgbClr val="C00000"/>
                </a:solidFill>
                <a:latin typeface="CourierPS" pitchFamily="49" charset="0"/>
              </a:rPr>
              <a:t>  @In public double lat; </a:t>
            </a:r>
            <a:br>
              <a:rPr lang="en-US" sz="1800" dirty="0" smtClean="0">
                <a:solidFill>
                  <a:srgbClr val="C00000"/>
                </a:solidFill>
                <a:latin typeface="CourierPS" pitchFamily="49" charset="0"/>
              </a:rPr>
            </a:br>
            <a:endParaRPr lang="en-US" sz="1800" dirty="0" smtClean="0">
              <a:solidFill>
                <a:srgbClr val="C00000"/>
              </a:solidFill>
              <a:latin typeface="CourierPS" pitchFamily="49" charset="0"/>
            </a:endParaRPr>
          </a:p>
          <a:p>
            <a:pPr lvl="2">
              <a:lnSpc>
                <a:spcPct val="80000"/>
              </a:lnSpc>
              <a:buFont typeface="Wingdings" pitchFamily="2" charset="2"/>
              <a:buNone/>
            </a:pPr>
            <a:r>
              <a:rPr lang="en-US" sz="1800" dirty="0" smtClean="0">
                <a:solidFill>
                  <a:srgbClr val="C00000"/>
                </a:solidFill>
                <a:latin typeface="CourierPS" pitchFamily="49" charset="0"/>
              </a:rPr>
              <a:t>    ...</a:t>
            </a:r>
          </a:p>
          <a:p>
            <a:pPr lvl="2">
              <a:lnSpc>
                <a:spcPct val="80000"/>
              </a:lnSpc>
              <a:buNone/>
            </a:pPr>
            <a:r>
              <a:rPr lang="en-US" sz="1800" dirty="0" smtClean="0">
                <a:solidFill>
                  <a:srgbClr val="C00000"/>
                </a:solidFill>
                <a:latin typeface="CourierPS" pitchFamily="49" charset="0"/>
              </a:rPr>
              <a:t>}	</a:t>
            </a:r>
          </a:p>
          <a:p>
            <a:pPr lvl="2">
              <a:lnSpc>
                <a:spcPct val="80000"/>
              </a:lnSpc>
              <a:buNone/>
            </a:pPr>
            <a:endParaRPr lang="en-US" sz="1800" dirty="0">
              <a:latin typeface="CourierPS" pitchFamily="49" charset="0"/>
            </a:endParaRPr>
          </a:p>
          <a:p>
            <a:pPr>
              <a:lnSpc>
                <a:spcPct val="80000"/>
              </a:lnSpc>
            </a:pPr>
            <a:r>
              <a:rPr lang="en-US" sz="2400" dirty="0" smtClean="0"/>
              <a:t>Labeling a field or component offers alternative names. </a:t>
            </a:r>
          </a:p>
          <a:p>
            <a:pPr>
              <a:lnSpc>
                <a:spcPct val="80000"/>
              </a:lnSpc>
            </a:pPr>
            <a:r>
              <a:rPr lang="en-US" sz="2400" dirty="0" smtClean="0"/>
              <a:t>Labels might be used to relate components or fields to </a:t>
            </a:r>
            <a:r>
              <a:rPr lang="en-US" sz="2400" dirty="0" err="1" smtClean="0"/>
              <a:t>ontologies</a:t>
            </a:r>
            <a:r>
              <a:rPr lang="en-US" sz="2400" dirty="0" smtClean="0"/>
              <a:t>.</a:t>
            </a:r>
          </a:p>
          <a:p>
            <a:pPr>
              <a:lnSpc>
                <a:spcPct val="80000"/>
              </a:lnSpc>
            </a:pPr>
            <a:r>
              <a:rPr lang="en-US" sz="2400" dirty="0" smtClean="0"/>
              <a:t>Labels are optional.</a:t>
            </a:r>
          </a:p>
          <a:p>
            <a:pPr>
              <a:lnSpc>
                <a:spcPct val="80000"/>
              </a:lnSpc>
            </a:pPr>
            <a:endParaRPr lang="en-US" sz="2000" dirty="0" smtClean="0"/>
          </a:p>
          <a:p>
            <a:pPr>
              <a:lnSpc>
                <a:spcPct val="80000"/>
              </a:lnSpc>
            </a:pPr>
            <a:endParaRPr lang="en-US" sz="2000" b="1" dirty="0">
              <a:latin typeface="CourierPS"/>
            </a:endParaRPr>
          </a:p>
        </p:txBody>
      </p:sp>
      <p:sp>
        <p:nvSpPr>
          <p:cNvPr id="4" name="Slide Number Placeholder 5"/>
          <p:cNvSpPr>
            <a:spLocks noGrp="1"/>
          </p:cNvSpPr>
          <p:nvPr>
            <p:ph type="sldNum" sz="quarter" idx="12"/>
          </p:nvPr>
        </p:nvSpPr>
        <p:spPr/>
        <p:txBody>
          <a:bodyPr/>
          <a:lstStyle/>
          <a:p>
            <a:fld id="{1873927C-0B7B-423C-87C4-E0D64D3726DE}" type="slidenum">
              <a:rPr lang="en-US"/>
              <a:pPr/>
              <a:t>115</a:t>
            </a:fld>
            <a:endParaRPr lang="en-US"/>
          </a:p>
        </p:txBody>
      </p:sp>
      <p:sp>
        <p:nvSpPr>
          <p:cNvPr id="5" name="TextBox 4"/>
          <p:cNvSpPr txBox="1"/>
          <p:nvPr/>
        </p:nvSpPr>
        <p:spPr>
          <a:xfrm>
            <a:off x="6172200" y="457200"/>
            <a:ext cx="470578" cy="369332"/>
          </a:xfrm>
          <a:prstGeom prst="rect">
            <a:avLst/>
          </a:prstGeom>
          <a:noFill/>
        </p:spPr>
        <p:txBody>
          <a:bodyPr wrap="none" rtlCol="0">
            <a:spAutoFit/>
          </a:bodyPr>
          <a:lstStyle/>
          <a:p>
            <a:r>
              <a:rPr lang="en-US" dirty="0" smtClean="0"/>
              <a:t>C,F</a:t>
            </a:r>
            <a:endParaRPr lang="en-US" dirty="0"/>
          </a:p>
        </p:txBody>
      </p:sp>
      <p:sp>
        <p:nvSpPr>
          <p:cNvPr id="6" name="TextBox 5"/>
          <p:cNvSpPr txBox="1"/>
          <p:nvPr/>
        </p:nvSpPr>
        <p:spPr>
          <a:xfrm>
            <a:off x="6553200" y="5867401"/>
            <a:ext cx="2209800" cy="461665"/>
          </a:xfrm>
          <a:prstGeom prst="rect">
            <a:avLst/>
          </a:prstGeom>
          <a:noFill/>
        </p:spPr>
        <p:txBody>
          <a:bodyPr wrap="square" rtlCol="0">
            <a:spAutoFit/>
          </a:bodyPr>
          <a:lstStyle/>
          <a:p>
            <a:r>
              <a:rPr lang="en-US" sz="1200" dirty="0" smtClean="0">
                <a:hlinkClick r:id="rId3"/>
              </a:rPr>
              <a:t>http://www.w3.org/TR/owl-ref/</a:t>
            </a:r>
            <a:endParaRPr lang="en-US" sz="1200" dirty="0" smtClean="0"/>
          </a:p>
          <a:p>
            <a:endParaRPr lang="en-US" sz="1200"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dirty="0" smtClean="0"/>
              <a:t>Execute</a:t>
            </a:r>
            <a:endParaRPr lang="en-US" dirty="0"/>
          </a:p>
        </p:txBody>
      </p:sp>
      <p:sp>
        <p:nvSpPr>
          <p:cNvPr id="143363" name="Rectangle 3"/>
          <p:cNvSpPr>
            <a:spLocks noGrp="1" noChangeArrowheads="1"/>
          </p:cNvSpPr>
          <p:nvPr>
            <p:ph idx="1"/>
          </p:nvPr>
        </p:nvSpPr>
        <p:spPr/>
        <p:txBody>
          <a:bodyPr>
            <a:normAutofit/>
          </a:bodyPr>
          <a:lstStyle/>
          <a:p>
            <a:pPr marL="0" indent="0">
              <a:lnSpc>
                <a:spcPct val="80000"/>
              </a:lnSpc>
              <a:buNone/>
            </a:pPr>
            <a:r>
              <a:rPr lang="en-US" sz="2000" i="1" dirty="0" smtClean="0"/>
              <a:t>Simple Example component with execution method.  This method provides the implementation logic of the component where the input is being transformed to output.</a:t>
            </a:r>
          </a:p>
          <a:p>
            <a:pPr>
              <a:lnSpc>
                <a:spcPct val="80000"/>
              </a:lnSpc>
              <a:buFont typeface="Wingdings" pitchFamily="2" charset="2"/>
              <a:buNone/>
            </a:pPr>
            <a:endParaRPr lang="en-US" sz="2000" dirty="0"/>
          </a:p>
          <a:p>
            <a:pPr lvl="1">
              <a:lnSpc>
                <a:spcPct val="80000"/>
              </a:lnSpc>
              <a:buFontTx/>
              <a:buNone/>
            </a:pPr>
            <a:r>
              <a:rPr lang="en-US" sz="1800" dirty="0" smtClean="0">
                <a:solidFill>
                  <a:srgbClr val="C00000"/>
                </a:solidFill>
                <a:latin typeface="CourierPS" pitchFamily="49" charset="0"/>
              </a:rPr>
              <a:t>public </a:t>
            </a:r>
            <a:r>
              <a:rPr lang="en-US" sz="1800" dirty="0">
                <a:solidFill>
                  <a:srgbClr val="C00000"/>
                </a:solidFill>
                <a:latin typeface="CourierPS" pitchFamily="49" charset="0"/>
              </a:rPr>
              <a:t>class Component {</a:t>
            </a:r>
            <a:br>
              <a:rPr lang="en-US" sz="1800" dirty="0">
                <a:solidFill>
                  <a:srgbClr val="C00000"/>
                </a:solidFill>
                <a:latin typeface="CourierPS" pitchFamily="49" charset="0"/>
              </a:rPr>
            </a:br>
            <a:r>
              <a:rPr lang="en-US" sz="1800" dirty="0">
                <a:solidFill>
                  <a:srgbClr val="C00000"/>
                </a:solidFill>
                <a:latin typeface="CourierPS" pitchFamily="49" charset="0"/>
              </a:rPr>
              <a:t>     </a:t>
            </a:r>
            <a:br>
              <a:rPr lang="en-US" sz="1800" dirty="0">
                <a:solidFill>
                  <a:srgbClr val="C00000"/>
                </a:solidFill>
                <a:latin typeface="CourierPS" pitchFamily="49" charset="0"/>
              </a:rPr>
            </a:br>
            <a:r>
              <a:rPr lang="en-US" sz="1800" dirty="0">
                <a:solidFill>
                  <a:srgbClr val="C00000"/>
                </a:solidFill>
                <a:latin typeface="CourierPS" pitchFamily="49" charset="0"/>
              </a:rPr>
              <a:t>    </a:t>
            </a:r>
            <a:r>
              <a:rPr lang="en-US" sz="1800" b="1" dirty="0">
                <a:solidFill>
                  <a:srgbClr val="C00000"/>
                </a:solidFill>
                <a:latin typeface="CourierPS" pitchFamily="49" charset="0"/>
              </a:rPr>
              <a:t>@Execute</a:t>
            </a:r>
            <a:r>
              <a:rPr lang="en-US" sz="1800" dirty="0">
                <a:solidFill>
                  <a:srgbClr val="C00000"/>
                </a:solidFill>
                <a:latin typeface="CourierPS" pitchFamily="49" charset="0"/>
              </a:rPr>
              <a:t>                             </a:t>
            </a:r>
            <a:br>
              <a:rPr lang="en-US" sz="1800" dirty="0">
                <a:solidFill>
                  <a:srgbClr val="C00000"/>
                </a:solidFill>
                <a:latin typeface="CourierPS" pitchFamily="49" charset="0"/>
              </a:rPr>
            </a:br>
            <a:r>
              <a:rPr lang="en-US" sz="1800" dirty="0">
                <a:solidFill>
                  <a:srgbClr val="C00000"/>
                </a:solidFill>
                <a:latin typeface="CourierPS" pitchFamily="49" charset="0"/>
              </a:rPr>
              <a:t>    public void </a:t>
            </a:r>
            <a:r>
              <a:rPr lang="en-US" sz="1800" dirty="0" err="1">
                <a:solidFill>
                  <a:srgbClr val="C00000"/>
                </a:solidFill>
                <a:latin typeface="CourierPS" pitchFamily="49" charset="0"/>
              </a:rPr>
              <a:t>executemethod</a:t>
            </a:r>
            <a:r>
              <a:rPr lang="en-US" sz="1800" dirty="0">
                <a:solidFill>
                  <a:srgbClr val="C00000"/>
                </a:solidFill>
                <a:latin typeface="CourierPS" pitchFamily="49" charset="0"/>
              </a:rPr>
              <a:t>() {        </a:t>
            </a:r>
            <a:br>
              <a:rPr lang="en-US" sz="1800" dirty="0">
                <a:solidFill>
                  <a:srgbClr val="C00000"/>
                </a:solidFill>
                <a:latin typeface="CourierPS" pitchFamily="49" charset="0"/>
              </a:rPr>
            </a:br>
            <a:r>
              <a:rPr lang="en-US" sz="1800" dirty="0">
                <a:solidFill>
                  <a:srgbClr val="C00000"/>
                </a:solidFill>
                <a:latin typeface="CourierPS" pitchFamily="49" charset="0"/>
              </a:rPr>
              <a:t>        // execute code here</a:t>
            </a:r>
            <a:br>
              <a:rPr lang="en-US" sz="1800" dirty="0">
                <a:solidFill>
                  <a:srgbClr val="C00000"/>
                </a:solidFill>
                <a:latin typeface="CourierPS" pitchFamily="49" charset="0"/>
              </a:rPr>
            </a:br>
            <a:r>
              <a:rPr lang="en-US" sz="1800" dirty="0">
                <a:solidFill>
                  <a:srgbClr val="C00000"/>
                </a:solidFill>
                <a:latin typeface="CourierPS" pitchFamily="49" charset="0"/>
              </a:rPr>
              <a:t>    }</a:t>
            </a:r>
          </a:p>
          <a:p>
            <a:pPr lvl="1">
              <a:lnSpc>
                <a:spcPct val="80000"/>
              </a:lnSpc>
              <a:buFontTx/>
              <a:buNone/>
            </a:pPr>
            <a:r>
              <a:rPr lang="en-US" sz="1800" dirty="0">
                <a:solidFill>
                  <a:srgbClr val="C00000"/>
                </a:solidFill>
                <a:latin typeface="CourierPS" pitchFamily="49" charset="0"/>
              </a:rPr>
              <a:t>}	 </a:t>
            </a:r>
          </a:p>
          <a:p>
            <a:pPr>
              <a:lnSpc>
                <a:spcPct val="80000"/>
              </a:lnSpc>
              <a:buNone/>
            </a:pPr>
            <a:endParaRPr lang="en-US" sz="2000" dirty="0"/>
          </a:p>
          <a:p>
            <a:pPr>
              <a:lnSpc>
                <a:spcPct val="80000"/>
              </a:lnSpc>
            </a:pPr>
            <a:r>
              <a:rPr lang="en-US" sz="2000" dirty="0"/>
              <a:t>Name the execution method any name you want, but annotate it with </a:t>
            </a:r>
            <a:r>
              <a:rPr lang="en-US" sz="2000" dirty="0">
                <a:latin typeface="CourierPS"/>
              </a:rPr>
              <a:t>@</a:t>
            </a:r>
            <a:r>
              <a:rPr lang="en-US" sz="2000" dirty="0" smtClean="0">
                <a:latin typeface="CourierPS"/>
              </a:rPr>
              <a:t>Execute</a:t>
            </a:r>
            <a:endParaRPr lang="en-US" sz="2000" dirty="0" smtClean="0"/>
          </a:p>
          <a:p>
            <a:pPr>
              <a:lnSpc>
                <a:spcPct val="80000"/>
              </a:lnSpc>
            </a:pPr>
            <a:r>
              <a:rPr lang="en-US" sz="2000" dirty="0" smtClean="0"/>
              <a:t>The execute methods has to be non-static, public, void, no arguments.</a:t>
            </a:r>
          </a:p>
          <a:p>
            <a:pPr>
              <a:lnSpc>
                <a:spcPct val="80000"/>
              </a:lnSpc>
            </a:pPr>
            <a:r>
              <a:rPr lang="en-US" sz="2000" dirty="0" smtClean="0"/>
              <a:t>This is required meta data</a:t>
            </a:r>
          </a:p>
          <a:p>
            <a:pPr>
              <a:lnSpc>
                <a:spcPct val="80000"/>
              </a:lnSpc>
            </a:pPr>
            <a:endParaRPr lang="en-US" sz="2000" dirty="0" smtClean="0"/>
          </a:p>
        </p:txBody>
      </p:sp>
      <p:sp>
        <p:nvSpPr>
          <p:cNvPr id="4" name="Slide Number Placeholder 5"/>
          <p:cNvSpPr>
            <a:spLocks noGrp="1"/>
          </p:cNvSpPr>
          <p:nvPr>
            <p:ph type="sldNum" sz="quarter" idx="12"/>
          </p:nvPr>
        </p:nvSpPr>
        <p:spPr/>
        <p:txBody>
          <a:bodyPr/>
          <a:lstStyle/>
          <a:p>
            <a:fld id="{1873927C-0B7B-423C-87C4-E0D64D3726DE}" type="slidenum">
              <a:rPr lang="en-US"/>
              <a:pPr/>
              <a:t>116</a:t>
            </a:fld>
            <a:endParaRPr lang="en-US"/>
          </a:p>
        </p:txBody>
      </p:sp>
      <p:sp>
        <p:nvSpPr>
          <p:cNvPr id="5" name="TextBox 4"/>
          <p:cNvSpPr txBox="1"/>
          <p:nvPr/>
        </p:nvSpPr>
        <p:spPr>
          <a:xfrm>
            <a:off x="6172200" y="457200"/>
            <a:ext cx="381836" cy="369332"/>
          </a:xfrm>
          <a:prstGeom prst="rect">
            <a:avLst/>
          </a:prstGeom>
          <a:noFill/>
        </p:spPr>
        <p:txBody>
          <a:bodyPr wrap="none" rtlCol="0">
            <a:spAutoFit/>
          </a:bodyPr>
          <a:lstStyle/>
          <a:p>
            <a:r>
              <a:rPr lang="en-US" dirty="0" smtClean="0"/>
              <a:t>M</a:t>
            </a:r>
            <a:endParaRPr lang="en-US"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dirty="0" smtClean="0"/>
              <a:t>Initialize</a:t>
            </a:r>
            <a:endParaRPr lang="en-US" dirty="0"/>
          </a:p>
        </p:txBody>
      </p:sp>
      <p:sp>
        <p:nvSpPr>
          <p:cNvPr id="143363" name="Rectangle 3"/>
          <p:cNvSpPr>
            <a:spLocks noGrp="1" noChangeArrowheads="1"/>
          </p:cNvSpPr>
          <p:nvPr>
            <p:ph idx="1"/>
          </p:nvPr>
        </p:nvSpPr>
        <p:spPr/>
        <p:txBody>
          <a:bodyPr>
            <a:normAutofit lnSpcReduction="10000"/>
          </a:bodyPr>
          <a:lstStyle/>
          <a:p>
            <a:pPr marL="0" indent="0">
              <a:lnSpc>
                <a:spcPct val="80000"/>
              </a:lnSpc>
              <a:buNone/>
            </a:pPr>
            <a:r>
              <a:rPr lang="en-US" sz="2000" i="1" dirty="0" smtClean="0"/>
              <a:t>Simple Example component with init method. In this method the internal state of a component should be initialized. (e.g. opening a file for reading)</a:t>
            </a:r>
          </a:p>
          <a:p>
            <a:pPr>
              <a:lnSpc>
                <a:spcPct val="80000"/>
              </a:lnSpc>
              <a:buFont typeface="Wingdings" pitchFamily="2" charset="2"/>
              <a:buNone/>
            </a:pPr>
            <a:endParaRPr lang="en-US" sz="2000" dirty="0"/>
          </a:p>
          <a:p>
            <a:pPr lvl="1">
              <a:lnSpc>
                <a:spcPct val="80000"/>
              </a:lnSpc>
              <a:buFontTx/>
              <a:buNone/>
            </a:pPr>
            <a:r>
              <a:rPr lang="en-US" sz="1800" dirty="0" smtClean="0">
                <a:solidFill>
                  <a:srgbClr val="C00000"/>
                </a:solidFill>
                <a:latin typeface="CourierPS" pitchFamily="49" charset="0"/>
              </a:rPr>
              <a:t>                       </a:t>
            </a:r>
            <a:endParaRPr lang="en-US" sz="1800" dirty="0">
              <a:solidFill>
                <a:srgbClr val="C00000"/>
              </a:solidFill>
              <a:latin typeface="CourierPS" pitchFamily="49" charset="0"/>
            </a:endParaRPr>
          </a:p>
          <a:p>
            <a:pPr lvl="1">
              <a:lnSpc>
                <a:spcPct val="80000"/>
              </a:lnSpc>
              <a:buFontTx/>
              <a:buNone/>
            </a:pPr>
            <a:r>
              <a:rPr lang="en-US" sz="1800" dirty="0">
                <a:solidFill>
                  <a:srgbClr val="C00000"/>
                </a:solidFill>
                <a:latin typeface="CourierPS" pitchFamily="49" charset="0"/>
              </a:rPr>
              <a:t>public class Component {</a:t>
            </a:r>
            <a:br>
              <a:rPr lang="en-US" sz="1800" dirty="0">
                <a:solidFill>
                  <a:srgbClr val="C00000"/>
                </a:solidFill>
                <a:latin typeface="CourierPS" pitchFamily="49" charset="0"/>
              </a:rPr>
            </a:br>
            <a:r>
              <a:rPr lang="en-US" sz="1800" dirty="0">
                <a:solidFill>
                  <a:srgbClr val="C00000"/>
                </a:solidFill>
                <a:latin typeface="CourierPS" pitchFamily="49" charset="0"/>
              </a:rPr>
              <a:t>     </a:t>
            </a:r>
            <a:br>
              <a:rPr lang="en-US" sz="1800" dirty="0">
                <a:solidFill>
                  <a:srgbClr val="C00000"/>
                </a:solidFill>
                <a:latin typeface="CourierPS" pitchFamily="49" charset="0"/>
              </a:rPr>
            </a:br>
            <a:r>
              <a:rPr lang="en-US" sz="1800" dirty="0">
                <a:solidFill>
                  <a:srgbClr val="C00000"/>
                </a:solidFill>
                <a:latin typeface="CourierPS" pitchFamily="49" charset="0"/>
              </a:rPr>
              <a:t>    </a:t>
            </a:r>
            <a:r>
              <a:rPr lang="en-US" sz="1800" b="1" dirty="0" smtClean="0">
                <a:solidFill>
                  <a:srgbClr val="C00000"/>
                </a:solidFill>
                <a:latin typeface="CourierPS" pitchFamily="49" charset="0"/>
              </a:rPr>
              <a:t>@Initialize				     </a:t>
            </a:r>
            <a:r>
              <a:rPr lang="en-US" sz="1800" dirty="0">
                <a:solidFill>
                  <a:srgbClr val="C00000"/>
                </a:solidFill>
                <a:latin typeface="CourierPS" pitchFamily="49" charset="0"/>
              </a:rPr>
              <a:t/>
            </a:r>
            <a:br>
              <a:rPr lang="en-US" sz="1800" dirty="0">
                <a:solidFill>
                  <a:srgbClr val="C00000"/>
                </a:solidFill>
                <a:latin typeface="CourierPS" pitchFamily="49" charset="0"/>
              </a:rPr>
            </a:br>
            <a:r>
              <a:rPr lang="en-US" sz="1800" dirty="0">
                <a:solidFill>
                  <a:srgbClr val="C00000"/>
                </a:solidFill>
                <a:latin typeface="CourierPS" pitchFamily="49" charset="0"/>
              </a:rPr>
              <a:t>    public void </a:t>
            </a:r>
            <a:r>
              <a:rPr lang="en-US" sz="1800" dirty="0" smtClean="0">
                <a:solidFill>
                  <a:srgbClr val="C00000"/>
                </a:solidFill>
                <a:latin typeface="CourierPS" pitchFamily="49" charset="0"/>
              </a:rPr>
              <a:t>start() </a:t>
            </a:r>
            <a:r>
              <a:rPr lang="en-US" sz="1800" dirty="0">
                <a:solidFill>
                  <a:srgbClr val="C00000"/>
                </a:solidFill>
                <a:latin typeface="CourierPS" pitchFamily="49" charset="0"/>
              </a:rPr>
              <a:t>{        </a:t>
            </a:r>
            <a:br>
              <a:rPr lang="en-US" sz="1800" dirty="0">
                <a:solidFill>
                  <a:srgbClr val="C00000"/>
                </a:solidFill>
                <a:latin typeface="CourierPS" pitchFamily="49" charset="0"/>
              </a:rPr>
            </a:br>
            <a:r>
              <a:rPr lang="en-US" sz="1800" dirty="0">
                <a:solidFill>
                  <a:srgbClr val="C00000"/>
                </a:solidFill>
                <a:latin typeface="CourierPS" pitchFamily="49" charset="0"/>
              </a:rPr>
              <a:t>        // </a:t>
            </a:r>
            <a:r>
              <a:rPr lang="en-US" sz="1800" dirty="0" smtClean="0">
                <a:solidFill>
                  <a:srgbClr val="C00000"/>
                </a:solidFill>
                <a:latin typeface="CourierPS" pitchFamily="49" charset="0"/>
              </a:rPr>
              <a:t>initialization code </a:t>
            </a:r>
            <a:r>
              <a:rPr lang="en-US" sz="1800" dirty="0">
                <a:solidFill>
                  <a:srgbClr val="C00000"/>
                </a:solidFill>
                <a:latin typeface="CourierPS" pitchFamily="49" charset="0"/>
              </a:rPr>
              <a:t/>
            </a:r>
            <a:br>
              <a:rPr lang="en-US" sz="1800" dirty="0">
                <a:solidFill>
                  <a:srgbClr val="C00000"/>
                </a:solidFill>
                <a:latin typeface="CourierPS" pitchFamily="49" charset="0"/>
              </a:rPr>
            </a:br>
            <a:r>
              <a:rPr lang="en-US" sz="1800" dirty="0">
                <a:solidFill>
                  <a:srgbClr val="C00000"/>
                </a:solidFill>
                <a:latin typeface="CourierPS" pitchFamily="49" charset="0"/>
              </a:rPr>
              <a:t>    </a:t>
            </a:r>
            <a:r>
              <a:rPr lang="en-US" sz="1800" dirty="0" smtClean="0">
                <a:solidFill>
                  <a:srgbClr val="C00000"/>
                </a:solidFill>
                <a:latin typeface="CourierPS" pitchFamily="49" charset="0"/>
              </a:rPr>
              <a:t>}</a:t>
            </a:r>
            <a:endParaRPr lang="en-US" sz="1800" dirty="0">
              <a:solidFill>
                <a:srgbClr val="C00000"/>
              </a:solidFill>
              <a:latin typeface="CourierPS" pitchFamily="49" charset="0"/>
            </a:endParaRPr>
          </a:p>
          <a:p>
            <a:pPr lvl="1">
              <a:lnSpc>
                <a:spcPct val="80000"/>
              </a:lnSpc>
              <a:buFontTx/>
              <a:buNone/>
            </a:pPr>
            <a:r>
              <a:rPr lang="en-US" sz="1800" dirty="0">
                <a:solidFill>
                  <a:srgbClr val="C00000"/>
                </a:solidFill>
                <a:latin typeface="CourierPS" pitchFamily="49" charset="0"/>
              </a:rPr>
              <a:t>}	 </a:t>
            </a:r>
          </a:p>
          <a:p>
            <a:pPr lvl="1">
              <a:lnSpc>
                <a:spcPct val="80000"/>
              </a:lnSpc>
              <a:buFontTx/>
              <a:buNone/>
            </a:pPr>
            <a:endParaRPr lang="en-US" sz="1800" dirty="0">
              <a:latin typeface="CourierPS" pitchFamily="49" charset="0"/>
            </a:endParaRPr>
          </a:p>
          <a:p>
            <a:pPr>
              <a:lnSpc>
                <a:spcPct val="80000"/>
              </a:lnSpc>
            </a:pPr>
            <a:r>
              <a:rPr lang="en-US" sz="2000" dirty="0" smtClean="0"/>
              <a:t>Name </a:t>
            </a:r>
            <a:r>
              <a:rPr lang="en-US" sz="2000" dirty="0"/>
              <a:t>the execution method any name you want, but annotate it with </a:t>
            </a:r>
            <a:r>
              <a:rPr lang="en-US" sz="2000" dirty="0" smtClean="0">
                <a:latin typeface="CourierPS"/>
              </a:rPr>
              <a:t>@Initialize </a:t>
            </a:r>
            <a:endParaRPr lang="en-US" sz="2000" dirty="0"/>
          </a:p>
          <a:p>
            <a:pPr>
              <a:lnSpc>
                <a:spcPct val="80000"/>
              </a:lnSpc>
            </a:pPr>
            <a:r>
              <a:rPr lang="en-US" sz="2000" dirty="0" smtClean="0"/>
              <a:t>The init methods has to be non-static, public, void, and has no arguments.</a:t>
            </a:r>
          </a:p>
          <a:p>
            <a:pPr>
              <a:lnSpc>
                <a:spcPct val="80000"/>
              </a:lnSpc>
            </a:pPr>
            <a:r>
              <a:rPr lang="en-US" sz="2000" dirty="0" smtClean="0"/>
              <a:t>This method gets called once after Component instantiation and before the first execution.</a:t>
            </a:r>
          </a:p>
          <a:p>
            <a:pPr>
              <a:lnSpc>
                <a:spcPct val="80000"/>
              </a:lnSpc>
            </a:pPr>
            <a:r>
              <a:rPr lang="en-US" sz="2000" dirty="0" smtClean="0"/>
              <a:t>This is optional meta data</a:t>
            </a:r>
          </a:p>
          <a:p>
            <a:pPr>
              <a:lnSpc>
                <a:spcPct val="80000"/>
              </a:lnSpc>
            </a:pPr>
            <a:endParaRPr lang="en-US" sz="2000" dirty="0" smtClean="0"/>
          </a:p>
        </p:txBody>
      </p:sp>
      <p:sp>
        <p:nvSpPr>
          <p:cNvPr id="4" name="Slide Number Placeholder 5"/>
          <p:cNvSpPr>
            <a:spLocks noGrp="1"/>
          </p:cNvSpPr>
          <p:nvPr>
            <p:ph type="sldNum" sz="quarter" idx="12"/>
          </p:nvPr>
        </p:nvSpPr>
        <p:spPr/>
        <p:txBody>
          <a:bodyPr/>
          <a:lstStyle/>
          <a:p>
            <a:fld id="{1873927C-0B7B-423C-87C4-E0D64D3726DE}" type="slidenum">
              <a:rPr lang="en-US"/>
              <a:pPr/>
              <a:t>117</a:t>
            </a:fld>
            <a:endParaRPr lang="en-US"/>
          </a:p>
        </p:txBody>
      </p:sp>
      <p:sp>
        <p:nvSpPr>
          <p:cNvPr id="5" name="TextBox 4"/>
          <p:cNvSpPr txBox="1"/>
          <p:nvPr/>
        </p:nvSpPr>
        <p:spPr>
          <a:xfrm>
            <a:off x="6172200" y="457200"/>
            <a:ext cx="381836" cy="369332"/>
          </a:xfrm>
          <a:prstGeom prst="rect">
            <a:avLst/>
          </a:prstGeom>
          <a:noFill/>
        </p:spPr>
        <p:txBody>
          <a:bodyPr wrap="none" rtlCol="0">
            <a:spAutoFit/>
          </a:bodyPr>
          <a:lstStyle/>
          <a:p>
            <a:r>
              <a:rPr lang="en-US" dirty="0" smtClean="0"/>
              <a:t>M</a:t>
            </a:r>
            <a:endParaRPr lang="en-US" dirty="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dirty="0" smtClean="0"/>
              <a:t>Finalize</a:t>
            </a:r>
            <a:endParaRPr lang="en-US" dirty="0"/>
          </a:p>
        </p:txBody>
      </p:sp>
      <p:sp>
        <p:nvSpPr>
          <p:cNvPr id="143363" name="Rectangle 3"/>
          <p:cNvSpPr>
            <a:spLocks noGrp="1" noChangeArrowheads="1"/>
          </p:cNvSpPr>
          <p:nvPr>
            <p:ph idx="1"/>
          </p:nvPr>
        </p:nvSpPr>
        <p:spPr/>
        <p:txBody>
          <a:bodyPr>
            <a:normAutofit/>
          </a:bodyPr>
          <a:lstStyle/>
          <a:p>
            <a:pPr marL="0" indent="0">
              <a:lnSpc>
                <a:spcPct val="80000"/>
              </a:lnSpc>
              <a:buNone/>
            </a:pPr>
            <a:r>
              <a:rPr lang="en-US" sz="2000" i="1" dirty="0" smtClean="0"/>
              <a:t>Simple Example component with finalize method.  This method provides the notion of a final cleanup after model execution (e.g. closing a DB connection)</a:t>
            </a:r>
          </a:p>
          <a:p>
            <a:pPr>
              <a:lnSpc>
                <a:spcPct val="80000"/>
              </a:lnSpc>
              <a:buFont typeface="Wingdings" pitchFamily="2" charset="2"/>
              <a:buNone/>
            </a:pPr>
            <a:endParaRPr lang="en-US" sz="2000" dirty="0"/>
          </a:p>
          <a:p>
            <a:pPr lvl="1">
              <a:lnSpc>
                <a:spcPct val="80000"/>
              </a:lnSpc>
              <a:buFontTx/>
              <a:buNone/>
            </a:pPr>
            <a:r>
              <a:rPr lang="en-US" sz="1800" dirty="0" smtClean="0">
                <a:solidFill>
                  <a:srgbClr val="C00000"/>
                </a:solidFill>
                <a:latin typeface="CourierPS" pitchFamily="49" charset="0"/>
              </a:rPr>
              <a:t>public </a:t>
            </a:r>
            <a:r>
              <a:rPr lang="en-US" sz="1800" dirty="0">
                <a:solidFill>
                  <a:srgbClr val="C00000"/>
                </a:solidFill>
                <a:latin typeface="CourierPS" pitchFamily="49" charset="0"/>
              </a:rPr>
              <a:t>class Component {</a:t>
            </a:r>
            <a:br>
              <a:rPr lang="en-US" sz="1800" dirty="0">
                <a:solidFill>
                  <a:srgbClr val="C00000"/>
                </a:solidFill>
                <a:latin typeface="CourierPS" pitchFamily="49" charset="0"/>
              </a:rPr>
            </a:br>
            <a:r>
              <a:rPr lang="en-US" sz="1800" dirty="0">
                <a:solidFill>
                  <a:srgbClr val="C00000"/>
                </a:solidFill>
                <a:latin typeface="CourierPS" pitchFamily="49" charset="0"/>
              </a:rPr>
              <a:t>     </a:t>
            </a:r>
            <a:br>
              <a:rPr lang="en-US" sz="1800" dirty="0">
                <a:solidFill>
                  <a:srgbClr val="C00000"/>
                </a:solidFill>
                <a:latin typeface="CourierPS" pitchFamily="49" charset="0"/>
              </a:rPr>
            </a:br>
            <a:r>
              <a:rPr lang="en-US" sz="1800" dirty="0">
                <a:solidFill>
                  <a:srgbClr val="C00000"/>
                </a:solidFill>
                <a:latin typeface="CourierPS" pitchFamily="49" charset="0"/>
              </a:rPr>
              <a:t>    </a:t>
            </a:r>
            <a:r>
              <a:rPr lang="en-US" sz="1800" b="1" dirty="0" smtClean="0">
                <a:solidFill>
                  <a:srgbClr val="C00000"/>
                </a:solidFill>
                <a:latin typeface="CourierPS" pitchFamily="49" charset="0"/>
              </a:rPr>
              <a:t>@Finalize				     </a:t>
            </a:r>
            <a:r>
              <a:rPr lang="en-US" sz="1800" dirty="0">
                <a:solidFill>
                  <a:srgbClr val="C00000"/>
                </a:solidFill>
                <a:latin typeface="CourierPS" pitchFamily="49" charset="0"/>
              </a:rPr>
              <a:t/>
            </a:r>
            <a:br>
              <a:rPr lang="en-US" sz="1800" dirty="0">
                <a:solidFill>
                  <a:srgbClr val="C00000"/>
                </a:solidFill>
                <a:latin typeface="CourierPS" pitchFamily="49" charset="0"/>
              </a:rPr>
            </a:br>
            <a:r>
              <a:rPr lang="en-US" sz="1800" dirty="0">
                <a:solidFill>
                  <a:srgbClr val="C00000"/>
                </a:solidFill>
                <a:latin typeface="CourierPS" pitchFamily="49" charset="0"/>
              </a:rPr>
              <a:t>    public void </a:t>
            </a:r>
            <a:r>
              <a:rPr lang="en-US" sz="1800" dirty="0" smtClean="0">
                <a:solidFill>
                  <a:srgbClr val="C00000"/>
                </a:solidFill>
                <a:latin typeface="CourierPS" pitchFamily="49" charset="0"/>
              </a:rPr>
              <a:t>cleanup() </a:t>
            </a:r>
            <a:r>
              <a:rPr lang="en-US" sz="1800" dirty="0">
                <a:solidFill>
                  <a:srgbClr val="C00000"/>
                </a:solidFill>
                <a:latin typeface="CourierPS" pitchFamily="49" charset="0"/>
              </a:rPr>
              <a:t>{        </a:t>
            </a:r>
            <a:br>
              <a:rPr lang="en-US" sz="1800" dirty="0">
                <a:solidFill>
                  <a:srgbClr val="C00000"/>
                </a:solidFill>
                <a:latin typeface="CourierPS" pitchFamily="49" charset="0"/>
              </a:rPr>
            </a:br>
            <a:r>
              <a:rPr lang="en-US" sz="1800" dirty="0">
                <a:solidFill>
                  <a:srgbClr val="C00000"/>
                </a:solidFill>
                <a:latin typeface="CourierPS" pitchFamily="49" charset="0"/>
              </a:rPr>
              <a:t>        // execute code here</a:t>
            </a:r>
            <a:br>
              <a:rPr lang="en-US" sz="1800" dirty="0">
                <a:solidFill>
                  <a:srgbClr val="C00000"/>
                </a:solidFill>
                <a:latin typeface="CourierPS" pitchFamily="49" charset="0"/>
              </a:rPr>
            </a:br>
            <a:r>
              <a:rPr lang="en-US" sz="1800" dirty="0">
                <a:solidFill>
                  <a:srgbClr val="C00000"/>
                </a:solidFill>
                <a:latin typeface="CourierPS" pitchFamily="49" charset="0"/>
              </a:rPr>
              <a:t>    </a:t>
            </a:r>
            <a:r>
              <a:rPr lang="en-US" sz="1800" dirty="0" smtClean="0">
                <a:solidFill>
                  <a:srgbClr val="C00000"/>
                </a:solidFill>
                <a:latin typeface="CourierPS" pitchFamily="49" charset="0"/>
              </a:rPr>
              <a:t>}</a:t>
            </a:r>
            <a:endParaRPr lang="en-US" sz="1800" dirty="0">
              <a:solidFill>
                <a:srgbClr val="C00000"/>
              </a:solidFill>
              <a:latin typeface="CourierPS" pitchFamily="49" charset="0"/>
            </a:endParaRPr>
          </a:p>
          <a:p>
            <a:pPr lvl="1">
              <a:lnSpc>
                <a:spcPct val="80000"/>
              </a:lnSpc>
              <a:buFontTx/>
              <a:buNone/>
            </a:pPr>
            <a:r>
              <a:rPr lang="en-US" sz="1800" dirty="0">
                <a:solidFill>
                  <a:srgbClr val="C00000"/>
                </a:solidFill>
                <a:latin typeface="CourierPS" pitchFamily="49" charset="0"/>
              </a:rPr>
              <a:t>}	 </a:t>
            </a:r>
          </a:p>
          <a:p>
            <a:pPr lvl="1">
              <a:lnSpc>
                <a:spcPct val="80000"/>
              </a:lnSpc>
              <a:buFontTx/>
              <a:buNone/>
            </a:pPr>
            <a:endParaRPr lang="en-US" sz="1800" dirty="0">
              <a:latin typeface="CourierPS" pitchFamily="49" charset="0"/>
            </a:endParaRPr>
          </a:p>
          <a:p>
            <a:pPr>
              <a:lnSpc>
                <a:spcPct val="80000"/>
              </a:lnSpc>
            </a:pPr>
            <a:r>
              <a:rPr lang="en-US" sz="2000" dirty="0" smtClean="0"/>
              <a:t>Name </a:t>
            </a:r>
            <a:r>
              <a:rPr lang="en-US" sz="2000" dirty="0"/>
              <a:t>the </a:t>
            </a:r>
            <a:r>
              <a:rPr lang="en-US" sz="2000" dirty="0" smtClean="0"/>
              <a:t>finalization method </a:t>
            </a:r>
            <a:r>
              <a:rPr lang="en-US" sz="2000" dirty="0"/>
              <a:t>any name you want, but annotate it with </a:t>
            </a:r>
            <a:r>
              <a:rPr lang="en-US" sz="2000" dirty="0" smtClean="0">
                <a:latin typeface="CourierPS"/>
              </a:rPr>
              <a:t>@Finalize</a:t>
            </a:r>
            <a:endParaRPr lang="en-US" sz="2000" dirty="0"/>
          </a:p>
          <a:p>
            <a:pPr>
              <a:lnSpc>
                <a:spcPct val="80000"/>
              </a:lnSpc>
            </a:pPr>
            <a:r>
              <a:rPr lang="en-US" sz="2000" dirty="0" smtClean="0"/>
              <a:t>The method has to be non-static, public, void, and has no arguments.</a:t>
            </a:r>
          </a:p>
          <a:p>
            <a:pPr>
              <a:lnSpc>
                <a:spcPct val="80000"/>
              </a:lnSpc>
            </a:pPr>
            <a:r>
              <a:rPr lang="en-US" sz="2000" dirty="0" smtClean="0"/>
              <a:t>Finalize overlaps with Java’s finalize() method that gets called from the garbage collector. </a:t>
            </a:r>
          </a:p>
          <a:p>
            <a:pPr>
              <a:lnSpc>
                <a:spcPct val="80000"/>
              </a:lnSpc>
            </a:pPr>
            <a:r>
              <a:rPr lang="en-US" sz="2000" dirty="0" smtClean="0"/>
              <a:t>This is optional meta data</a:t>
            </a:r>
          </a:p>
          <a:p>
            <a:pPr>
              <a:lnSpc>
                <a:spcPct val="80000"/>
              </a:lnSpc>
            </a:pPr>
            <a:endParaRPr lang="en-US" sz="2000" dirty="0" smtClean="0"/>
          </a:p>
        </p:txBody>
      </p:sp>
      <p:sp>
        <p:nvSpPr>
          <p:cNvPr id="4" name="Slide Number Placeholder 5"/>
          <p:cNvSpPr>
            <a:spLocks noGrp="1"/>
          </p:cNvSpPr>
          <p:nvPr>
            <p:ph type="sldNum" sz="quarter" idx="12"/>
          </p:nvPr>
        </p:nvSpPr>
        <p:spPr/>
        <p:txBody>
          <a:bodyPr/>
          <a:lstStyle/>
          <a:p>
            <a:fld id="{1873927C-0B7B-423C-87C4-E0D64D3726DE}" type="slidenum">
              <a:rPr lang="en-US"/>
              <a:pPr/>
              <a:t>118</a:t>
            </a:fld>
            <a:endParaRPr lang="en-US"/>
          </a:p>
        </p:txBody>
      </p:sp>
      <p:sp>
        <p:nvSpPr>
          <p:cNvPr id="5" name="TextBox 4"/>
          <p:cNvSpPr txBox="1"/>
          <p:nvPr/>
        </p:nvSpPr>
        <p:spPr>
          <a:xfrm>
            <a:off x="6172200" y="457200"/>
            <a:ext cx="381836" cy="369332"/>
          </a:xfrm>
          <a:prstGeom prst="rect">
            <a:avLst/>
          </a:prstGeom>
          <a:noFill/>
        </p:spPr>
        <p:txBody>
          <a:bodyPr wrap="none" rtlCol="0">
            <a:spAutoFit/>
          </a:bodyPr>
          <a:lstStyle/>
          <a:p>
            <a:r>
              <a:rPr lang="en-US" dirty="0" smtClean="0"/>
              <a:t>M</a:t>
            </a:r>
            <a:endParaRPr lang="en-US" dirty="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dirty="0" smtClean="0"/>
              <a:t>In &amp; Out</a:t>
            </a:r>
            <a:endParaRPr lang="en-US" dirty="0"/>
          </a:p>
        </p:txBody>
      </p:sp>
      <p:sp>
        <p:nvSpPr>
          <p:cNvPr id="143363" name="Rectangle 3"/>
          <p:cNvSpPr>
            <a:spLocks noGrp="1" noChangeArrowheads="1"/>
          </p:cNvSpPr>
          <p:nvPr>
            <p:ph idx="1"/>
          </p:nvPr>
        </p:nvSpPr>
        <p:spPr/>
        <p:txBody>
          <a:bodyPr>
            <a:normAutofit/>
          </a:bodyPr>
          <a:lstStyle/>
          <a:p>
            <a:pPr>
              <a:lnSpc>
                <a:spcPct val="80000"/>
              </a:lnSpc>
              <a:buFont typeface="Wingdings" pitchFamily="2" charset="2"/>
              <a:buNone/>
            </a:pPr>
            <a:r>
              <a:rPr lang="en-US" sz="2000" i="1" dirty="0"/>
              <a:t>Simple Example component </a:t>
            </a:r>
            <a:r>
              <a:rPr lang="en-US" sz="2000" i="1" dirty="0" smtClean="0"/>
              <a:t>with annotated I/O fields .</a:t>
            </a:r>
            <a:endParaRPr lang="en-US" sz="2000" i="1" dirty="0"/>
          </a:p>
          <a:p>
            <a:pPr>
              <a:lnSpc>
                <a:spcPct val="80000"/>
              </a:lnSpc>
              <a:buFont typeface="Wingdings" pitchFamily="2" charset="2"/>
              <a:buNone/>
            </a:pPr>
            <a:endParaRPr lang="en-US" sz="2000" dirty="0"/>
          </a:p>
          <a:p>
            <a:pPr lvl="2">
              <a:lnSpc>
                <a:spcPct val="80000"/>
              </a:lnSpc>
              <a:buFont typeface="Wingdings" pitchFamily="2" charset="2"/>
              <a:buNone/>
            </a:pPr>
            <a:r>
              <a:rPr lang="en-US" sz="1800" dirty="0" smtClean="0">
                <a:solidFill>
                  <a:srgbClr val="C00000"/>
                </a:solidFill>
                <a:latin typeface="CourierPS" pitchFamily="49" charset="0"/>
              </a:rPr>
              <a:t>public class </a:t>
            </a:r>
            <a:r>
              <a:rPr lang="en-US" sz="1800" dirty="0" err="1" smtClean="0">
                <a:solidFill>
                  <a:srgbClr val="C00000"/>
                </a:solidFill>
                <a:latin typeface="CourierPS" pitchFamily="49" charset="0"/>
              </a:rPr>
              <a:t>CircleArea</a:t>
            </a:r>
            <a:r>
              <a:rPr lang="en-US" sz="1800" dirty="0" smtClean="0">
                <a:solidFill>
                  <a:srgbClr val="C00000"/>
                </a:solidFill>
                <a:latin typeface="CourierPS" pitchFamily="49" charset="0"/>
              </a:rPr>
              <a:t> {</a:t>
            </a:r>
            <a:br>
              <a:rPr lang="en-US" sz="1800" dirty="0" smtClean="0">
                <a:solidFill>
                  <a:srgbClr val="C00000"/>
                </a:solidFill>
                <a:latin typeface="CourierPS" pitchFamily="49" charset="0"/>
              </a:rPr>
            </a:br>
            <a:r>
              <a:rPr lang="en-US" sz="1800" dirty="0" smtClean="0">
                <a:solidFill>
                  <a:srgbClr val="C00000"/>
                </a:solidFill>
                <a:latin typeface="CourierPS" pitchFamily="49" charset="0"/>
              </a:rPr>
              <a:t/>
            </a:r>
            <a:br>
              <a:rPr lang="en-US" sz="1800" dirty="0" smtClean="0">
                <a:solidFill>
                  <a:srgbClr val="C00000"/>
                </a:solidFill>
                <a:latin typeface="CourierPS" pitchFamily="49" charset="0"/>
              </a:rPr>
            </a:br>
            <a:r>
              <a:rPr lang="en-US" sz="1800" dirty="0" smtClean="0">
                <a:solidFill>
                  <a:srgbClr val="C00000"/>
                </a:solidFill>
                <a:latin typeface="CourierPS" pitchFamily="49" charset="0"/>
              </a:rPr>
              <a:t>  </a:t>
            </a:r>
            <a:r>
              <a:rPr lang="en-US" sz="1800" b="1" dirty="0" smtClean="0">
                <a:solidFill>
                  <a:srgbClr val="C00000"/>
                </a:solidFill>
                <a:latin typeface="CourierPS" pitchFamily="49" charset="0"/>
              </a:rPr>
              <a:t>@In  </a:t>
            </a:r>
            <a:r>
              <a:rPr lang="en-US" sz="1800" dirty="0" smtClean="0">
                <a:solidFill>
                  <a:srgbClr val="C00000"/>
                </a:solidFill>
                <a:latin typeface="CourierPS" pitchFamily="49" charset="0"/>
              </a:rPr>
              <a:t>public double radius; </a:t>
            </a:r>
            <a:br>
              <a:rPr lang="en-US" sz="1800" dirty="0" smtClean="0">
                <a:solidFill>
                  <a:srgbClr val="C00000"/>
                </a:solidFill>
                <a:latin typeface="CourierPS" pitchFamily="49" charset="0"/>
              </a:rPr>
            </a:br>
            <a:r>
              <a:rPr lang="en-US" sz="1800" dirty="0" smtClean="0">
                <a:solidFill>
                  <a:srgbClr val="C00000"/>
                </a:solidFill>
                <a:latin typeface="CourierPS" pitchFamily="49" charset="0"/>
              </a:rPr>
              <a:t>  </a:t>
            </a:r>
            <a:r>
              <a:rPr lang="en-US" sz="1800" b="1" dirty="0" smtClean="0">
                <a:solidFill>
                  <a:srgbClr val="C00000"/>
                </a:solidFill>
                <a:latin typeface="CourierPS" pitchFamily="49" charset="0"/>
              </a:rPr>
              <a:t>@Out </a:t>
            </a:r>
            <a:r>
              <a:rPr lang="en-US" sz="1800" dirty="0" smtClean="0">
                <a:solidFill>
                  <a:srgbClr val="C00000"/>
                </a:solidFill>
                <a:latin typeface="CourierPS" pitchFamily="49" charset="0"/>
              </a:rPr>
              <a:t>public double area;            </a:t>
            </a:r>
            <a:br>
              <a:rPr lang="en-US" sz="1800" dirty="0" smtClean="0">
                <a:solidFill>
                  <a:srgbClr val="C00000"/>
                </a:solidFill>
                <a:latin typeface="CourierPS" pitchFamily="49" charset="0"/>
              </a:rPr>
            </a:br>
            <a:r>
              <a:rPr lang="en-US" sz="1800" dirty="0" smtClean="0">
                <a:solidFill>
                  <a:srgbClr val="C00000"/>
                </a:solidFill>
                <a:latin typeface="CourierPS" pitchFamily="49" charset="0"/>
              </a:rPr>
              <a:t/>
            </a:r>
            <a:br>
              <a:rPr lang="en-US" sz="1800" dirty="0" smtClean="0">
                <a:solidFill>
                  <a:srgbClr val="C00000"/>
                </a:solidFill>
                <a:latin typeface="CourierPS" pitchFamily="49" charset="0"/>
              </a:rPr>
            </a:br>
            <a:r>
              <a:rPr lang="en-US" sz="1800" dirty="0" smtClean="0">
                <a:solidFill>
                  <a:srgbClr val="C00000"/>
                </a:solidFill>
                <a:latin typeface="CourierPS" pitchFamily="49" charset="0"/>
              </a:rPr>
              <a:t>   @Execute </a:t>
            </a:r>
            <a:br>
              <a:rPr lang="en-US" sz="1800" dirty="0" smtClean="0">
                <a:solidFill>
                  <a:srgbClr val="C00000"/>
                </a:solidFill>
                <a:latin typeface="CourierPS" pitchFamily="49" charset="0"/>
              </a:rPr>
            </a:br>
            <a:r>
              <a:rPr lang="en-US" sz="1800" dirty="0" smtClean="0">
                <a:solidFill>
                  <a:srgbClr val="C00000"/>
                </a:solidFill>
                <a:latin typeface="CourierPS" pitchFamily="49" charset="0"/>
              </a:rPr>
              <a:t>   public void </a:t>
            </a:r>
            <a:r>
              <a:rPr lang="en-US" sz="1800" dirty="0" err="1" smtClean="0">
                <a:solidFill>
                  <a:srgbClr val="C00000"/>
                </a:solidFill>
                <a:latin typeface="CourierPS" pitchFamily="49" charset="0"/>
              </a:rPr>
              <a:t>runme</a:t>
            </a:r>
            <a:r>
              <a:rPr lang="en-US" sz="1800" dirty="0" smtClean="0">
                <a:solidFill>
                  <a:srgbClr val="C00000"/>
                </a:solidFill>
                <a:latin typeface="CourierPS" pitchFamily="49" charset="0"/>
              </a:rPr>
              <a:t>() {</a:t>
            </a:r>
            <a:br>
              <a:rPr lang="en-US" sz="1800" dirty="0" smtClean="0">
                <a:solidFill>
                  <a:srgbClr val="C00000"/>
                </a:solidFill>
                <a:latin typeface="CourierPS" pitchFamily="49" charset="0"/>
              </a:rPr>
            </a:br>
            <a:r>
              <a:rPr lang="en-US" sz="1800" dirty="0" smtClean="0">
                <a:solidFill>
                  <a:srgbClr val="C00000"/>
                </a:solidFill>
                <a:latin typeface="CourierPS" pitchFamily="49" charset="0"/>
              </a:rPr>
              <a:t>      area = </a:t>
            </a:r>
            <a:r>
              <a:rPr lang="en-US" sz="1800" dirty="0" err="1" smtClean="0">
                <a:solidFill>
                  <a:srgbClr val="C00000"/>
                </a:solidFill>
                <a:latin typeface="CourierPS" pitchFamily="49" charset="0"/>
              </a:rPr>
              <a:t>Math.PI</a:t>
            </a:r>
            <a:r>
              <a:rPr lang="en-US" sz="1800" dirty="0" smtClean="0">
                <a:solidFill>
                  <a:srgbClr val="C00000"/>
                </a:solidFill>
                <a:latin typeface="CourierPS" pitchFamily="49" charset="0"/>
              </a:rPr>
              <a:t> * radius * radius; </a:t>
            </a:r>
            <a:br>
              <a:rPr lang="en-US" sz="1800" dirty="0" smtClean="0">
                <a:solidFill>
                  <a:srgbClr val="C00000"/>
                </a:solidFill>
                <a:latin typeface="CourierPS" pitchFamily="49" charset="0"/>
              </a:rPr>
            </a:br>
            <a:r>
              <a:rPr lang="en-US" sz="1800" dirty="0" smtClean="0">
                <a:solidFill>
                  <a:srgbClr val="C00000"/>
                </a:solidFill>
                <a:latin typeface="CourierPS" pitchFamily="49" charset="0"/>
              </a:rPr>
              <a:t>   }</a:t>
            </a:r>
          </a:p>
          <a:p>
            <a:pPr lvl="2">
              <a:lnSpc>
                <a:spcPct val="80000"/>
              </a:lnSpc>
              <a:buNone/>
            </a:pPr>
            <a:r>
              <a:rPr lang="en-US" sz="1800" dirty="0" smtClean="0">
                <a:solidFill>
                  <a:srgbClr val="C00000"/>
                </a:solidFill>
                <a:latin typeface="CourierPS" pitchFamily="49" charset="0"/>
              </a:rPr>
              <a:t>}	</a:t>
            </a:r>
          </a:p>
          <a:p>
            <a:pPr lvl="2">
              <a:lnSpc>
                <a:spcPct val="80000"/>
              </a:lnSpc>
              <a:buNone/>
            </a:pPr>
            <a:endParaRPr lang="en-US" sz="1800" dirty="0">
              <a:latin typeface="CourierPS" pitchFamily="49" charset="0"/>
            </a:endParaRPr>
          </a:p>
          <a:p>
            <a:pPr>
              <a:lnSpc>
                <a:spcPct val="80000"/>
              </a:lnSpc>
            </a:pPr>
            <a:r>
              <a:rPr lang="en-US" sz="2000" dirty="0" smtClean="0"/>
              <a:t>Tag the fields being used for input and output </a:t>
            </a:r>
            <a:r>
              <a:rPr lang="en-US" sz="2000" dirty="0"/>
              <a:t>with </a:t>
            </a:r>
            <a:r>
              <a:rPr lang="en-US" sz="2000" dirty="0" smtClean="0">
                <a:latin typeface="CourierPS"/>
              </a:rPr>
              <a:t>@In </a:t>
            </a:r>
            <a:r>
              <a:rPr lang="en-US" sz="2000" dirty="0" smtClean="0"/>
              <a:t>and </a:t>
            </a:r>
            <a:r>
              <a:rPr lang="en-US" sz="2000" dirty="0" smtClean="0">
                <a:latin typeface="CourierPS"/>
              </a:rPr>
              <a:t>@Out </a:t>
            </a:r>
            <a:endParaRPr lang="en-US" sz="2000" dirty="0">
              <a:latin typeface="CourierPS"/>
            </a:endParaRPr>
          </a:p>
          <a:p>
            <a:pPr>
              <a:lnSpc>
                <a:spcPct val="80000"/>
              </a:lnSpc>
            </a:pPr>
            <a:r>
              <a:rPr lang="en-US" sz="2000" dirty="0" smtClean="0"/>
              <a:t>Fields can have any data type (primitive or objects) and should be public.</a:t>
            </a:r>
          </a:p>
          <a:p>
            <a:pPr>
              <a:lnSpc>
                <a:spcPct val="80000"/>
              </a:lnSpc>
            </a:pPr>
            <a:r>
              <a:rPr lang="en-US" sz="2000" dirty="0" smtClean="0"/>
              <a:t>No arguments for </a:t>
            </a:r>
            <a:r>
              <a:rPr lang="en-US" sz="2000" dirty="0" smtClean="0">
                <a:latin typeface="CourierPS"/>
              </a:rPr>
              <a:t>@In </a:t>
            </a:r>
            <a:r>
              <a:rPr lang="en-US" sz="2000" dirty="0" smtClean="0"/>
              <a:t>and </a:t>
            </a:r>
            <a:r>
              <a:rPr lang="en-US" sz="2000" dirty="0" smtClean="0">
                <a:latin typeface="CourierPS"/>
              </a:rPr>
              <a:t>@Out</a:t>
            </a:r>
          </a:p>
          <a:p>
            <a:pPr>
              <a:lnSpc>
                <a:spcPct val="80000"/>
              </a:lnSpc>
            </a:pPr>
            <a:r>
              <a:rPr lang="en-US" sz="2000" dirty="0" smtClean="0"/>
              <a:t>Required Meta data</a:t>
            </a:r>
            <a:endParaRPr lang="en-US" sz="2000" dirty="0"/>
          </a:p>
        </p:txBody>
      </p:sp>
      <p:sp>
        <p:nvSpPr>
          <p:cNvPr id="4" name="Slide Number Placeholder 5"/>
          <p:cNvSpPr>
            <a:spLocks noGrp="1"/>
          </p:cNvSpPr>
          <p:nvPr>
            <p:ph type="sldNum" sz="quarter" idx="12"/>
          </p:nvPr>
        </p:nvSpPr>
        <p:spPr/>
        <p:txBody>
          <a:bodyPr/>
          <a:lstStyle/>
          <a:p>
            <a:fld id="{1873927C-0B7B-423C-87C4-E0D64D3726DE}" type="slidenum">
              <a:rPr lang="en-US"/>
              <a:pPr/>
              <a:t>119</a:t>
            </a:fld>
            <a:endParaRPr lang="en-US"/>
          </a:p>
        </p:txBody>
      </p:sp>
      <p:sp>
        <p:nvSpPr>
          <p:cNvPr id="5" name="TextBox 4"/>
          <p:cNvSpPr txBox="1"/>
          <p:nvPr/>
        </p:nvSpPr>
        <p:spPr>
          <a:xfrm>
            <a:off x="6172200" y="457200"/>
            <a:ext cx="290464" cy="369332"/>
          </a:xfrm>
          <a:prstGeom prst="rect">
            <a:avLst/>
          </a:prstGeom>
          <a:noFill/>
        </p:spPr>
        <p:txBody>
          <a:bodyPr wrap="none" rtlCol="0">
            <a:spAutoFit/>
          </a:bodyPr>
          <a:lstStyle/>
          <a:p>
            <a:r>
              <a:rPr lang="en-US" dirty="0" smtClean="0"/>
              <a:t>F</a:t>
            </a:r>
            <a:endParaRPr 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dirty="0" smtClean="0"/>
              <a:t>POJO + Annotations</a:t>
            </a:r>
            <a:endParaRPr lang="en-US" dirty="0"/>
          </a:p>
        </p:txBody>
      </p:sp>
      <p:sp>
        <p:nvSpPr>
          <p:cNvPr id="143363" name="Rectangle 3"/>
          <p:cNvSpPr>
            <a:spLocks noGrp="1" noChangeArrowheads="1"/>
          </p:cNvSpPr>
          <p:nvPr>
            <p:ph type="body" idx="1"/>
          </p:nvPr>
        </p:nvSpPr>
        <p:spPr/>
        <p:txBody>
          <a:bodyPr>
            <a:normAutofit/>
          </a:bodyPr>
          <a:lstStyle/>
          <a:p>
            <a:pPr>
              <a:lnSpc>
                <a:spcPct val="80000"/>
              </a:lnSpc>
              <a:buFont typeface="Wingdings" pitchFamily="2" charset="2"/>
              <a:buNone/>
            </a:pPr>
            <a:r>
              <a:rPr lang="en-US" sz="2000" i="1" dirty="0"/>
              <a:t>Simple </a:t>
            </a:r>
            <a:r>
              <a:rPr lang="en-US" sz="2000" i="1" dirty="0" smtClean="0"/>
              <a:t>example </a:t>
            </a:r>
            <a:r>
              <a:rPr lang="en-US" sz="2000" i="1" dirty="0"/>
              <a:t>component </a:t>
            </a:r>
            <a:r>
              <a:rPr lang="en-US" sz="2000" i="1" dirty="0" smtClean="0"/>
              <a:t>with annotated I/O fields .</a:t>
            </a:r>
            <a:endParaRPr lang="en-US" sz="2000" i="1" dirty="0"/>
          </a:p>
          <a:p>
            <a:pPr>
              <a:lnSpc>
                <a:spcPct val="80000"/>
              </a:lnSpc>
              <a:buFont typeface="Wingdings" pitchFamily="2" charset="2"/>
              <a:buNone/>
            </a:pPr>
            <a:endParaRPr lang="en-US" sz="2000" dirty="0"/>
          </a:p>
          <a:p>
            <a:pPr lvl="2">
              <a:lnSpc>
                <a:spcPct val="80000"/>
              </a:lnSpc>
              <a:buFont typeface="Wingdings" pitchFamily="2" charset="2"/>
              <a:buNone/>
            </a:pPr>
            <a:r>
              <a:rPr lang="en-US" sz="1800" dirty="0" smtClean="0">
                <a:latin typeface="CourierPS" pitchFamily="49" charset="0"/>
              </a:rPr>
              <a:t>public class </a:t>
            </a:r>
            <a:r>
              <a:rPr lang="en-US" sz="1800" dirty="0" err="1" smtClean="0">
                <a:latin typeface="CourierPS" pitchFamily="49" charset="0"/>
              </a:rPr>
              <a:t>CircleArea</a:t>
            </a:r>
            <a:r>
              <a:rPr lang="en-US" sz="1800" dirty="0" smtClean="0">
                <a:latin typeface="CourierPS" pitchFamily="49" charset="0"/>
              </a:rPr>
              <a:t> {</a:t>
            </a:r>
            <a:br>
              <a:rPr lang="en-US" sz="1800" dirty="0" smtClean="0">
                <a:latin typeface="CourierPS" pitchFamily="49" charset="0"/>
              </a:rPr>
            </a:br>
            <a:r>
              <a:rPr lang="en-US" sz="1800" dirty="0" smtClean="0">
                <a:latin typeface="CourierPS" pitchFamily="49" charset="0"/>
              </a:rPr>
              <a:t/>
            </a:r>
            <a:br>
              <a:rPr lang="en-US" sz="1800" dirty="0" smtClean="0">
                <a:latin typeface="CourierPS" pitchFamily="49" charset="0"/>
              </a:rPr>
            </a:br>
            <a:r>
              <a:rPr lang="en-US" sz="1800" dirty="0" smtClean="0">
                <a:latin typeface="CourierPS" pitchFamily="49" charset="0"/>
              </a:rPr>
              <a:t>   </a:t>
            </a:r>
            <a:r>
              <a:rPr lang="en-US" sz="1800" b="1" dirty="0" smtClean="0">
                <a:solidFill>
                  <a:srgbClr val="FF0000"/>
                </a:solidFill>
                <a:latin typeface="CourierPS" pitchFamily="49" charset="0"/>
              </a:rPr>
              <a:t>@In  </a:t>
            </a:r>
            <a:r>
              <a:rPr lang="en-US" sz="1800" dirty="0" smtClean="0">
                <a:latin typeface="CourierPS" pitchFamily="49" charset="0"/>
              </a:rPr>
              <a:t>public </a:t>
            </a:r>
            <a:r>
              <a:rPr lang="en-US" sz="1800" i="1" dirty="0" smtClean="0">
                <a:latin typeface="CourierPS" pitchFamily="49" charset="0"/>
              </a:rPr>
              <a:t>double</a:t>
            </a:r>
            <a:r>
              <a:rPr lang="en-US" sz="1800" dirty="0" smtClean="0">
                <a:latin typeface="CourierPS" pitchFamily="49" charset="0"/>
              </a:rPr>
              <a:t> radius; </a:t>
            </a:r>
            <a:br>
              <a:rPr lang="en-US" sz="1800" dirty="0" smtClean="0">
                <a:latin typeface="CourierPS" pitchFamily="49" charset="0"/>
              </a:rPr>
            </a:br>
            <a:r>
              <a:rPr lang="en-US" sz="1800" dirty="0" smtClean="0">
                <a:latin typeface="CourierPS" pitchFamily="49" charset="0"/>
              </a:rPr>
              <a:t>   </a:t>
            </a:r>
            <a:r>
              <a:rPr lang="en-US" sz="1800" b="1" dirty="0" smtClean="0">
                <a:solidFill>
                  <a:srgbClr val="FF0000"/>
                </a:solidFill>
                <a:latin typeface="CourierPS" pitchFamily="49" charset="0"/>
              </a:rPr>
              <a:t>@Out </a:t>
            </a:r>
            <a:r>
              <a:rPr lang="en-US" sz="1800" dirty="0" smtClean="0">
                <a:latin typeface="CourierPS" pitchFamily="49" charset="0"/>
              </a:rPr>
              <a:t>public </a:t>
            </a:r>
            <a:r>
              <a:rPr lang="en-US" sz="1800" i="1" dirty="0" smtClean="0">
                <a:latin typeface="CourierPS" pitchFamily="49" charset="0"/>
              </a:rPr>
              <a:t>double</a:t>
            </a:r>
            <a:r>
              <a:rPr lang="en-US" sz="1800" dirty="0" smtClean="0">
                <a:latin typeface="CourierPS" pitchFamily="49" charset="0"/>
              </a:rPr>
              <a:t> area;            </a:t>
            </a:r>
            <a:br>
              <a:rPr lang="en-US" sz="1800" dirty="0" smtClean="0">
                <a:latin typeface="CourierPS" pitchFamily="49" charset="0"/>
              </a:rPr>
            </a:br>
            <a:r>
              <a:rPr lang="en-US" sz="1800" dirty="0" smtClean="0">
                <a:latin typeface="CourierPS" pitchFamily="49" charset="0"/>
              </a:rPr>
              <a:t/>
            </a:r>
            <a:br>
              <a:rPr lang="en-US" sz="1800" dirty="0" smtClean="0">
                <a:latin typeface="CourierPS" pitchFamily="49" charset="0"/>
              </a:rPr>
            </a:br>
            <a:r>
              <a:rPr lang="en-US" sz="1800" dirty="0" smtClean="0">
                <a:latin typeface="CourierPS" pitchFamily="49" charset="0"/>
              </a:rPr>
              <a:t>   </a:t>
            </a:r>
            <a:r>
              <a:rPr lang="en-US" sz="1800" b="1" dirty="0" smtClean="0">
                <a:solidFill>
                  <a:srgbClr val="FF0000"/>
                </a:solidFill>
                <a:latin typeface="CourierPS" pitchFamily="49" charset="0"/>
              </a:rPr>
              <a:t>@Execute </a:t>
            </a:r>
            <a:r>
              <a:rPr lang="en-US" sz="1800" dirty="0" smtClean="0">
                <a:latin typeface="CourierPS" pitchFamily="49" charset="0"/>
              </a:rPr>
              <a:t/>
            </a:r>
            <a:br>
              <a:rPr lang="en-US" sz="1800" dirty="0" smtClean="0">
                <a:latin typeface="CourierPS" pitchFamily="49" charset="0"/>
              </a:rPr>
            </a:br>
            <a:r>
              <a:rPr lang="en-US" sz="1800" dirty="0" smtClean="0">
                <a:latin typeface="CourierPS" pitchFamily="49" charset="0"/>
              </a:rPr>
              <a:t>   public void </a:t>
            </a:r>
            <a:r>
              <a:rPr lang="en-US" sz="1800" dirty="0" err="1" smtClean="0">
                <a:latin typeface="CourierPS" pitchFamily="49" charset="0"/>
              </a:rPr>
              <a:t>runme</a:t>
            </a:r>
            <a:r>
              <a:rPr lang="en-US" sz="1800" dirty="0" smtClean="0">
                <a:latin typeface="CourierPS" pitchFamily="49" charset="0"/>
              </a:rPr>
              <a:t>() {</a:t>
            </a:r>
            <a:br>
              <a:rPr lang="en-US" sz="1800" dirty="0" smtClean="0">
                <a:latin typeface="CourierPS" pitchFamily="49" charset="0"/>
              </a:rPr>
            </a:br>
            <a:r>
              <a:rPr lang="en-US" sz="1800" dirty="0" smtClean="0">
                <a:latin typeface="CourierPS" pitchFamily="49" charset="0"/>
              </a:rPr>
              <a:t>      area = </a:t>
            </a:r>
            <a:r>
              <a:rPr lang="en-US" sz="1800" dirty="0" err="1" smtClean="0">
                <a:latin typeface="CourierPS" pitchFamily="49" charset="0"/>
              </a:rPr>
              <a:t>Math.PI</a:t>
            </a:r>
            <a:r>
              <a:rPr lang="en-US" sz="1800" dirty="0" smtClean="0">
                <a:latin typeface="CourierPS" pitchFamily="49" charset="0"/>
              </a:rPr>
              <a:t> * radius * radius; </a:t>
            </a:r>
            <a:br>
              <a:rPr lang="en-US" sz="1800" dirty="0" smtClean="0">
                <a:latin typeface="CourierPS" pitchFamily="49" charset="0"/>
              </a:rPr>
            </a:br>
            <a:r>
              <a:rPr lang="en-US" sz="1800" dirty="0" smtClean="0">
                <a:latin typeface="CourierPS" pitchFamily="49" charset="0"/>
              </a:rPr>
              <a:t>   }</a:t>
            </a:r>
          </a:p>
          <a:p>
            <a:pPr lvl="2">
              <a:lnSpc>
                <a:spcPct val="80000"/>
              </a:lnSpc>
              <a:buNone/>
            </a:pPr>
            <a:r>
              <a:rPr lang="en-US" sz="1800" dirty="0" smtClean="0">
                <a:latin typeface="CourierPS" pitchFamily="49" charset="0"/>
              </a:rPr>
              <a:t>}	</a:t>
            </a:r>
          </a:p>
          <a:p>
            <a:pPr lvl="2">
              <a:lnSpc>
                <a:spcPct val="80000"/>
              </a:lnSpc>
              <a:buNone/>
            </a:pPr>
            <a:endParaRPr lang="en-US" sz="1800" dirty="0">
              <a:latin typeface="CourierPS" pitchFamily="49" charset="0"/>
            </a:endParaRPr>
          </a:p>
          <a:p>
            <a:pPr>
              <a:lnSpc>
                <a:spcPct val="80000"/>
              </a:lnSpc>
            </a:pPr>
            <a:r>
              <a:rPr lang="en-US" sz="2000" dirty="0" smtClean="0"/>
              <a:t>Tag the fields being used for input and output </a:t>
            </a:r>
            <a:r>
              <a:rPr lang="en-US" sz="2000" dirty="0"/>
              <a:t>with </a:t>
            </a:r>
            <a:r>
              <a:rPr lang="en-US" sz="2000" dirty="0" smtClean="0">
                <a:latin typeface="CourierPS"/>
              </a:rPr>
              <a:t>@In </a:t>
            </a:r>
            <a:r>
              <a:rPr lang="en-US" sz="2000" dirty="0" smtClean="0"/>
              <a:t>and </a:t>
            </a:r>
            <a:r>
              <a:rPr lang="en-US" sz="2000" dirty="0" smtClean="0">
                <a:latin typeface="CourierPS"/>
              </a:rPr>
              <a:t>@Out </a:t>
            </a:r>
            <a:endParaRPr lang="en-US" sz="2000" dirty="0">
              <a:latin typeface="CourierPS"/>
            </a:endParaRPr>
          </a:p>
          <a:p>
            <a:pPr>
              <a:lnSpc>
                <a:spcPct val="80000"/>
              </a:lnSpc>
            </a:pPr>
            <a:r>
              <a:rPr lang="en-US" sz="2000" b="1" dirty="0" smtClean="0"/>
              <a:t>Fields can have any data type (primitive, custom, or parameterized types) </a:t>
            </a:r>
            <a:r>
              <a:rPr lang="en-US" sz="2000" dirty="0" smtClean="0"/>
              <a:t>and should be public.</a:t>
            </a:r>
          </a:p>
          <a:p>
            <a:pPr>
              <a:lnSpc>
                <a:spcPct val="80000"/>
              </a:lnSpc>
            </a:pPr>
            <a:r>
              <a:rPr lang="en-US" sz="2000" dirty="0" smtClean="0"/>
              <a:t>No arguments for </a:t>
            </a:r>
            <a:r>
              <a:rPr lang="en-US" sz="2000" dirty="0" smtClean="0">
                <a:latin typeface="CourierPS"/>
              </a:rPr>
              <a:t>@In </a:t>
            </a:r>
            <a:r>
              <a:rPr lang="en-US" sz="2000" dirty="0" smtClean="0"/>
              <a:t>and </a:t>
            </a:r>
            <a:r>
              <a:rPr lang="en-US" sz="2000" dirty="0" smtClean="0">
                <a:latin typeface="CourierPS"/>
              </a:rPr>
              <a:t>@Out</a:t>
            </a:r>
          </a:p>
          <a:p>
            <a:pPr>
              <a:lnSpc>
                <a:spcPct val="80000"/>
              </a:lnSpc>
            </a:pPr>
            <a:r>
              <a:rPr lang="en-US" sz="2000" dirty="0" smtClean="0"/>
              <a:t>Required Meta data</a:t>
            </a:r>
          </a:p>
          <a:p>
            <a:pPr>
              <a:lnSpc>
                <a:spcPct val="80000"/>
              </a:lnSpc>
            </a:pPr>
            <a:r>
              <a:rPr lang="en-US" sz="2000" dirty="0" smtClean="0"/>
              <a:t>Applies similar to languages such as FORTRAN, C, C++</a:t>
            </a:r>
            <a:endParaRPr lang="en-US" sz="2000" dirty="0"/>
          </a:p>
        </p:txBody>
      </p:sp>
      <p:sp>
        <p:nvSpPr>
          <p:cNvPr id="3" name="Slide Number Placeholder 2"/>
          <p:cNvSpPr>
            <a:spLocks noGrp="1"/>
          </p:cNvSpPr>
          <p:nvPr>
            <p:ph type="sldNum" sz="quarter" idx="12"/>
          </p:nvPr>
        </p:nvSpPr>
        <p:spPr/>
        <p:txBody>
          <a:bodyPr/>
          <a:lstStyle/>
          <a:p>
            <a:fld id="{E9353CB8-35B8-441F-A176-6CE3BA725640}" type="slidenum">
              <a:rPr lang="en-US" smtClean="0"/>
              <a:pPr/>
              <a:t>12</a:t>
            </a:fld>
            <a:endParaRPr lang="en-US"/>
          </a:p>
        </p:txBody>
      </p:sp>
    </p:spTree>
    <p:extLst>
      <p:ext uri="{BB962C8B-B14F-4D97-AF65-F5344CB8AC3E}">
        <p14:creationId xmlns:p14="http://schemas.microsoft.com/office/powerpoint/2010/main" val="80025546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dirty="0" smtClean="0"/>
              <a:t>Unit</a:t>
            </a:r>
            <a:endParaRPr lang="en-US" dirty="0"/>
          </a:p>
        </p:txBody>
      </p:sp>
      <p:sp>
        <p:nvSpPr>
          <p:cNvPr id="143363" name="Rectangle 3"/>
          <p:cNvSpPr>
            <a:spLocks noGrp="1" noChangeArrowheads="1"/>
          </p:cNvSpPr>
          <p:nvPr>
            <p:ph idx="1"/>
          </p:nvPr>
        </p:nvSpPr>
        <p:spPr/>
        <p:txBody>
          <a:bodyPr>
            <a:normAutofit/>
          </a:bodyPr>
          <a:lstStyle/>
          <a:p>
            <a:pPr>
              <a:lnSpc>
                <a:spcPct val="80000"/>
              </a:lnSpc>
              <a:buFont typeface="Wingdings" pitchFamily="2" charset="2"/>
              <a:buNone/>
            </a:pPr>
            <a:r>
              <a:rPr lang="en-US" sz="2000" i="1" dirty="0"/>
              <a:t>Simple Example component </a:t>
            </a:r>
            <a:r>
              <a:rPr lang="en-US" sz="2000" i="1" dirty="0" smtClean="0"/>
              <a:t>with unit information.</a:t>
            </a:r>
            <a:endParaRPr lang="en-US" sz="2000" i="1" dirty="0"/>
          </a:p>
          <a:p>
            <a:pPr>
              <a:lnSpc>
                <a:spcPct val="80000"/>
              </a:lnSpc>
              <a:buFont typeface="Wingdings" pitchFamily="2" charset="2"/>
              <a:buNone/>
            </a:pPr>
            <a:endParaRPr lang="en-US" sz="2000" dirty="0"/>
          </a:p>
          <a:p>
            <a:pPr lvl="2">
              <a:lnSpc>
                <a:spcPct val="80000"/>
              </a:lnSpc>
              <a:buFont typeface="Wingdings" pitchFamily="2" charset="2"/>
              <a:buNone/>
            </a:pPr>
            <a:r>
              <a:rPr lang="en-US" sz="1800" dirty="0" smtClean="0">
                <a:latin typeface="CourierPS" pitchFamily="49" charset="0"/>
              </a:rPr>
              <a:t>public class Calc {</a:t>
            </a:r>
            <a:br>
              <a:rPr lang="en-US" sz="1800" dirty="0" smtClean="0">
                <a:latin typeface="CourierPS" pitchFamily="49" charset="0"/>
              </a:rPr>
            </a:br>
            <a:endParaRPr lang="en-US" sz="1800" dirty="0" smtClean="0">
              <a:latin typeface="CourierPS" pitchFamily="49" charset="0"/>
            </a:endParaRPr>
          </a:p>
          <a:p>
            <a:pPr lvl="2">
              <a:lnSpc>
                <a:spcPct val="80000"/>
              </a:lnSpc>
              <a:buFont typeface="Wingdings" pitchFamily="2" charset="2"/>
              <a:buNone/>
            </a:pPr>
            <a:r>
              <a:rPr lang="en-US" sz="1800" dirty="0" smtClean="0">
                <a:latin typeface="CourierPS" pitchFamily="49" charset="0"/>
              </a:rPr>
              <a:t>	  </a:t>
            </a:r>
            <a:r>
              <a:rPr lang="en-US" sz="1800" b="1" dirty="0" smtClean="0">
                <a:latin typeface="CourierPS" pitchFamily="49" charset="0"/>
              </a:rPr>
              <a:t>@Unit(“degree”)</a:t>
            </a:r>
            <a:r>
              <a:rPr lang="en-US" sz="1800" dirty="0" smtClean="0">
                <a:latin typeface="CourierPS" pitchFamily="49" charset="0"/>
              </a:rPr>
              <a:t/>
            </a:r>
            <a:br>
              <a:rPr lang="en-US" sz="1800" dirty="0" smtClean="0">
                <a:latin typeface="CourierPS" pitchFamily="49" charset="0"/>
              </a:rPr>
            </a:br>
            <a:r>
              <a:rPr lang="en-US" sz="1800" dirty="0" smtClean="0">
                <a:latin typeface="CourierPS" pitchFamily="49" charset="0"/>
              </a:rPr>
              <a:t>  @In public double latitude; </a:t>
            </a:r>
            <a:br>
              <a:rPr lang="en-US" sz="1800" dirty="0" smtClean="0">
                <a:latin typeface="CourierPS" pitchFamily="49" charset="0"/>
              </a:rPr>
            </a:br>
            <a:endParaRPr lang="en-US" sz="1800" dirty="0" smtClean="0">
              <a:latin typeface="CourierPS" pitchFamily="49" charset="0"/>
            </a:endParaRPr>
          </a:p>
          <a:p>
            <a:pPr lvl="2">
              <a:lnSpc>
                <a:spcPct val="80000"/>
              </a:lnSpc>
              <a:buFont typeface="Wingdings" pitchFamily="2" charset="2"/>
              <a:buNone/>
            </a:pPr>
            <a:r>
              <a:rPr lang="en-US" sz="1800" dirty="0" smtClean="0">
                <a:latin typeface="CourierPS" pitchFamily="49" charset="0"/>
              </a:rPr>
              <a:t>    ...</a:t>
            </a:r>
          </a:p>
          <a:p>
            <a:pPr lvl="2">
              <a:lnSpc>
                <a:spcPct val="80000"/>
              </a:lnSpc>
              <a:buNone/>
            </a:pPr>
            <a:r>
              <a:rPr lang="en-US" sz="1800" dirty="0" smtClean="0">
                <a:latin typeface="CourierPS" pitchFamily="49" charset="0"/>
              </a:rPr>
              <a:t>}	</a:t>
            </a:r>
          </a:p>
          <a:p>
            <a:pPr lvl="2">
              <a:lnSpc>
                <a:spcPct val="80000"/>
              </a:lnSpc>
              <a:buNone/>
            </a:pPr>
            <a:endParaRPr lang="en-US" sz="1800" dirty="0">
              <a:latin typeface="CourierPS" pitchFamily="49" charset="0"/>
            </a:endParaRPr>
          </a:p>
          <a:p>
            <a:pPr>
              <a:lnSpc>
                <a:spcPct val="80000"/>
              </a:lnSpc>
            </a:pPr>
            <a:r>
              <a:rPr lang="en-US" sz="2000" dirty="0" smtClean="0"/>
              <a:t>Unit information for IO fields</a:t>
            </a:r>
            <a:endParaRPr lang="en-US" sz="2000" dirty="0">
              <a:latin typeface="CourierPS"/>
            </a:endParaRPr>
          </a:p>
          <a:p>
            <a:pPr>
              <a:lnSpc>
                <a:spcPct val="80000"/>
              </a:lnSpc>
            </a:pPr>
            <a:r>
              <a:rPr lang="en-US" sz="2000" dirty="0" smtClean="0"/>
              <a:t>Usually used for scalars and arrays.</a:t>
            </a:r>
          </a:p>
          <a:p>
            <a:pPr>
              <a:lnSpc>
                <a:spcPct val="80000"/>
              </a:lnSpc>
            </a:pPr>
            <a:r>
              <a:rPr lang="en-US" sz="2000" dirty="0" smtClean="0"/>
              <a:t>Allows frameworks to support unit checking/validation and conversion </a:t>
            </a:r>
          </a:p>
          <a:p>
            <a:pPr>
              <a:lnSpc>
                <a:spcPct val="80000"/>
              </a:lnSpc>
            </a:pPr>
            <a:r>
              <a:rPr lang="en-US" sz="2000" dirty="0" smtClean="0"/>
              <a:t>Optional Meta data.</a:t>
            </a:r>
            <a:endParaRPr lang="en-US" sz="2000" dirty="0"/>
          </a:p>
        </p:txBody>
      </p:sp>
      <p:sp>
        <p:nvSpPr>
          <p:cNvPr id="4" name="Slide Number Placeholder 5"/>
          <p:cNvSpPr>
            <a:spLocks noGrp="1"/>
          </p:cNvSpPr>
          <p:nvPr>
            <p:ph type="sldNum" sz="quarter" idx="12"/>
          </p:nvPr>
        </p:nvSpPr>
        <p:spPr/>
        <p:txBody>
          <a:bodyPr/>
          <a:lstStyle/>
          <a:p>
            <a:fld id="{1873927C-0B7B-423C-87C4-E0D64D3726DE}" type="slidenum">
              <a:rPr lang="en-US"/>
              <a:pPr/>
              <a:t>120</a:t>
            </a:fld>
            <a:endParaRPr lang="en-US"/>
          </a:p>
        </p:txBody>
      </p:sp>
      <p:sp>
        <p:nvSpPr>
          <p:cNvPr id="5" name="TextBox 4"/>
          <p:cNvSpPr txBox="1"/>
          <p:nvPr/>
        </p:nvSpPr>
        <p:spPr>
          <a:xfrm>
            <a:off x="6172200" y="457200"/>
            <a:ext cx="290464" cy="369332"/>
          </a:xfrm>
          <a:prstGeom prst="rect">
            <a:avLst/>
          </a:prstGeom>
          <a:noFill/>
        </p:spPr>
        <p:txBody>
          <a:bodyPr wrap="none" rtlCol="0">
            <a:spAutoFit/>
          </a:bodyPr>
          <a:lstStyle/>
          <a:p>
            <a:r>
              <a:rPr lang="en-US" dirty="0" smtClean="0"/>
              <a:t>F</a:t>
            </a:r>
            <a:endParaRPr lang="en-US" dirty="0"/>
          </a:p>
        </p:txBody>
      </p:sp>
      <p:sp>
        <p:nvSpPr>
          <p:cNvPr id="6" name="TextBox 5"/>
          <p:cNvSpPr txBox="1"/>
          <p:nvPr/>
        </p:nvSpPr>
        <p:spPr>
          <a:xfrm>
            <a:off x="6019800" y="5867401"/>
            <a:ext cx="2743200" cy="830997"/>
          </a:xfrm>
          <a:prstGeom prst="rect">
            <a:avLst/>
          </a:prstGeom>
          <a:noFill/>
        </p:spPr>
        <p:txBody>
          <a:bodyPr wrap="square" rtlCol="0">
            <a:spAutoFit/>
          </a:bodyPr>
          <a:lstStyle/>
          <a:p>
            <a:r>
              <a:rPr lang="en-US" sz="1200" dirty="0" smtClean="0">
                <a:hlinkClick r:id="rId3"/>
              </a:rPr>
              <a:t>http://jscience.org</a:t>
            </a:r>
            <a:endParaRPr lang="en-US" sz="1200" dirty="0" smtClean="0"/>
          </a:p>
          <a:p>
            <a:r>
              <a:rPr lang="en-US" sz="1200" dirty="0" smtClean="0">
                <a:hlinkClick r:id="rId4"/>
              </a:rPr>
              <a:t>http://www.jcp.org/en/jsr/detail?id=275</a:t>
            </a:r>
            <a:endParaRPr lang="en-US" sz="1200" dirty="0" smtClean="0"/>
          </a:p>
          <a:p>
            <a:endParaRPr lang="en-US" sz="1200" dirty="0" smtClean="0"/>
          </a:p>
          <a:p>
            <a:endParaRPr lang="en-US" sz="1200" dirty="0"/>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p:cNvSpPr>
            <a:spLocks noGrp="1" noChangeArrowheads="1"/>
          </p:cNvSpPr>
          <p:nvPr>
            <p:ph type="title"/>
          </p:nvPr>
        </p:nvSpPr>
        <p:spPr/>
        <p:txBody>
          <a:bodyPr/>
          <a:lstStyle/>
          <a:p>
            <a:r>
              <a:rPr lang="en-US" dirty="0" smtClean="0"/>
              <a:t>Ranges</a:t>
            </a:r>
            <a:endParaRPr lang="en-US" dirty="0"/>
          </a:p>
        </p:txBody>
      </p:sp>
      <p:sp>
        <p:nvSpPr>
          <p:cNvPr id="143363" name="Rectangle 3"/>
          <p:cNvSpPr>
            <a:spLocks noGrp="1" noChangeArrowheads="1"/>
          </p:cNvSpPr>
          <p:nvPr>
            <p:ph idx="1"/>
          </p:nvPr>
        </p:nvSpPr>
        <p:spPr/>
        <p:txBody>
          <a:bodyPr>
            <a:normAutofit/>
          </a:bodyPr>
          <a:lstStyle/>
          <a:p>
            <a:pPr>
              <a:lnSpc>
                <a:spcPct val="80000"/>
              </a:lnSpc>
              <a:buFont typeface="Wingdings" pitchFamily="2" charset="2"/>
              <a:buNone/>
            </a:pPr>
            <a:r>
              <a:rPr lang="en-US" sz="2000" i="1" dirty="0"/>
              <a:t>Simple Example component </a:t>
            </a:r>
            <a:r>
              <a:rPr lang="en-US" sz="2000" i="1" dirty="0" smtClean="0"/>
              <a:t>with range information.</a:t>
            </a:r>
            <a:endParaRPr lang="en-US" sz="2000" i="1" dirty="0"/>
          </a:p>
          <a:p>
            <a:pPr>
              <a:lnSpc>
                <a:spcPct val="80000"/>
              </a:lnSpc>
              <a:buFont typeface="Wingdings" pitchFamily="2" charset="2"/>
              <a:buNone/>
            </a:pPr>
            <a:endParaRPr lang="en-US" sz="2000" dirty="0"/>
          </a:p>
          <a:p>
            <a:pPr lvl="2">
              <a:lnSpc>
                <a:spcPct val="80000"/>
              </a:lnSpc>
              <a:buFont typeface="Wingdings" pitchFamily="2" charset="2"/>
              <a:buNone/>
            </a:pPr>
            <a:r>
              <a:rPr lang="en-US" sz="1800" dirty="0" smtClean="0">
                <a:solidFill>
                  <a:srgbClr val="C00000"/>
                </a:solidFill>
                <a:latin typeface="CourierPS" pitchFamily="49" charset="0"/>
              </a:rPr>
              <a:t>public class Calc {</a:t>
            </a:r>
            <a:br>
              <a:rPr lang="en-US" sz="1800" dirty="0" smtClean="0">
                <a:solidFill>
                  <a:srgbClr val="C00000"/>
                </a:solidFill>
                <a:latin typeface="CourierPS" pitchFamily="49" charset="0"/>
              </a:rPr>
            </a:br>
            <a:endParaRPr lang="en-US" sz="1800" dirty="0" smtClean="0">
              <a:solidFill>
                <a:srgbClr val="C00000"/>
              </a:solidFill>
              <a:latin typeface="CourierPS" pitchFamily="49" charset="0"/>
            </a:endParaRPr>
          </a:p>
          <a:p>
            <a:pPr lvl="2">
              <a:lnSpc>
                <a:spcPct val="80000"/>
              </a:lnSpc>
              <a:buFont typeface="Wingdings" pitchFamily="2" charset="2"/>
              <a:buNone/>
            </a:pPr>
            <a:r>
              <a:rPr lang="en-US" sz="1800" dirty="0" smtClean="0">
                <a:solidFill>
                  <a:srgbClr val="C00000"/>
                </a:solidFill>
                <a:latin typeface="CourierPS" pitchFamily="49" charset="0"/>
              </a:rPr>
              <a:t>	  @Unit(“degree”)</a:t>
            </a:r>
          </a:p>
          <a:p>
            <a:pPr lvl="2">
              <a:lnSpc>
                <a:spcPct val="80000"/>
              </a:lnSpc>
              <a:buFont typeface="Wingdings" pitchFamily="2" charset="2"/>
              <a:buNone/>
            </a:pPr>
            <a:r>
              <a:rPr lang="en-US" sz="1800" dirty="0" smtClean="0">
                <a:solidFill>
                  <a:srgbClr val="C00000"/>
                </a:solidFill>
                <a:latin typeface="CourierPS" pitchFamily="49" charset="0"/>
              </a:rPr>
              <a:t>	  </a:t>
            </a:r>
            <a:r>
              <a:rPr lang="en-US" sz="1800" b="1" dirty="0" smtClean="0">
                <a:solidFill>
                  <a:srgbClr val="C00000"/>
                </a:solidFill>
                <a:latin typeface="CourierPS" pitchFamily="49" charset="0"/>
              </a:rPr>
              <a:t>@Range(min = -90, max = 90)</a:t>
            </a:r>
            <a:r>
              <a:rPr lang="en-US" sz="1800" dirty="0" smtClean="0">
                <a:solidFill>
                  <a:srgbClr val="C00000"/>
                </a:solidFill>
                <a:latin typeface="CourierPS" pitchFamily="49" charset="0"/>
              </a:rPr>
              <a:t/>
            </a:r>
            <a:br>
              <a:rPr lang="en-US" sz="1800" dirty="0" smtClean="0">
                <a:solidFill>
                  <a:srgbClr val="C00000"/>
                </a:solidFill>
                <a:latin typeface="CourierPS" pitchFamily="49" charset="0"/>
              </a:rPr>
            </a:br>
            <a:r>
              <a:rPr lang="en-US" sz="1800" dirty="0" smtClean="0">
                <a:solidFill>
                  <a:srgbClr val="C00000"/>
                </a:solidFill>
                <a:latin typeface="CourierPS" pitchFamily="49" charset="0"/>
              </a:rPr>
              <a:t>  @In public double latitude; </a:t>
            </a:r>
            <a:br>
              <a:rPr lang="en-US" sz="1800" dirty="0" smtClean="0">
                <a:solidFill>
                  <a:srgbClr val="C00000"/>
                </a:solidFill>
                <a:latin typeface="CourierPS" pitchFamily="49" charset="0"/>
              </a:rPr>
            </a:br>
            <a:endParaRPr lang="en-US" sz="1800" dirty="0" smtClean="0">
              <a:solidFill>
                <a:srgbClr val="C00000"/>
              </a:solidFill>
              <a:latin typeface="CourierPS" pitchFamily="49" charset="0"/>
            </a:endParaRPr>
          </a:p>
          <a:p>
            <a:pPr lvl="2">
              <a:lnSpc>
                <a:spcPct val="80000"/>
              </a:lnSpc>
              <a:buFont typeface="Wingdings" pitchFamily="2" charset="2"/>
              <a:buNone/>
            </a:pPr>
            <a:r>
              <a:rPr lang="en-US" sz="1800" dirty="0" smtClean="0">
                <a:solidFill>
                  <a:srgbClr val="C00000"/>
                </a:solidFill>
                <a:latin typeface="CourierPS" pitchFamily="49" charset="0"/>
              </a:rPr>
              <a:t>    ...</a:t>
            </a:r>
          </a:p>
          <a:p>
            <a:pPr lvl="2">
              <a:lnSpc>
                <a:spcPct val="80000"/>
              </a:lnSpc>
              <a:buNone/>
            </a:pPr>
            <a:r>
              <a:rPr lang="en-US" sz="1800" dirty="0" smtClean="0">
                <a:solidFill>
                  <a:srgbClr val="C00000"/>
                </a:solidFill>
                <a:latin typeface="CourierPS" pitchFamily="49" charset="0"/>
              </a:rPr>
              <a:t>}	</a:t>
            </a:r>
          </a:p>
          <a:p>
            <a:pPr lvl="2">
              <a:lnSpc>
                <a:spcPct val="80000"/>
              </a:lnSpc>
              <a:buNone/>
            </a:pPr>
            <a:endParaRPr lang="en-US" sz="1800" dirty="0">
              <a:latin typeface="CourierPS" pitchFamily="49" charset="0"/>
            </a:endParaRPr>
          </a:p>
          <a:p>
            <a:pPr>
              <a:lnSpc>
                <a:spcPct val="80000"/>
              </a:lnSpc>
            </a:pPr>
            <a:r>
              <a:rPr lang="en-US" sz="2000" dirty="0" smtClean="0"/>
              <a:t>Range information for valid input and output values.</a:t>
            </a:r>
          </a:p>
          <a:p>
            <a:pPr>
              <a:lnSpc>
                <a:spcPct val="80000"/>
              </a:lnSpc>
            </a:pPr>
            <a:r>
              <a:rPr lang="en-US" sz="2000" dirty="0" smtClean="0"/>
              <a:t>Min and max inclusive. </a:t>
            </a:r>
          </a:p>
          <a:p>
            <a:pPr>
              <a:lnSpc>
                <a:spcPct val="80000"/>
              </a:lnSpc>
            </a:pPr>
            <a:r>
              <a:rPr lang="en-US" sz="2000" dirty="0" smtClean="0"/>
              <a:t>Default value for min if omitted: </a:t>
            </a:r>
            <a:r>
              <a:rPr lang="en-US" sz="2000" dirty="0" err="1" smtClean="0">
                <a:latin typeface="CourierPS"/>
              </a:rPr>
              <a:t>Double.MinValue</a:t>
            </a:r>
            <a:endParaRPr lang="en-US" sz="2000" dirty="0" smtClean="0">
              <a:latin typeface="CourierPS"/>
            </a:endParaRPr>
          </a:p>
          <a:p>
            <a:pPr>
              <a:lnSpc>
                <a:spcPct val="80000"/>
              </a:lnSpc>
            </a:pPr>
            <a:r>
              <a:rPr lang="en-US" sz="2000" dirty="0" smtClean="0"/>
              <a:t>Default value for max if omitted : </a:t>
            </a:r>
            <a:r>
              <a:rPr lang="en-US" sz="2000" dirty="0" err="1" smtClean="0">
                <a:latin typeface="CourierPS"/>
              </a:rPr>
              <a:t>Double.MaxValue</a:t>
            </a:r>
            <a:endParaRPr lang="en-US" sz="2000" dirty="0" smtClean="0">
              <a:latin typeface="CourierPS"/>
            </a:endParaRPr>
          </a:p>
          <a:p>
            <a:pPr>
              <a:lnSpc>
                <a:spcPct val="80000"/>
              </a:lnSpc>
            </a:pPr>
            <a:endParaRPr lang="en-US" sz="2000" dirty="0" smtClean="0"/>
          </a:p>
          <a:p>
            <a:pPr>
              <a:lnSpc>
                <a:spcPct val="80000"/>
              </a:lnSpc>
            </a:pPr>
            <a:endParaRPr lang="en-US" sz="2000" b="1" dirty="0">
              <a:latin typeface="CourierPS"/>
            </a:endParaRPr>
          </a:p>
        </p:txBody>
      </p:sp>
      <p:sp>
        <p:nvSpPr>
          <p:cNvPr id="4" name="Slide Number Placeholder 5"/>
          <p:cNvSpPr>
            <a:spLocks noGrp="1"/>
          </p:cNvSpPr>
          <p:nvPr>
            <p:ph type="sldNum" sz="quarter" idx="12"/>
          </p:nvPr>
        </p:nvSpPr>
        <p:spPr/>
        <p:txBody>
          <a:bodyPr/>
          <a:lstStyle/>
          <a:p>
            <a:fld id="{1873927C-0B7B-423C-87C4-E0D64D3726DE}" type="slidenum">
              <a:rPr lang="en-US"/>
              <a:pPr/>
              <a:t>121</a:t>
            </a:fld>
            <a:endParaRPr lang="en-US"/>
          </a:p>
        </p:txBody>
      </p:sp>
      <p:sp>
        <p:nvSpPr>
          <p:cNvPr id="5" name="TextBox 4"/>
          <p:cNvSpPr txBox="1"/>
          <p:nvPr/>
        </p:nvSpPr>
        <p:spPr>
          <a:xfrm>
            <a:off x="6172200" y="457200"/>
            <a:ext cx="290464" cy="369332"/>
          </a:xfrm>
          <a:prstGeom prst="rect">
            <a:avLst/>
          </a:prstGeom>
          <a:noFill/>
        </p:spPr>
        <p:txBody>
          <a:bodyPr wrap="none" rtlCol="0">
            <a:spAutoFit/>
          </a:bodyPr>
          <a:lstStyle/>
          <a:p>
            <a:r>
              <a:rPr lang="en-US" dirty="0" smtClean="0"/>
              <a:t>F</a:t>
            </a:r>
            <a:endParaRPr 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Ranges (cont.)</a:t>
            </a:r>
            <a:endParaRPr lang="en-US" dirty="0"/>
          </a:p>
        </p:txBody>
      </p:sp>
      <p:sp>
        <p:nvSpPr>
          <p:cNvPr id="3" name="Content Placeholder 2"/>
          <p:cNvSpPr>
            <a:spLocks noGrp="1"/>
          </p:cNvSpPr>
          <p:nvPr>
            <p:ph idx="1"/>
          </p:nvPr>
        </p:nvSpPr>
        <p:spPr/>
        <p:txBody>
          <a:bodyPr/>
          <a:lstStyle/>
          <a:p>
            <a:r>
              <a:rPr lang="en-US" sz="2800" dirty="0" smtClean="0"/>
              <a:t>Uses cases for Range</a:t>
            </a:r>
          </a:p>
          <a:p>
            <a:pPr lvl="1">
              <a:buNone/>
            </a:pPr>
            <a:r>
              <a:rPr lang="en-US" sz="2400" dirty="0" smtClean="0">
                <a:solidFill>
                  <a:srgbClr val="C00000"/>
                </a:solidFill>
                <a:latin typeface="Courier New" pitchFamily="49" charset="0"/>
                <a:cs typeface="Courier New" pitchFamily="49" charset="0"/>
              </a:rPr>
              <a:t>@Range(min=0)   // value has to be &gt;=0</a:t>
            </a:r>
          </a:p>
          <a:p>
            <a:pPr lvl="1">
              <a:buNone/>
            </a:pPr>
            <a:r>
              <a:rPr lang="en-US" sz="2400" dirty="0" smtClean="0">
                <a:solidFill>
                  <a:srgbClr val="C00000"/>
                </a:solidFill>
                <a:latin typeface="Courier New" pitchFamily="49" charset="0"/>
                <a:cs typeface="Courier New" pitchFamily="49" charset="0"/>
              </a:rPr>
              <a:t>@Range(min=32, max=50) </a:t>
            </a:r>
          </a:p>
          <a:p>
            <a:r>
              <a:rPr lang="en-US" sz="2800" dirty="0" smtClean="0"/>
              <a:t>Use cases</a:t>
            </a:r>
          </a:p>
          <a:p>
            <a:pPr lvl="1"/>
            <a:r>
              <a:rPr lang="en-US" sz="2400" dirty="0" smtClean="0"/>
              <a:t>Runtime value exchange check</a:t>
            </a:r>
          </a:p>
          <a:p>
            <a:pPr lvl="1"/>
            <a:r>
              <a:rPr lang="en-US" sz="2400" dirty="0" smtClean="0"/>
              <a:t>Component testing based on statistical data</a:t>
            </a:r>
          </a:p>
          <a:p>
            <a:pPr lvl="1"/>
            <a:endParaRPr lang="en-US" sz="2400" dirty="0" smtClean="0"/>
          </a:p>
          <a:p>
            <a:pPr lvl="1"/>
            <a:endParaRPr lang="en-US" dirty="0" smtClean="0"/>
          </a:p>
          <a:p>
            <a:endParaRPr lang="en-US" dirty="0" smtClean="0"/>
          </a:p>
        </p:txBody>
      </p:sp>
      <p:sp>
        <p:nvSpPr>
          <p:cNvPr id="5" name="Slide Number Placeholder 4"/>
          <p:cNvSpPr>
            <a:spLocks noGrp="1"/>
          </p:cNvSpPr>
          <p:nvPr>
            <p:ph type="sldNum" sz="quarter" idx="12"/>
          </p:nvPr>
        </p:nvSpPr>
        <p:spPr/>
        <p:txBody>
          <a:bodyPr/>
          <a:lstStyle/>
          <a:p>
            <a:fld id="{E9353CB8-35B8-441F-A176-6CE3BA725640}" type="slidenum">
              <a:rPr lang="en-US" smtClean="0"/>
              <a:pPr/>
              <a:t>122</a:t>
            </a:fld>
            <a:endParaRPr lang="en-US"/>
          </a:p>
        </p:txBody>
      </p:sp>
      <p:sp>
        <p:nvSpPr>
          <p:cNvPr id="4" name="TextBox 3"/>
          <p:cNvSpPr txBox="1"/>
          <p:nvPr/>
        </p:nvSpPr>
        <p:spPr>
          <a:xfrm>
            <a:off x="6172200" y="457200"/>
            <a:ext cx="290464" cy="369332"/>
          </a:xfrm>
          <a:prstGeom prst="rect">
            <a:avLst/>
          </a:prstGeom>
          <a:noFill/>
        </p:spPr>
        <p:txBody>
          <a:bodyPr wrap="none" rtlCol="0">
            <a:spAutoFit/>
          </a:bodyPr>
          <a:lstStyle/>
          <a:p>
            <a:r>
              <a:rPr lang="en-US" dirty="0" smtClean="0"/>
              <a:t>F</a:t>
            </a:r>
            <a:endParaRPr lang="en-US" dirty="0"/>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Role</a:t>
            </a:r>
            <a:endParaRPr lang="en-US" dirty="0"/>
          </a:p>
        </p:txBody>
      </p:sp>
      <p:sp>
        <p:nvSpPr>
          <p:cNvPr id="6" name="Slide Number Placeholder 5"/>
          <p:cNvSpPr>
            <a:spLocks noGrp="1"/>
          </p:cNvSpPr>
          <p:nvPr>
            <p:ph type="sldNum" sz="quarter" idx="12"/>
          </p:nvPr>
        </p:nvSpPr>
        <p:spPr/>
        <p:txBody>
          <a:bodyPr/>
          <a:lstStyle/>
          <a:p>
            <a:fld id="{E9353CB8-35B8-441F-A176-6CE3BA725640}" type="slidenum">
              <a:rPr lang="en-US" smtClean="0"/>
              <a:pPr/>
              <a:t>123</a:t>
            </a:fld>
            <a:endParaRPr lang="en-US"/>
          </a:p>
        </p:txBody>
      </p:sp>
      <p:sp>
        <p:nvSpPr>
          <p:cNvPr id="4" name="Rectangle 3"/>
          <p:cNvSpPr txBox="1">
            <a:spLocks noChangeArrowheads="1"/>
          </p:cNvSpPr>
          <p:nvPr/>
        </p:nvSpPr>
        <p:spPr>
          <a:xfrm>
            <a:off x="457200" y="1600200"/>
            <a:ext cx="8229600" cy="4525963"/>
          </a:xfrm>
          <a:prstGeom prst="rect">
            <a:avLst/>
          </a:prstGeom>
        </p:spPr>
        <p:txBody>
          <a:bodyPr vert="horz" lIns="91440" tIns="45720" rIns="91440" bIns="45720" rtlCol="0">
            <a:normAutofit lnSpcReduction="10000"/>
          </a:bodyPr>
          <a:lstStyle/>
          <a:p>
            <a:pPr marL="342900" marR="0" lvl="0" indent="-3429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sz="2000" b="0" i="1" u="none" strike="noStrike" kern="1200" cap="none" spc="0" normalizeH="0" baseline="0" noProof="0" dirty="0" smtClean="0">
                <a:ln>
                  <a:noFill/>
                </a:ln>
                <a:solidFill>
                  <a:schemeClr val="tx1"/>
                </a:solidFill>
                <a:effectLst/>
                <a:uLnTx/>
                <a:uFillTx/>
                <a:latin typeface="+mn-lt"/>
                <a:ea typeface="+mn-ea"/>
                <a:cs typeface="+mn-cs"/>
              </a:rPr>
              <a:t>Field</a:t>
            </a:r>
            <a:r>
              <a:rPr kumimoji="0" lang="en-US" sz="2000" b="0" i="1" u="none" strike="noStrike" kern="1200" cap="none" spc="0" normalizeH="0" noProof="0" dirty="0" smtClean="0">
                <a:ln>
                  <a:noFill/>
                </a:ln>
                <a:solidFill>
                  <a:schemeClr val="tx1"/>
                </a:solidFill>
                <a:effectLst/>
                <a:uLnTx/>
                <a:uFillTx/>
                <a:latin typeface="+mn-lt"/>
                <a:ea typeface="+mn-ea"/>
                <a:cs typeface="+mn-cs"/>
              </a:rPr>
              <a:t> with </a:t>
            </a:r>
            <a:r>
              <a:rPr kumimoji="0" lang="en-US" sz="2000" b="0" i="1" u="none" strike="noStrike" kern="1200" cap="none" spc="0" normalizeH="0" baseline="0" noProof="0" dirty="0" smtClean="0">
                <a:ln>
                  <a:noFill/>
                </a:ln>
                <a:solidFill>
                  <a:schemeClr val="tx1"/>
                </a:solidFill>
                <a:effectLst/>
                <a:uLnTx/>
                <a:uFillTx/>
                <a:latin typeface="+mn-lt"/>
                <a:ea typeface="+mn-ea"/>
                <a:cs typeface="+mn-cs"/>
              </a:rPr>
              <a:t>role information. A role is a modeling concept such as</a:t>
            </a:r>
            <a:r>
              <a:rPr kumimoji="0" lang="en-US" sz="2000" b="0" i="1" u="none" strike="noStrike" kern="1200" cap="none" spc="0" normalizeH="0" noProof="0" dirty="0" smtClean="0">
                <a:ln>
                  <a:noFill/>
                </a:ln>
                <a:solidFill>
                  <a:schemeClr val="tx1"/>
                </a:solidFill>
                <a:effectLst/>
                <a:uLnTx/>
                <a:uFillTx/>
                <a:latin typeface="+mn-lt"/>
                <a:ea typeface="+mn-ea"/>
                <a:cs typeface="+mn-cs"/>
              </a:rPr>
              <a:t> a ‘parameter’ or ‘state variable’ that applies for a field.</a:t>
            </a:r>
            <a:endParaRPr kumimoji="0" lang="en-US" sz="2000" b="0" i="1"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80000"/>
              </a:lnSpc>
              <a:spcBef>
                <a:spcPct val="20000"/>
              </a:spcBef>
              <a:spcAft>
                <a:spcPts val="0"/>
              </a:spcAft>
              <a:buClrTx/>
              <a:buSzTx/>
              <a:buFont typeface="Wingdings" pitchFamily="2" charset="2"/>
              <a:buNone/>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public class ET {</a:t>
            </a: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lang="en-US" dirty="0" smtClean="0">
                <a:solidFill>
                  <a:srgbClr val="C00000"/>
                </a:solidFill>
                <a:latin typeface="CourierPS" pitchFamily="49" charset="0"/>
              </a:rPr>
              <a:t>   </a:t>
            </a: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lang="en-US" dirty="0" smtClean="0">
                <a:solidFill>
                  <a:srgbClr val="C00000"/>
                </a:solidFill>
                <a:latin typeface="CourierPS" pitchFamily="49" charset="0"/>
              </a:rPr>
              <a:t>	@Description(“Jensen-</a:t>
            </a:r>
            <a:r>
              <a:rPr lang="en-US" dirty="0" err="1" smtClean="0">
                <a:solidFill>
                  <a:srgbClr val="C00000"/>
                </a:solidFill>
                <a:latin typeface="CourierPS" pitchFamily="49" charset="0"/>
              </a:rPr>
              <a:t>Haise</a:t>
            </a:r>
            <a:r>
              <a:rPr lang="en-US" dirty="0" smtClean="0">
                <a:solidFill>
                  <a:srgbClr val="C00000"/>
                </a:solidFill>
                <a:latin typeface="CourierPS" pitchFamily="49" charset="0"/>
              </a:rPr>
              <a:t> Coefficient”)</a:t>
            </a:r>
            <a:endParaRPr kumimoji="0" lang="en-US" sz="1800" b="0" i="0" u="none" strike="noStrike" kern="1200" cap="none" spc="0" normalizeH="0" baseline="0" noProof="0" dirty="0" smtClean="0">
              <a:ln>
                <a:noFill/>
              </a:ln>
              <a:solidFill>
                <a:srgbClr val="C00000"/>
              </a:solidFill>
              <a:effectLst/>
              <a:uLnTx/>
              <a:uFillTx/>
              <a:latin typeface="CourierPS" pitchFamily="49" charset="0"/>
            </a:endParaRP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lang="en-US" dirty="0" smtClean="0">
                <a:solidFill>
                  <a:srgbClr val="C00000"/>
                </a:solidFill>
                <a:latin typeface="CourierPS" pitchFamily="49" charset="0"/>
              </a:rPr>
              <a:t>	</a:t>
            </a:r>
            <a:r>
              <a:rPr lang="en-US" b="1" dirty="0" smtClean="0">
                <a:solidFill>
                  <a:srgbClr val="C00000"/>
                </a:solidFill>
                <a:latin typeface="CourierPS" pitchFamily="49" charset="0"/>
              </a:rPr>
              <a:t>@Role(</a:t>
            </a:r>
            <a:r>
              <a:rPr lang="en-US" b="1" dirty="0" err="1" smtClean="0">
                <a:solidFill>
                  <a:srgbClr val="C00000"/>
                </a:solidFill>
                <a:latin typeface="CourierPS" pitchFamily="49" charset="0"/>
              </a:rPr>
              <a:t>Role.Parameter</a:t>
            </a:r>
            <a:r>
              <a:rPr lang="en-US" b="1" dirty="0" smtClean="0">
                <a:solidFill>
                  <a:srgbClr val="C00000"/>
                </a:solidFill>
                <a:latin typeface="CourierPS" pitchFamily="49" charset="0"/>
              </a:rPr>
              <a:t>)</a:t>
            </a: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	@In </a:t>
            </a:r>
            <a:r>
              <a:rPr kumimoji="0" lang="en-US" sz="1800" b="0" i="0" u="none" strike="noStrike" kern="1200" cap="none" spc="0" normalizeH="0" baseline="0" noProof="0" dirty="0" err="1" smtClean="0">
                <a:ln>
                  <a:noFill/>
                </a:ln>
                <a:solidFill>
                  <a:srgbClr val="C00000"/>
                </a:solidFill>
                <a:effectLst/>
                <a:uLnTx/>
                <a:uFillTx/>
                <a:latin typeface="CourierPS" pitchFamily="49" charset="0"/>
                <a:ea typeface="+mn-ea"/>
                <a:cs typeface="+mn-cs"/>
              </a:rPr>
              <a:t>publ</a:t>
            </a:r>
            <a:r>
              <a:rPr lang="en-US" dirty="0" err="1" smtClean="0">
                <a:solidFill>
                  <a:srgbClr val="C00000"/>
                </a:solidFill>
                <a:latin typeface="CourierPS" pitchFamily="49" charset="0"/>
              </a:rPr>
              <a:t>i</a:t>
            </a: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c double</a:t>
            </a:r>
            <a:r>
              <a:rPr kumimoji="0" lang="en-US" sz="1800" b="0" i="0" u="none" strike="noStrike" kern="1200" cap="none" spc="0" normalizeH="0" noProof="0" dirty="0" smtClean="0">
                <a:ln>
                  <a:noFill/>
                </a:ln>
                <a:solidFill>
                  <a:srgbClr val="C00000"/>
                </a:solidFill>
                <a:effectLst/>
                <a:uLnTx/>
                <a:uFillTx/>
                <a:latin typeface="CourierPS" pitchFamily="49" charset="0"/>
                <a:ea typeface="+mn-ea"/>
                <a:cs typeface="+mn-cs"/>
              </a:rPr>
              <a:t> </a:t>
            </a:r>
            <a:r>
              <a:rPr kumimoji="0" lang="en-US" sz="1800" b="0" i="0" u="none" strike="noStrike" kern="1200" cap="none" spc="0" normalizeH="0" noProof="0" dirty="0" err="1" smtClean="0">
                <a:ln>
                  <a:noFill/>
                </a:ln>
                <a:solidFill>
                  <a:srgbClr val="C00000"/>
                </a:solidFill>
                <a:effectLst/>
                <a:uLnTx/>
                <a:uFillTx/>
                <a:latin typeface="CourierPS" pitchFamily="49" charset="0"/>
                <a:ea typeface="+mn-ea"/>
                <a:cs typeface="+mn-cs"/>
              </a:rPr>
              <a:t>jh_coeff</a:t>
            </a:r>
            <a:r>
              <a:rPr kumimoji="0" lang="en-US" sz="1800" b="0" i="0" u="none" strike="noStrike" kern="1200" cap="none" spc="0" normalizeH="0" noProof="0" dirty="0" smtClean="0">
                <a:ln>
                  <a:noFill/>
                </a:ln>
                <a:solidFill>
                  <a:srgbClr val="C00000"/>
                </a:solidFill>
                <a:effectLst/>
                <a:uLnTx/>
                <a:uFillTx/>
                <a:latin typeface="CourierPS" pitchFamily="49" charset="0"/>
                <a:ea typeface="+mn-ea"/>
                <a:cs typeface="+mn-cs"/>
              </a:rPr>
              <a:t>;</a:t>
            </a: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
            </a:r>
            <a:b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b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   ...</a:t>
            </a:r>
          </a:p>
          <a:p>
            <a:pPr marL="1143000" marR="0" lvl="2" indent="-228600" algn="l" defTabSz="914400" rtl="0" eaLnBrk="1" fontAlgn="auto" latinLnBrk="0" hangingPunct="1">
              <a:lnSpc>
                <a:spcPct val="80000"/>
              </a:lnSpc>
              <a:spcBef>
                <a:spcPct val="20000"/>
              </a:spcBef>
              <a:spcAft>
                <a:spcPts val="0"/>
              </a:spcAft>
              <a:buClrTx/>
              <a:buSzTx/>
              <a:buFont typeface="Arial" pitchFamily="34" charset="0"/>
              <a:buNone/>
              <a:tabLst/>
              <a:defRPr/>
            </a:pP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	</a:t>
            </a:r>
          </a:p>
          <a:p>
            <a:pPr marL="1143000" marR="0" lvl="2" indent="-228600" algn="l" defTabSz="914400" rtl="0" eaLnBrk="1" fontAlgn="auto" latinLnBrk="0" hangingPunct="1">
              <a:lnSpc>
                <a:spcPct val="80000"/>
              </a:lnSpc>
              <a:spcBef>
                <a:spcPct val="20000"/>
              </a:spcBef>
              <a:spcAft>
                <a:spcPts val="0"/>
              </a:spcAft>
              <a:buClrTx/>
              <a:buSzTx/>
              <a:buFont typeface="Arial" pitchFamily="34" charset="0"/>
              <a:buNone/>
              <a:tabLst/>
              <a:defRPr/>
            </a:pPr>
            <a:endParaRPr kumimoji="0" lang="en-US" sz="1800" b="0" i="0" u="none" strike="noStrike" kern="1200" cap="none" spc="0" normalizeH="0" baseline="0" noProof="0" dirty="0" smtClean="0">
              <a:ln>
                <a:noFill/>
              </a:ln>
              <a:solidFill>
                <a:schemeClr val="tx1"/>
              </a:solidFill>
              <a:effectLst/>
              <a:uLnTx/>
              <a:uFillTx/>
              <a:latin typeface="CourierPS" pitchFamily="49" charset="0"/>
              <a:ea typeface="+mn-ea"/>
              <a:cs typeface="+mn-cs"/>
            </a:endParaRP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Tag the Field</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with the </a:t>
            </a:r>
            <a:r>
              <a:rPr kumimoji="0" lang="en-US" sz="2000" b="1" i="0" u="none" strike="noStrike" kern="1200" cap="none" spc="0" normalizeH="0" baseline="0" noProof="0" dirty="0" smtClean="0">
                <a:ln>
                  <a:noFill/>
                </a:ln>
                <a:solidFill>
                  <a:schemeClr val="tx1"/>
                </a:solidFill>
                <a:effectLst/>
                <a:uLnTx/>
                <a:uFillTx/>
                <a:latin typeface="CourierPS"/>
                <a:ea typeface="+mn-ea"/>
                <a:cs typeface="+mn-cs"/>
              </a:rPr>
              <a:t>@</a:t>
            </a:r>
            <a:r>
              <a:rPr lang="en-US" sz="2000" b="1" dirty="0" smtClean="0">
                <a:latin typeface="CourierPS"/>
              </a:rPr>
              <a:t>Role </a:t>
            </a:r>
            <a:r>
              <a:rPr kumimoji="0" lang="en-US" sz="2000" b="0" i="0" u="none" strike="noStrike" kern="1200" cap="none" spc="0" normalizeH="0" baseline="0" noProof="0" dirty="0" smtClean="0">
                <a:ln>
                  <a:noFill/>
                </a:ln>
                <a:solidFill>
                  <a:schemeClr val="tx1"/>
                </a:solidFill>
                <a:effectLst/>
                <a:uLnTx/>
                <a:uFillTx/>
                <a:latin typeface="+mn-lt"/>
                <a:ea typeface="+mn-ea"/>
                <a:cs typeface="+mn-cs"/>
              </a:rPr>
              <a:t>annotation to</a:t>
            </a:r>
            <a:r>
              <a:rPr kumimoji="0" lang="en-US" sz="2000" b="0" i="0" u="none" strike="noStrike" kern="1200" cap="none" spc="0" normalizeH="0" noProof="0" dirty="0" smtClean="0">
                <a:ln>
                  <a:noFill/>
                </a:ln>
                <a:solidFill>
                  <a:schemeClr val="tx1"/>
                </a:solidFill>
                <a:effectLst/>
                <a:uLnTx/>
                <a:uFillTx/>
                <a:latin typeface="+mn-lt"/>
                <a:ea typeface="+mn-ea"/>
                <a:cs typeface="+mn-cs"/>
              </a:rPr>
              <a:t> characterize its role in this component.</a:t>
            </a:r>
            <a:endParaRPr lang="en-US" sz="2000" dirty="0" smtClean="0"/>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lang="en-US" sz="2000" dirty="0" smtClean="0"/>
              <a:t>Choose from a predefined set: </a:t>
            </a:r>
            <a:r>
              <a:rPr lang="en-US" sz="2000" dirty="0" err="1" smtClean="0">
                <a:latin typeface="CourierPS"/>
              </a:rPr>
              <a:t>Role.Parameter</a:t>
            </a:r>
            <a:r>
              <a:rPr lang="en-US" sz="2000" dirty="0" smtClean="0">
                <a:latin typeface="CourierPS"/>
              </a:rPr>
              <a:t>, </a:t>
            </a:r>
            <a:r>
              <a:rPr lang="en-US" sz="2000" dirty="0" err="1" smtClean="0">
                <a:latin typeface="CourierPS"/>
              </a:rPr>
              <a:t>Role.Variable</a:t>
            </a:r>
            <a:r>
              <a:rPr lang="en-US" sz="2000" dirty="0" smtClean="0">
                <a:latin typeface="CourierPS"/>
              </a:rPr>
              <a:t>, </a:t>
            </a:r>
            <a:r>
              <a:rPr lang="en-US" sz="2000" dirty="0" err="1" smtClean="0">
                <a:latin typeface="CourierPS"/>
              </a:rPr>
              <a:t>Role.Simulated</a:t>
            </a:r>
            <a:r>
              <a:rPr lang="en-US" sz="2000" dirty="0" smtClean="0">
                <a:latin typeface="CourierPS"/>
              </a:rPr>
              <a:t>, </a:t>
            </a:r>
            <a:r>
              <a:rPr lang="en-US" sz="2000" dirty="0" err="1" smtClean="0">
                <a:latin typeface="CourierPS"/>
              </a:rPr>
              <a:t>Role.Observed</a:t>
            </a:r>
            <a:r>
              <a:rPr lang="en-US" sz="2000" dirty="0" smtClean="0"/>
              <a:t>) or create your own Role</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A</a:t>
            </a:r>
            <a:r>
              <a:rPr kumimoji="0" lang="en-US" sz="2000" b="0" i="0" u="none" strike="noStrike" kern="1200" cap="none" spc="0" normalizeH="0" noProof="0" dirty="0" smtClean="0">
                <a:ln>
                  <a:noFill/>
                </a:ln>
                <a:solidFill>
                  <a:schemeClr val="tx1"/>
                </a:solidFill>
                <a:effectLst/>
                <a:uLnTx/>
                <a:uFillTx/>
                <a:latin typeface="+mn-lt"/>
                <a:ea typeface="+mn-ea"/>
                <a:cs typeface="+mn-cs"/>
              </a:rPr>
              <a:t> Role annotation takes a string argument.</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This</a:t>
            </a:r>
            <a:r>
              <a:rPr kumimoji="0" lang="en-US" sz="2000" b="0" i="0" u="none" strike="noStrike" kern="1200" cap="none" spc="0" normalizeH="0" noProof="0" dirty="0" smtClean="0">
                <a:ln>
                  <a:noFill/>
                </a:ln>
                <a:solidFill>
                  <a:schemeClr val="tx1"/>
                </a:solidFill>
                <a:effectLst/>
                <a:uLnTx/>
                <a:uFillTx/>
                <a:latin typeface="+mn-lt"/>
                <a:ea typeface="+mn-ea"/>
                <a:cs typeface="+mn-cs"/>
              </a:rPr>
              <a:t> is optional meta data.</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TextBox 4"/>
          <p:cNvSpPr txBox="1"/>
          <p:nvPr/>
        </p:nvSpPr>
        <p:spPr>
          <a:xfrm>
            <a:off x="6172200" y="457200"/>
            <a:ext cx="290464" cy="369332"/>
          </a:xfrm>
          <a:prstGeom prst="rect">
            <a:avLst/>
          </a:prstGeom>
          <a:noFill/>
        </p:spPr>
        <p:txBody>
          <a:bodyPr wrap="none" rtlCol="0">
            <a:spAutoFit/>
          </a:bodyPr>
          <a:lstStyle/>
          <a:p>
            <a:r>
              <a:rPr lang="en-US" dirty="0" smtClean="0"/>
              <a:t>F</a:t>
            </a:r>
            <a:endParaRPr lang="en-US"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Bound</a:t>
            </a:r>
            <a:endParaRPr lang="en-US" dirty="0"/>
          </a:p>
        </p:txBody>
      </p:sp>
      <p:sp>
        <p:nvSpPr>
          <p:cNvPr id="6" name="Slide Number Placeholder 5"/>
          <p:cNvSpPr>
            <a:spLocks noGrp="1"/>
          </p:cNvSpPr>
          <p:nvPr>
            <p:ph type="sldNum" sz="quarter" idx="12"/>
          </p:nvPr>
        </p:nvSpPr>
        <p:spPr/>
        <p:txBody>
          <a:bodyPr/>
          <a:lstStyle/>
          <a:p>
            <a:fld id="{E9353CB8-35B8-441F-A176-6CE3BA725640}" type="slidenum">
              <a:rPr lang="en-US" smtClean="0"/>
              <a:pPr/>
              <a:t>124</a:t>
            </a:fld>
            <a:endParaRPr lang="en-US"/>
          </a:p>
        </p:txBody>
      </p:sp>
      <p:sp>
        <p:nvSpPr>
          <p:cNvPr id="4" name="Rectangle 3"/>
          <p:cNvSpPr txBox="1">
            <a:spLocks noChangeArrowheads="1"/>
          </p:cNvSpPr>
          <p:nvPr/>
        </p:nvSpPr>
        <p:spPr>
          <a:xfrm>
            <a:off x="457200" y="1600200"/>
            <a:ext cx="8229600" cy="4525963"/>
          </a:xfrm>
          <a:prstGeom prst="rect">
            <a:avLst/>
          </a:prstGeom>
        </p:spPr>
        <p:txBody>
          <a:bodyPr vert="horz" lIns="91440" tIns="45720" rIns="91440" bIns="45720" rtlCol="0">
            <a:normAutofit lnSpcReduction="10000"/>
          </a:bodyPr>
          <a:lstStyle/>
          <a:p>
            <a:pPr marL="342900" marR="0" lvl="0" indent="-3429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sz="2000" b="0" i="1" u="none" strike="noStrike" kern="1200" cap="none" spc="0" normalizeH="0" baseline="0" noProof="0" dirty="0" smtClean="0">
                <a:ln>
                  <a:noFill/>
                </a:ln>
                <a:solidFill>
                  <a:schemeClr val="tx1"/>
                </a:solidFill>
                <a:effectLst/>
                <a:uLnTx/>
                <a:uFillTx/>
                <a:latin typeface="+mn-lt"/>
                <a:ea typeface="+mn-ea"/>
                <a:cs typeface="+mn-cs"/>
              </a:rPr>
              <a:t>A field</a:t>
            </a:r>
            <a:r>
              <a:rPr kumimoji="0" lang="en-US" sz="2000" b="0" i="1" u="none" strike="noStrike" kern="1200" cap="none" spc="0" normalizeH="0" noProof="0" dirty="0" smtClean="0">
                <a:ln>
                  <a:noFill/>
                </a:ln>
                <a:solidFill>
                  <a:schemeClr val="tx1"/>
                </a:solidFill>
                <a:effectLst/>
                <a:uLnTx/>
                <a:uFillTx/>
                <a:latin typeface="+mn-lt"/>
                <a:ea typeface="+mn-ea"/>
                <a:cs typeface="+mn-cs"/>
              </a:rPr>
              <a:t> might have </a:t>
            </a:r>
            <a:r>
              <a:rPr kumimoji="0" lang="en-US" sz="2000" b="0" i="1" u="none" strike="noStrike" kern="1200" cap="none" spc="0" normalizeH="0" baseline="0" noProof="0" dirty="0" smtClean="0">
                <a:ln>
                  <a:noFill/>
                </a:ln>
                <a:solidFill>
                  <a:schemeClr val="tx1"/>
                </a:solidFill>
                <a:effectLst/>
                <a:uLnTx/>
                <a:uFillTx/>
                <a:latin typeface="+mn-lt"/>
                <a:ea typeface="+mn-ea"/>
                <a:cs typeface="+mn-cs"/>
              </a:rPr>
              <a:t>bound</a:t>
            </a:r>
            <a:r>
              <a:rPr kumimoji="0" lang="en-US" sz="2000" b="0" i="1" u="none" strike="noStrike" kern="1200" cap="none" spc="0" normalizeH="0" noProof="0" dirty="0" smtClean="0">
                <a:ln>
                  <a:noFill/>
                </a:ln>
                <a:solidFill>
                  <a:schemeClr val="tx1"/>
                </a:solidFill>
                <a:effectLst/>
                <a:uLnTx/>
                <a:uFillTx/>
                <a:latin typeface="+mn-lt"/>
                <a:ea typeface="+mn-ea"/>
                <a:cs typeface="+mn-cs"/>
              </a:rPr>
              <a:t> </a:t>
            </a:r>
            <a:r>
              <a:rPr kumimoji="0" lang="en-US" sz="2000" b="0" i="1" u="none" strike="noStrike" kern="1200" cap="none" spc="0" normalizeH="0" baseline="0" noProof="0" dirty="0" smtClean="0">
                <a:ln>
                  <a:noFill/>
                </a:ln>
                <a:solidFill>
                  <a:schemeClr val="tx1"/>
                </a:solidFill>
                <a:effectLst/>
                <a:uLnTx/>
                <a:uFillTx/>
                <a:latin typeface="+mn-lt"/>
                <a:ea typeface="+mn-ea"/>
                <a:cs typeface="+mn-cs"/>
              </a:rPr>
              <a:t>information. A </a:t>
            </a:r>
            <a:r>
              <a:rPr kumimoji="0" lang="en-US" sz="2000" b="0" i="1" u="none" strike="noStrike" kern="1200" cap="none" spc="0" normalizeH="0" noProof="0" dirty="0" smtClean="0">
                <a:ln>
                  <a:noFill/>
                </a:ln>
                <a:solidFill>
                  <a:schemeClr val="tx1"/>
                </a:solidFill>
                <a:effectLst/>
                <a:uLnTx/>
                <a:uFillTx/>
                <a:latin typeface="+mn-lt"/>
                <a:ea typeface="+mn-ea"/>
                <a:cs typeface="+mn-cs"/>
              </a:rPr>
              <a:t>bound defines a binding to another field. This could be a dimension for an array.</a:t>
            </a:r>
            <a:endParaRPr kumimoji="0" lang="en-US" sz="2000" b="0" i="1"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80000"/>
              </a:lnSpc>
              <a:spcBef>
                <a:spcPct val="20000"/>
              </a:spcBef>
              <a:spcAft>
                <a:spcPts val="0"/>
              </a:spcAft>
              <a:buClrTx/>
              <a:buSzTx/>
              <a:buFont typeface="Wingdings" pitchFamily="2" charset="2"/>
              <a:buNone/>
              <a:tabLst/>
              <a:defRPr/>
            </a:pP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public class ET {</a:t>
            </a: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lang="en-US" dirty="0" smtClean="0">
                <a:solidFill>
                  <a:srgbClr val="C00000"/>
                </a:solidFill>
                <a:latin typeface="CourierPS" pitchFamily="49" charset="0"/>
              </a:rPr>
              <a:t>   </a:t>
            </a:r>
            <a:endParaRPr kumimoji="0" lang="en-US" sz="1800" b="0" i="0" u="none" strike="noStrike" kern="1200" cap="none" spc="0" normalizeH="0" baseline="0" noProof="0" dirty="0" smtClean="0">
              <a:ln>
                <a:noFill/>
              </a:ln>
              <a:solidFill>
                <a:srgbClr val="C00000"/>
              </a:solidFill>
              <a:effectLst/>
              <a:uLnTx/>
              <a:uFillTx/>
              <a:latin typeface="CourierPS" pitchFamily="49" charset="0"/>
            </a:endParaRP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lang="en-US" dirty="0" smtClean="0">
                <a:solidFill>
                  <a:srgbClr val="C00000"/>
                </a:solidFill>
                <a:latin typeface="CourierPS" pitchFamily="49" charset="0"/>
              </a:rPr>
              <a:t>	</a:t>
            </a:r>
            <a:r>
              <a:rPr lang="en-US" b="1" dirty="0" smtClean="0">
                <a:solidFill>
                  <a:srgbClr val="C00000"/>
                </a:solidFill>
                <a:latin typeface="CourierPS" pitchFamily="49" charset="0"/>
              </a:rPr>
              <a:t>@Bound(“</a:t>
            </a:r>
            <a:r>
              <a:rPr lang="en-US" b="1" dirty="0" err="1" smtClean="0">
                <a:solidFill>
                  <a:srgbClr val="C00000"/>
                </a:solidFill>
                <a:latin typeface="CourierPS" pitchFamily="49" charset="0"/>
              </a:rPr>
              <a:t>nsim</a:t>
            </a:r>
            <a:r>
              <a:rPr lang="en-US" b="1" dirty="0" smtClean="0">
                <a:solidFill>
                  <a:srgbClr val="C00000"/>
                </a:solidFill>
                <a:latin typeface="CourierPS" pitchFamily="49" charset="0"/>
              </a:rPr>
              <a:t>”)</a:t>
            </a:r>
          </a:p>
          <a:p>
            <a:pPr marL="1143000" marR="0" lvl="2" indent="-228600" algn="l" defTabSz="914400" rtl="0" eaLnBrk="1" fontAlgn="auto" latinLnBrk="0" hangingPunct="1">
              <a:lnSpc>
                <a:spcPct val="80000"/>
              </a:lnSpc>
              <a:spcBef>
                <a:spcPct val="20000"/>
              </a:spcBef>
              <a:spcAft>
                <a:spcPts val="0"/>
              </a:spcAft>
              <a:buClrTx/>
              <a:buSzTx/>
              <a:buFont typeface="Wingdings" pitchFamily="2" charset="2"/>
              <a:buNone/>
              <a:tabLst/>
              <a:defRPr/>
            </a:pP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	@In </a:t>
            </a:r>
            <a:r>
              <a:rPr kumimoji="0" lang="en-US" sz="1800" b="0" i="0" u="none" strike="noStrike" kern="1200" cap="none" spc="0" normalizeH="0" baseline="0" noProof="0" dirty="0" err="1" smtClean="0">
                <a:ln>
                  <a:noFill/>
                </a:ln>
                <a:solidFill>
                  <a:srgbClr val="C00000"/>
                </a:solidFill>
                <a:effectLst/>
                <a:uLnTx/>
                <a:uFillTx/>
                <a:latin typeface="CourierPS" pitchFamily="49" charset="0"/>
                <a:ea typeface="+mn-ea"/>
                <a:cs typeface="+mn-cs"/>
              </a:rPr>
              <a:t>publ</a:t>
            </a:r>
            <a:r>
              <a:rPr lang="en-US" dirty="0" err="1" smtClean="0">
                <a:solidFill>
                  <a:srgbClr val="C00000"/>
                </a:solidFill>
                <a:latin typeface="CourierPS" pitchFamily="49" charset="0"/>
              </a:rPr>
              <a:t>i</a:t>
            </a: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c double[]</a:t>
            </a:r>
            <a:r>
              <a:rPr kumimoji="0" lang="en-US" sz="1800" b="0" i="0" u="none" strike="noStrike" kern="1200" cap="none" spc="0" normalizeH="0" noProof="0" dirty="0" smtClean="0">
                <a:ln>
                  <a:noFill/>
                </a:ln>
                <a:solidFill>
                  <a:srgbClr val="C00000"/>
                </a:solidFill>
                <a:effectLst/>
                <a:uLnTx/>
                <a:uFillTx/>
                <a:latin typeface="CourierPS" pitchFamily="49" charset="0"/>
                <a:ea typeface="+mn-ea"/>
                <a:cs typeface="+mn-cs"/>
              </a:rPr>
              <a:t> </a:t>
            </a:r>
            <a:r>
              <a:rPr kumimoji="0" lang="en-US" sz="1800" b="0" i="0" u="none" strike="noStrike" kern="1200" cap="none" spc="0" normalizeH="0" noProof="0" dirty="0" err="1" smtClean="0">
                <a:ln>
                  <a:noFill/>
                </a:ln>
                <a:solidFill>
                  <a:srgbClr val="C00000"/>
                </a:solidFill>
                <a:effectLst/>
                <a:uLnTx/>
                <a:uFillTx/>
                <a:latin typeface="CourierPS" pitchFamily="49" charset="0"/>
                <a:ea typeface="+mn-ea"/>
                <a:cs typeface="+mn-cs"/>
              </a:rPr>
              <a:t>jh_coeff</a:t>
            </a:r>
            <a:r>
              <a:rPr kumimoji="0" lang="en-US" sz="1800" b="0" i="0" u="none" strike="noStrike" kern="1200" cap="none" spc="0" normalizeH="0" noProof="0" dirty="0" smtClean="0">
                <a:ln>
                  <a:noFill/>
                </a:ln>
                <a:solidFill>
                  <a:srgbClr val="C00000"/>
                </a:solidFill>
                <a:effectLst/>
                <a:uLnTx/>
                <a:uFillTx/>
                <a:latin typeface="CourierPS" pitchFamily="49" charset="0"/>
                <a:ea typeface="+mn-ea"/>
                <a:cs typeface="+mn-cs"/>
              </a:rPr>
              <a:t>;</a:t>
            </a:r>
          </a:p>
          <a:p>
            <a:pPr marL="1143000" lvl="2" indent="-228600">
              <a:lnSpc>
                <a:spcPct val="80000"/>
              </a:lnSpc>
              <a:spcBef>
                <a:spcPct val="20000"/>
              </a:spcBef>
              <a:defRPr/>
            </a:pPr>
            <a:r>
              <a:rPr lang="en-US" dirty="0" smtClean="0">
                <a:solidFill>
                  <a:srgbClr val="C00000"/>
                </a:solidFill>
                <a:latin typeface="CourierPS" pitchFamily="49" charset="0"/>
              </a:rPr>
              <a:t>	@In public </a:t>
            </a:r>
            <a:r>
              <a:rPr lang="en-US" dirty="0" err="1" smtClean="0">
                <a:solidFill>
                  <a:srgbClr val="C00000"/>
                </a:solidFill>
                <a:latin typeface="CourierPS" pitchFamily="49" charset="0"/>
              </a:rPr>
              <a:t>int</a:t>
            </a:r>
            <a:r>
              <a:rPr lang="en-US" dirty="0" smtClean="0">
                <a:solidFill>
                  <a:srgbClr val="C00000"/>
                </a:solidFill>
                <a:latin typeface="CourierPS" pitchFamily="49" charset="0"/>
              </a:rPr>
              <a:t> </a:t>
            </a:r>
            <a:r>
              <a:rPr lang="en-US" dirty="0" err="1" smtClean="0">
                <a:solidFill>
                  <a:srgbClr val="C00000"/>
                </a:solidFill>
                <a:latin typeface="CourierPS" pitchFamily="49" charset="0"/>
              </a:rPr>
              <a:t>nsim</a:t>
            </a:r>
            <a:r>
              <a:rPr lang="en-US" dirty="0" smtClean="0">
                <a:solidFill>
                  <a:srgbClr val="C00000"/>
                </a:solidFill>
                <a:latin typeface="CourierPS" pitchFamily="49" charset="0"/>
              </a:rPr>
              <a:t>; </a:t>
            </a: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
            </a:r>
            <a:b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b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   ...</a:t>
            </a:r>
          </a:p>
          <a:p>
            <a:pPr marL="1143000" marR="0" lvl="2" indent="-228600" algn="l" defTabSz="914400" rtl="0" eaLnBrk="1" fontAlgn="auto" latinLnBrk="0" hangingPunct="1">
              <a:lnSpc>
                <a:spcPct val="80000"/>
              </a:lnSpc>
              <a:spcBef>
                <a:spcPct val="20000"/>
              </a:spcBef>
              <a:spcAft>
                <a:spcPts val="0"/>
              </a:spcAft>
              <a:buClrTx/>
              <a:buSzTx/>
              <a:buFont typeface="Arial" pitchFamily="34" charset="0"/>
              <a:buNone/>
              <a:tabLst/>
              <a:defRPr/>
            </a:pPr>
            <a:r>
              <a:rPr kumimoji="0" lang="en-US" sz="1800" b="0" i="0" u="none" strike="noStrike" kern="1200" cap="none" spc="0" normalizeH="0" baseline="0" noProof="0" dirty="0" smtClean="0">
                <a:ln>
                  <a:noFill/>
                </a:ln>
                <a:solidFill>
                  <a:srgbClr val="C00000"/>
                </a:solidFill>
                <a:effectLst/>
                <a:uLnTx/>
                <a:uFillTx/>
                <a:latin typeface="CourierPS" pitchFamily="49" charset="0"/>
                <a:ea typeface="+mn-ea"/>
                <a:cs typeface="+mn-cs"/>
              </a:rPr>
              <a:t>}	</a:t>
            </a:r>
          </a:p>
          <a:p>
            <a:pPr marL="1143000" marR="0" lvl="2" indent="-228600" algn="l" defTabSz="914400" rtl="0" eaLnBrk="1" fontAlgn="auto" latinLnBrk="0" hangingPunct="1">
              <a:lnSpc>
                <a:spcPct val="80000"/>
              </a:lnSpc>
              <a:spcBef>
                <a:spcPct val="20000"/>
              </a:spcBef>
              <a:spcAft>
                <a:spcPts val="0"/>
              </a:spcAft>
              <a:buClrTx/>
              <a:buSzTx/>
              <a:buFont typeface="Arial" pitchFamily="34" charset="0"/>
              <a:buNone/>
              <a:tabLst/>
              <a:defRPr/>
            </a:pPr>
            <a:endParaRPr kumimoji="0" lang="en-US" sz="1800" b="0" i="0" u="none" strike="noStrike" kern="1200" cap="none" spc="0" normalizeH="0" baseline="0" noProof="0" dirty="0" smtClean="0">
              <a:ln>
                <a:noFill/>
              </a:ln>
              <a:solidFill>
                <a:schemeClr val="tx1"/>
              </a:solidFill>
              <a:effectLst/>
              <a:uLnTx/>
              <a:uFillTx/>
              <a:latin typeface="CourierPS" pitchFamily="49" charset="0"/>
              <a:ea typeface="+mn-ea"/>
              <a:cs typeface="+mn-cs"/>
            </a:endParaRP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A</a:t>
            </a:r>
            <a:r>
              <a:rPr kumimoji="0" lang="en-US" sz="2000" b="0" i="0" u="none" strike="noStrike" kern="1200" cap="none" spc="0" normalizeH="0" noProof="0" dirty="0" smtClean="0">
                <a:ln>
                  <a:noFill/>
                </a:ln>
                <a:solidFill>
                  <a:schemeClr val="tx1"/>
                </a:solidFill>
                <a:effectLst/>
                <a:uLnTx/>
                <a:uFillTx/>
                <a:latin typeface="+mn-lt"/>
                <a:ea typeface="+mn-ea"/>
                <a:cs typeface="+mn-cs"/>
              </a:rPr>
              <a:t> Bound annotation takes a string argument.</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lang="en-US" sz="2000" dirty="0" smtClean="0"/>
              <a:t>It allows a GUI to present dependencies between fields.</a:t>
            </a:r>
            <a:endParaRPr kumimoji="0" lang="en-US" sz="2000" b="0" i="0" u="none" strike="noStrike" kern="1200" cap="none" spc="0" normalizeH="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mn-cs"/>
              </a:rPr>
              <a:t>This</a:t>
            </a:r>
            <a:r>
              <a:rPr kumimoji="0" lang="en-US" sz="2000" b="0" i="0" u="none" strike="noStrike" kern="1200" cap="none" spc="0" normalizeH="0" noProof="0" dirty="0" smtClean="0">
                <a:ln>
                  <a:noFill/>
                </a:ln>
                <a:solidFill>
                  <a:schemeClr val="tx1"/>
                </a:solidFill>
                <a:effectLst/>
                <a:uLnTx/>
                <a:uFillTx/>
                <a:latin typeface="+mn-lt"/>
                <a:ea typeface="+mn-ea"/>
                <a:cs typeface="+mn-cs"/>
              </a:rPr>
              <a:t> is optional meta data.</a:t>
            </a: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endParaRPr lang="en-US" sz="2000" baseline="0" dirty="0" smtClean="0"/>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r>
              <a:rPr kumimoji="0" lang="en-US" sz="2000" b="0" i="0" u="none" strike="noStrike" kern="1200" cap="none" spc="0" normalizeH="0" noProof="0" dirty="0" err="1" smtClean="0">
                <a:ln>
                  <a:noFill/>
                </a:ln>
                <a:solidFill>
                  <a:schemeClr val="tx1"/>
                </a:solidFill>
                <a:effectLst/>
                <a:uLnTx/>
                <a:uFillTx/>
                <a:latin typeface="CourierPS"/>
              </a:rPr>
              <a:t>Jh_coeff</a:t>
            </a:r>
            <a:r>
              <a:rPr kumimoji="0" lang="en-US" sz="2000" b="0" i="0" u="none" strike="noStrike" kern="1200" cap="none" spc="0" normalizeH="0" noProof="0" dirty="0" smtClean="0">
                <a:ln>
                  <a:noFill/>
                </a:ln>
                <a:solidFill>
                  <a:schemeClr val="tx1"/>
                </a:solidFill>
                <a:effectLst/>
                <a:uLnTx/>
                <a:uFillTx/>
                <a:latin typeface="+mn-lt"/>
                <a:ea typeface="+mn-ea"/>
                <a:cs typeface="+mn-cs"/>
              </a:rPr>
              <a:t> </a:t>
            </a:r>
            <a:r>
              <a:rPr lang="en-US" sz="2000" dirty="0" smtClean="0"/>
              <a:t> has the named dimension </a:t>
            </a:r>
            <a:r>
              <a:rPr lang="en-US" sz="2000" dirty="0" err="1" smtClean="0">
                <a:latin typeface="CourierPS"/>
              </a:rPr>
              <a:t>nsim</a:t>
            </a:r>
            <a:r>
              <a:rPr lang="en-US" sz="2000" dirty="0" smtClean="0"/>
              <a:t>.</a:t>
            </a:r>
            <a:endParaRPr kumimoji="0" lang="en-US" sz="20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80000"/>
              </a:lnSpc>
              <a:spcBef>
                <a:spcPct val="20000"/>
              </a:spcBef>
              <a:spcAft>
                <a:spcPts val="0"/>
              </a:spcAft>
              <a:buClrTx/>
              <a:buSzTx/>
              <a:buFont typeface="Arial" pitchFamily="34" charset="0"/>
              <a:buChar char="•"/>
              <a:tabLst/>
              <a:defRPr/>
            </a:pPr>
            <a:endParaRPr kumimoji="0" 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5" name="TextBox 4"/>
          <p:cNvSpPr txBox="1"/>
          <p:nvPr/>
        </p:nvSpPr>
        <p:spPr>
          <a:xfrm>
            <a:off x="6172200" y="457200"/>
            <a:ext cx="290464" cy="369332"/>
          </a:xfrm>
          <a:prstGeom prst="rect">
            <a:avLst/>
          </a:prstGeom>
          <a:noFill/>
        </p:spPr>
        <p:txBody>
          <a:bodyPr wrap="none" rtlCol="0">
            <a:spAutoFit/>
          </a:bodyPr>
          <a:lstStyle/>
          <a:p>
            <a:r>
              <a:rPr lang="en-US" dirty="0" smtClean="0"/>
              <a:t>F</a:t>
            </a:r>
            <a:endParaRPr lang="en-US"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Metadata Variants</a:t>
            </a:r>
            <a:endParaRPr lang="en-US" dirty="0"/>
          </a:p>
        </p:txBody>
      </p:sp>
      <p:sp>
        <p:nvSpPr>
          <p:cNvPr id="3" name="Content Placeholder 2"/>
          <p:cNvSpPr>
            <a:spLocks noGrp="1"/>
          </p:cNvSpPr>
          <p:nvPr>
            <p:ph idx="1"/>
          </p:nvPr>
        </p:nvSpPr>
        <p:spPr>
          <a:xfrm>
            <a:off x="457200" y="1600201"/>
            <a:ext cx="8229600" cy="3581400"/>
          </a:xfrm>
        </p:spPr>
        <p:txBody>
          <a:bodyPr>
            <a:normAutofit/>
          </a:bodyPr>
          <a:lstStyle/>
          <a:p>
            <a:r>
              <a:rPr lang="en-US" dirty="0" smtClean="0"/>
              <a:t>3 different syntaxes to provide for the same Component meta data semantics using (</a:t>
            </a:r>
            <a:r>
              <a:rPr lang="en-US" dirty="0" err="1" smtClean="0"/>
              <a:t>i</a:t>
            </a:r>
            <a:r>
              <a:rPr lang="en-US" dirty="0" smtClean="0"/>
              <a:t>) Annotations or (ii) XML</a:t>
            </a:r>
          </a:p>
          <a:p>
            <a:pPr>
              <a:buNone/>
            </a:pPr>
            <a:endParaRPr lang="en-US" dirty="0" smtClean="0"/>
          </a:p>
          <a:p>
            <a:pPr marL="971550" lvl="1" indent="-514350">
              <a:buAutoNum type="arabicParenR"/>
            </a:pPr>
            <a:r>
              <a:rPr lang="en-US" dirty="0" smtClean="0"/>
              <a:t>Embedded Metadata using Annotations</a:t>
            </a:r>
          </a:p>
          <a:p>
            <a:pPr marL="971550" lvl="1" indent="-514350">
              <a:buAutoNum type="arabicParenR"/>
            </a:pPr>
            <a:r>
              <a:rPr lang="en-US" dirty="0" smtClean="0"/>
              <a:t>Attached Metadata using Annotations</a:t>
            </a:r>
          </a:p>
          <a:p>
            <a:pPr marL="971550" lvl="1" indent="-514350">
              <a:buAutoNum type="arabicParenR"/>
            </a:pPr>
            <a:r>
              <a:rPr lang="en-US" dirty="0" smtClean="0"/>
              <a:t>Attached Metadata using XML</a:t>
            </a:r>
          </a:p>
          <a:p>
            <a:pPr>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125</a:t>
            </a:fld>
            <a:endParaRPr 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normAutofit/>
          </a:bodyPr>
          <a:lstStyle/>
          <a:p>
            <a:r>
              <a:rPr lang="en-US" dirty="0" smtClean="0"/>
              <a:t>1) Embedded Metadata Annotations</a:t>
            </a:r>
            <a:endParaRPr lang="en-US" dirty="0"/>
          </a:p>
        </p:txBody>
      </p:sp>
      <p:sp>
        <p:nvSpPr>
          <p:cNvPr id="145411" name="Rectangle 3"/>
          <p:cNvSpPr>
            <a:spLocks noGrp="1" noChangeArrowheads="1"/>
          </p:cNvSpPr>
          <p:nvPr>
            <p:ph idx="1"/>
          </p:nvPr>
        </p:nvSpPr>
        <p:spPr>
          <a:xfrm>
            <a:off x="457200" y="1295400"/>
            <a:ext cx="8229600" cy="4876800"/>
          </a:xfrm>
        </p:spPr>
        <p:txBody>
          <a:bodyPr>
            <a:normAutofit/>
          </a:bodyPr>
          <a:lstStyle/>
          <a:p>
            <a:pPr lvl="2">
              <a:lnSpc>
                <a:spcPct val="80000"/>
              </a:lnSpc>
              <a:buFont typeface="Wingdings" pitchFamily="2" charset="2"/>
              <a:buNone/>
            </a:pPr>
            <a:r>
              <a:rPr lang="en-US" sz="1800" b="1" dirty="0" smtClean="0">
                <a:latin typeface="CourierPS" pitchFamily="49" charset="0"/>
              </a:rPr>
              <a:t>import ngmf.ann.*;                        </a:t>
            </a:r>
            <a:r>
              <a:rPr lang="en-US" sz="1800" dirty="0" smtClean="0">
                <a:latin typeface="CourierPS" pitchFamily="49" charset="0"/>
              </a:rPr>
              <a:t>// </a:t>
            </a:r>
            <a:r>
              <a:rPr lang="en-US" sz="1800" dirty="0">
                <a:latin typeface="CourierPS" pitchFamily="49" charset="0"/>
              </a:rPr>
              <a:t>(1)</a:t>
            </a:r>
          </a:p>
          <a:p>
            <a:pPr lvl="2">
              <a:lnSpc>
                <a:spcPct val="80000"/>
              </a:lnSpc>
              <a:buFont typeface="Wingdings" pitchFamily="2" charset="2"/>
              <a:buNone/>
            </a:pPr>
            <a:endParaRPr lang="en-US" sz="1800" dirty="0" smtClean="0">
              <a:latin typeface="CourierPS" pitchFamily="49" charset="0"/>
            </a:endParaRPr>
          </a:p>
          <a:p>
            <a:pPr lvl="2">
              <a:lnSpc>
                <a:spcPct val="80000"/>
              </a:lnSpc>
              <a:buFont typeface="Wingdings" pitchFamily="2" charset="2"/>
              <a:buNone/>
            </a:pPr>
            <a:r>
              <a:rPr lang="en-US" sz="1800" dirty="0" smtClean="0">
                <a:latin typeface="CourierPS" pitchFamily="49" charset="0"/>
              </a:rPr>
              <a:t>public </a:t>
            </a:r>
            <a:r>
              <a:rPr lang="en-US" sz="1800" dirty="0">
                <a:latin typeface="CourierPS" pitchFamily="49" charset="0"/>
              </a:rPr>
              <a:t>class </a:t>
            </a:r>
            <a:r>
              <a:rPr lang="en-US" sz="1800" dirty="0" err="1">
                <a:latin typeface="CourierPS" pitchFamily="49" charset="0"/>
              </a:rPr>
              <a:t>CircleArea</a:t>
            </a:r>
            <a:r>
              <a:rPr lang="en-US" sz="1800" dirty="0">
                <a:latin typeface="CourierPS" pitchFamily="49" charset="0"/>
              </a:rPr>
              <a:t> {</a:t>
            </a:r>
            <a:br>
              <a:rPr lang="en-US" sz="1800" dirty="0">
                <a:latin typeface="CourierPS" pitchFamily="49" charset="0"/>
              </a:rPr>
            </a:br>
            <a:r>
              <a:rPr lang="en-US" sz="1800" dirty="0">
                <a:latin typeface="CourierPS" pitchFamily="49" charset="0"/>
              </a:rPr>
              <a:t/>
            </a:r>
            <a:br>
              <a:rPr lang="en-US" sz="1800" dirty="0">
                <a:latin typeface="CourierPS" pitchFamily="49" charset="0"/>
              </a:rPr>
            </a:br>
            <a:r>
              <a:rPr lang="en-US" sz="1800" dirty="0">
                <a:latin typeface="CourierPS" pitchFamily="49" charset="0"/>
              </a:rPr>
              <a:t>  </a:t>
            </a:r>
            <a:r>
              <a:rPr lang="en-US" sz="1800" b="1" dirty="0" smtClean="0">
                <a:latin typeface="CourierPS" pitchFamily="49" charset="0"/>
              </a:rPr>
              <a:t>@</a:t>
            </a:r>
            <a:r>
              <a:rPr lang="en-US" sz="1800" b="1" dirty="0">
                <a:latin typeface="CourierPS" pitchFamily="49" charset="0"/>
              </a:rPr>
              <a:t>In  </a:t>
            </a:r>
            <a:r>
              <a:rPr lang="en-US" sz="1800" dirty="0">
                <a:latin typeface="CourierPS" pitchFamily="49" charset="0"/>
              </a:rPr>
              <a:t>public double radius;           // (2)</a:t>
            </a:r>
            <a:br>
              <a:rPr lang="en-US" sz="1800" dirty="0">
                <a:latin typeface="CourierPS" pitchFamily="49" charset="0"/>
              </a:rPr>
            </a:br>
            <a:r>
              <a:rPr lang="en-US" sz="1800" dirty="0">
                <a:latin typeface="CourierPS" pitchFamily="49" charset="0"/>
              </a:rPr>
              <a:t>  </a:t>
            </a:r>
            <a:r>
              <a:rPr lang="en-US" sz="1800" b="1" dirty="0" smtClean="0">
                <a:latin typeface="CourierPS" pitchFamily="49" charset="0"/>
              </a:rPr>
              <a:t>@</a:t>
            </a:r>
            <a:r>
              <a:rPr lang="en-US" sz="1800" b="1" dirty="0">
                <a:latin typeface="CourierPS" pitchFamily="49" charset="0"/>
              </a:rPr>
              <a:t>Out </a:t>
            </a:r>
            <a:r>
              <a:rPr lang="en-US" sz="1800" dirty="0">
                <a:latin typeface="CourierPS" pitchFamily="49" charset="0"/>
              </a:rPr>
              <a:t>public double area;             // (2)</a:t>
            </a:r>
            <a:br>
              <a:rPr lang="en-US" sz="1800" dirty="0">
                <a:latin typeface="CourierPS" pitchFamily="49" charset="0"/>
              </a:rPr>
            </a:br>
            <a:r>
              <a:rPr lang="en-US" sz="1800" dirty="0">
                <a:latin typeface="CourierPS" pitchFamily="49" charset="0"/>
              </a:rPr>
              <a:t/>
            </a:r>
            <a:br>
              <a:rPr lang="en-US" sz="1800" dirty="0">
                <a:latin typeface="CourierPS" pitchFamily="49" charset="0"/>
              </a:rPr>
            </a:br>
            <a:endParaRPr lang="en-US" sz="1800" dirty="0">
              <a:latin typeface="CourierPS" pitchFamily="49" charset="0"/>
            </a:endParaRPr>
          </a:p>
          <a:p>
            <a:pPr lvl="2">
              <a:lnSpc>
                <a:spcPct val="80000"/>
              </a:lnSpc>
              <a:buFont typeface="Wingdings" pitchFamily="2" charset="2"/>
              <a:buNone/>
            </a:pPr>
            <a:r>
              <a:rPr lang="en-US" sz="1800" dirty="0">
                <a:latin typeface="CourierPS" pitchFamily="49" charset="0"/>
              </a:rPr>
              <a:t>    </a:t>
            </a:r>
            <a:r>
              <a:rPr lang="en-US" sz="1800" b="1" dirty="0">
                <a:latin typeface="CourierPS" pitchFamily="49" charset="0"/>
              </a:rPr>
              <a:t>@Execute </a:t>
            </a:r>
            <a:r>
              <a:rPr lang="en-US" sz="1800" dirty="0">
                <a:latin typeface="CourierPS" pitchFamily="49" charset="0"/>
              </a:rPr>
              <a:t/>
            </a:r>
            <a:br>
              <a:rPr lang="en-US" sz="1800" dirty="0">
                <a:latin typeface="CourierPS" pitchFamily="49" charset="0"/>
              </a:rPr>
            </a:br>
            <a:r>
              <a:rPr lang="en-US" sz="1800" dirty="0">
                <a:latin typeface="CourierPS" pitchFamily="49" charset="0"/>
              </a:rPr>
              <a:t>   </a:t>
            </a:r>
            <a:r>
              <a:rPr lang="en-US" sz="1800" dirty="0" smtClean="0">
                <a:latin typeface="CourierPS" pitchFamily="49" charset="0"/>
              </a:rPr>
              <a:t>public </a:t>
            </a:r>
            <a:r>
              <a:rPr lang="en-US" sz="1800" dirty="0">
                <a:latin typeface="CourierPS" pitchFamily="49" charset="0"/>
              </a:rPr>
              <a:t>void </a:t>
            </a:r>
            <a:r>
              <a:rPr lang="en-US" sz="1800" dirty="0" err="1" smtClean="0">
                <a:latin typeface="CourierPS" pitchFamily="49" charset="0"/>
              </a:rPr>
              <a:t>runme</a:t>
            </a:r>
            <a:r>
              <a:rPr lang="en-US" sz="1800" dirty="0" smtClean="0">
                <a:latin typeface="CourierPS" pitchFamily="49" charset="0"/>
              </a:rPr>
              <a:t>() </a:t>
            </a:r>
            <a:r>
              <a:rPr lang="en-US" sz="1800" dirty="0">
                <a:latin typeface="CourierPS" pitchFamily="49" charset="0"/>
              </a:rPr>
              <a:t>{</a:t>
            </a:r>
            <a:br>
              <a:rPr lang="en-US" sz="1800" dirty="0">
                <a:latin typeface="CourierPS" pitchFamily="49" charset="0"/>
              </a:rPr>
            </a:br>
            <a:r>
              <a:rPr lang="en-US" sz="1800" dirty="0">
                <a:latin typeface="CourierPS" pitchFamily="49" charset="0"/>
              </a:rPr>
              <a:t>   </a:t>
            </a:r>
            <a:r>
              <a:rPr lang="en-US" sz="1800" dirty="0" smtClean="0">
                <a:latin typeface="CourierPS" pitchFamily="49" charset="0"/>
              </a:rPr>
              <a:t>   </a:t>
            </a:r>
            <a:r>
              <a:rPr lang="en-US" sz="1800" dirty="0">
                <a:latin typeface="CourierPS" pitchFamily="49" charset="0"/>
              </a:rPr>
              <a:t>area = </a:t>
            </a:r>
            <a:r>
              <a:rPr lang="en-US" sz="1800" dirty="0" err="1">
                <a:latin typeface="CourierPS" pitchFamily="49" charset="0"/>
              </a:rPr>
              <a:t>Math.PI</a:t>
            </a:r>
            <a:r>
              <a:rPr lang="en-US" sz="1800" dirty="0">
                <a:latin typeface="CourierPS" pitchFamily="49" charset="0"/>
              </a:rPr>
              <a:t> * radius * radius</a:t>
            </a:r>
            <a:r>
              <a:rPr lang="en-US" sz="1800" dirty="0" smtClean="0">
                <a:latin typeface="CourierPS" pitchFamily="49" charset="0"/>
              </a:rPr>
              <a:t>;  // </a:t>
            </a:r>
            <a:r>
              <a:rPr lang="en-US" sz="1800" dirty="0">
                <a:latin typeface="CourierPS" pitchFamily="49" charset="0"/>
              </a:rPr>
              <a:t>(3)</a:t>
            </a:r>
            <a:br>
              <a:rPr lang="en-US" sz="1800" dirty="0">
                <a:latin typeface="CourierPS" pitchFamily="49" charset="0"/>
              </a:rPr>
            </a:br>
            <a:r>
              <a:rPr lang="en-US" sz="1800" dirty="0">
                <a:latin typeface="CourierPS" pitchFamily="49" charset="0"/>
              </a:rPr>
              <a:t>   </a:t>
            </a:r>
            <a:r>
              <a:rPr lang="en-US" sz="1800" dirty="0" smtClean="0">
                <a:latin typeface="CourierPS" pitchFamily="49" charset="0"/>
              </a:rPr>
              <a:t>}</a:t>
            </a:r>
            <a:endParaRPr lang="en-US" sz="1800" dirty="0">
              <a:latin typeface="CourierPS" pitchFamily="49" charset="0"/>
            </a:endParaRPr>
          </a:p>
          <a:p>
            <a:pPr lvl="2">
              <a:lnSpc>
                <a:spcPct val="80000"/>
              </a:lnSpc>
              <a:buNone/>
            </a:pPr>
            <a:r>
              <a:rPr lang="en-US" sz="1800" dirty="0">
                <a:latin typeface="CourierPS" pitchFamily="49" charset="0"/>
              </a:rPr>
              <a:t>}	</a:t>
            </a:r>
            <a:endParaRPr lang="en-US" sz="1800" dirty="0" smtClean="0">
              <a:latin typeface="CourierPS" pitchFamily="49" charset="0"/>
            </a:endParaRPr>
          </a:p>
          <a:p>
            <a:pPr lvl="2">
              <a:lnSpc>
                <a:spcPct val="80000"/>
              </a:lnSpc>
              <a:buNone/>
            </a:pPr>
            <a:endParaRPr lang="en-US" sz="1800" b="1" dirty="0" smtClean="0">
              <a:latin typeface="CourierPS" pitchFamily="49" charset="0"/>
            </a:endParaRPr>
          </a:p>
          <a:p>
            <a:pPr lvl="2">
              <a:lnSpc>
                <a:spcPct val="80000"/>
              </a:lnSpc>
              <a:buNone/>
            </a:pPr>
            <a:r>
              <a:rPr lang="en-US" sz="1800" b="1" dirty="0" smtClean="0">
                <a:latin typeface="CourierPS" pitchFamily="49" charset="0"/>
              </a:rPr>
              <a:t>CircleArea.java</a:t>
            </a:r>
            <a:endParaRPr lang="en-US" sz="1800" dirty="0" smtClean="0">
              <a:latin typeface="CourierPS" pitchFamily="49" charset="0"/>
            </a:endParaRPr>
          </a:p>
          <a:p>
            <a:pPr lvl="2">
              <a:lnSpc>
                <a:spcPct val="80000"/>
              </a:lnSpc>
              <a:buFont typeface="Wingdings" pitchFamily="2" charset="2"/>
              <a:buNone/>
            </a:pPr>
            <a:endParaRPr lang="en-US" sz="1800" dirty="0">
              <a:latin typeface="CourierPS" pitchFamily="49" charset="0"/>
            </a:endParaRPr>
          </a:p>
        </p:txBody>
      </p:sp>
      <p:sp>
        <p:nvSpPr>
          <p:cNvPr id="4" name="Slide Number Placeholder 5"/>
          <p:cNvSpPr>
            <a:spLocks noGrp="1"/>
          </p:cNvSpPr>
          <p:nvPr>
            <p:ph type="sldNum" sz="quarter" idx="12"/>
          </p:nvPr>
        </p:nvSpPr>
        <p:spPr/>
        <p:txBody>
          <a:bodyPr/>
          <a:lstStyle/>
          <a:p>
            <a:fld id="{840A4E49-7CCA-468B-9AEE-B760C6C8F07F}" type="slidenum">
              <a:rPr lang="en-US"/>
              <a:pPr/>
              <a:t>126</a:t>
            </a:fld>
            <a:endParaRPr lang="en-US"/>
          </a:p>
        </p:txBody>
      </p:sp>
      <p:sp>
        <p:nvSpPr>
          <p:cNvPr id="5" name="Content Placeholder 2"/>
          <p:cNvSpPr txBox="1">
            <a:spLocks/>
          </p:cNvSpPr>
          <p:nvPr/>
        </p:nvSpPr>
        <p:spPr>
          <a:xfrm>
            <a:off x="457200" y="5181599"/>
            <a:ext cx="8229600" cy="1371601"/>
          </a:xfrm>
          <a:prstGeom prst="rect">
            <a:avLst/>
          </a:prstGeom>
        </p:spPr>
        <p:txBody>
          <a:bodyPr vert="horz" lIns="91440" tIns="45720" rIns="91440" bIns="45720" rtlCol="0">
            <a:normAutofit fontScale="92500" lnSpcReduction="20000"/>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The meta data is part of the component via</a:t>
            </a:r>
            <a:r>
              <a:rPr kumimoji="0" lang="en-US" sz="3200" b="0" i="0" u="none" strike="noStrike" kern="1200" cap="none" spc="0" normalizeH="0" noProof="0" dirty="0" smtClean="0">
                <a:ln>
                  <a:noFill/>
                </a:ln>
                <a:solidFill>
                  <a:schemeClr val="tx1"/>
                </a:solidFill>
                <a:effectLst/>
                <a:uLnTx/>
                <a:uFillTx/>
                <a:latin typeface="+mn-lt"/>
                <a:ea typeface="+mn-ea"/>
                <a:cs typeface="+mn-cs"/>
              </a:rPr>
              <a:t> </a:t>
            </a:r>
            <a:r>
              <a:rPr lang="en-US" sz="3200" noProof="0" dirty="0" smtClean="0"/>
              <a:t>Annotations</a:t>
            </a: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dirty="0" smtClean="0">
                <a:ln>
                  <a:noFill/>
                </a:ln>
                <a:solidFill>
                  <a:schemeClr val="tx1"/>
                </a:solidFill>
                <a:effectLst/>
                <a:uLnTx/>
                <a:uFillTx/>
                <a:latin typeface="+mn-lt"/>
                <a:ea typeface="+mn-ea"/>
                <a:cs typeface="+mn-cs"/>
              </a:rPr>
              <a:t>Must have</a:t>
            </a:r>
            <a:r>
              <a:rPr kumimoji="0" lang="en-US" sz="3200" b="0" i="0" u="none" strike="noStrike" kern="1200" cap="none" spc="0" normalizeH="0" dirty="0" smtClean="0">
                <a:ln>
                  <a:noFill/>
                </a:ln>
                <a:solidFill>
                  <a:schemeClr val="tx1"/>
                </a:solidFill>
                <a:effectLst/>
                <a:uLnTx/>
                <a:uFillTx/>
                <a:latin typeface="+mn-lt"/>
                <a:ea typeface="+mn-ea"/>
                <a:cs typeface="+mn-cs"/>
              </a:rPr>
              <a:t> access to source code</a:t>
            </a: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dirty="0" smtClean="0"/>
              <a:t>2) Attached Metadata Annotations</a:t>
            </a:r>
            <a:endParaRPr lang="en-US" dirty="0"/>
          </a:p>
        </p:txBody>
      </p:sp>
      <p:sp>
        <p:nvSpPr>
          <p:cNvPr id="4" name="Slide Number Placeholder 5"/>
          <p:cNvSpPr>
            <a:spLocks noGrp="1"/>
          </p:cNvSpPr>
          <p:nvPr>
            <p:ph type="sldNum" sz="quarter" idx="12"/>
          </p:nvPr>
        </p:nvSpPr>
        <p:spPr/>
        <p:txBody>
          <a:bodyPr/>
          <a:lstStyle/>
          <a:p>
            <a:fld id="{840A4E49-7CCA-468B-9AEE-B760C6C8F07F}" type="slidenum">
              <a:rPr lang="en-US"/>
              <a:pPr/>
              <a:t>127</a:t>
            </a:fld>
            <a:endParaRPr lang="en-US"/>
          </a:p>
        </p:txBody>
      </p:sp>
      <p:sp>
        <p:nvSpPr>
          <p:cNvPr id="5" name="TextBox 4"/>
          <p:cNvSpPr txBox="1"/>
          <p:nvPr/>
        </p:nvSpPr>
        <p:spPr>
          <a:xfrm>
            <a:off x="304800" y="1752600"/>
            <a:ext cx="4191000" cy="2954655"/>
          </a:xfrm>
          <a:prstGeom prst="rect">
            <a:avLst/>
          </a:prstGeom>
          <a:noFill/>
        </p:spPr>
        <p:txBody>
          <a:bodyPr wrap="square" rtlCol="0">
            <a:spAutoFit/>
          </a:bodyPr>
          <a:lstStyle/>
          <a:p>
            <a:endParaRPr lang="en-US" sz="1400" dirty="0" smtClean="0">
              <a:latin typeface="CourierPS" pitchFamily="49" charset="0"/>
            </a:endParaRPr>
          </a:p>
          <a:p>
            <a:r>
              <a:rPr lang="en-US" sz="1400" dirty="0" smtClean="0">
                <a:latin typeface="CourierPS" pitchFamily="49" charset="0"/>
              </a:rPr>
              <a:t>public class </a:t>
            </a:r>
            <a:r>
              <a:rPr lang="en-US" sz="1400" dirty="0" err="1" smtClean="0">
                <a:latin typeface="CourierPS" pitchFamily="49" charset="0"/>
              </a:rPr>
              <a:t>CircleArea</a:t>
            </a:r>
            <a:r>
              <a:rPr lang="en-US" sz="1400" dirty="0" smtClean="0">
                <a:latin typeface="CourierPS" pitchFamily="49" charset="0"/>
              </a:rPr>
              <a:t> {</a:t>
            </a:r>
          </a:p>
          <a:p>
            <a:r>
              <a:rPr lang="en-US" sz="1400" dirty="0" smtClean="0">
                <a:latin typeface="CourierPS" pitchFamily="49" charset="0"/>
              </a:rPr>
              <a:t>   public double radius;    </a:t>
            </a:r>
          </a:p>
          <a:p>
            <a:r>
              <a:rPr lang="en-US" sz="1400" dirty="0" smtClean="0">
                <a:latin typeface="CourierPS" pitchFamily="49" charset="0"/>
              </a:rPr>
              <a:t>   public double area;   </a:t>
            </a:r>
          </a:p>
          <a:p>
            <a:r>
              <a:rPr lang="en-US" sz="1400" dirty="0" smtClean="0">
                <a:latin typeface="CourierPS" pitchFamily="49" charset="0"/>
              </a:rPr>
              <a:t> </a:t>
            </a:r>
          </a:p>
          <a:p>
            <a:r>
              <a:rPr lang="en-US" sz="1400" dirty="0" smtClean="0">
                <a:latin typeface="CourierPS" pitchFamily="49" charset="0"/>
              </a:rPr>
              <a:t>   public void exec() {</a:t>
            </a:r>
          </a:p>
          <a:p>
            <a:r>
              <a:rPr lang="en-US" sz="1400" dirty="0" smtClean="0">
                <a:latin typeface="CourierPS" pitchFamily="49" charset="0"/>
              </a:rPr>
              <a:t>     area = </a:t>
            </a:r>
            <a:r>
              <a:rPr lang="en-US" sz="1400" dirty="0" err="1" smtClean="0">
                <a:latin typeface="CourierPS" pitchFamily="49" charset="0"/>
              </a:rPr>
              <a:t>Math.PI</a:t>
            </a:r>
            <a:r>
              <a:rPr lang="en-US" sz="1400" dirty="0" smtClean="0">
                <a:latin typeface="CourierPS" pitchFamily="49" charset="0"/>
              </a:rPr>
              <a:t> * </a:t>
            </a:r>
          </a:p>
          <a:p>
            <a:r>
              <a:rPr lang="en-US" sz="1400" dirty="0" smtClean="0">
                <a:latin typeface="CourierPS" pitchFamily="49" charset="0"/>
              </a:rPr>
              <a:t>         radius * radius;  </a:t>
            </a:r>
          </a:p>
          <a:p>
            <a:r>
              <a:rPr lang="en-US" sz="1400" dirty="0" smtClean="0">
                <a:latin typeface="CourierPS" pitchFamily="49" charset="0"/>
              </a:rPr>
              <a:t>   }</a:t>
            </a:r>
          </a:p>
          <a:p>
            <a:r>
              <a:rPr lang="en-US" sz="1400" dirty="0" smtClean="0">
                <a:latin typeface="CourierPS" pitchFamily="49" charset="0"/>
              </a:rPr>
              <a:t>}</a:t>
            </a:r>
            <a:r>
              <a:rPr lang="en-US" sz="1400" b="1" dirty="0" smtClean="0">
                <a:latin typeface="CourierPS" pitchFamily="49" charset="0"/>
              </a:rPr>
              <a:t>	</a:t>
            </a:r>
          </a:p>
          <a:p>
            <a:endParaRPr lang="en-US" sz="1400" b="1" dirty="0" smtClean="0">
              <a:latin typeface="CourierPS" pitchFamily="49" charset="0"/>
            </a:endParaRPr>
          </a:p>
          <a:p>
            <a:r>
              <a:rPr lang="en-US" sz="1400" b="1" dirty="0" smtClean="0">
                <a:latin typeface="CourierPS" pitchFamily="49" charset="0"/>
              </a:rPr>
              <a:t>CircleArea.java</a:t>
            </a:r>
          </a:p>
          <a:p>
            <a:endParaRPr lang="en-US" dirty="0"/>
          </a:p>
        </p:txBody>
      </p:sp>
      <p:sp>
        <p:nvSpPr>
          <p:cNvPr id="6" name="TextBox 5"/>
          <p:cNvSpPr txBox="1"/>
          <p:nvPr/>
        </p:nvSpPr>
        <p:spPr>
          <a:xfrm>
            <a:off x="4114800" y="1554301"/>
            <a:ext cx="4724400" cy="3385542"/>
          </a:xfrm>
          <a:prstGeom prst="rect">
            <a:avLst/>
          </a:prstGeom>
          <a:noFill/>
        </p:spPr>
        <p:txBody>
          <a:bodyPr wrap="square" rtlCol="0">
            <a:spAutoFit/>
          </a:bodyPr>
          <a:lstStyle/>
          <a:p>
            <a:r>
              <a:rPr lang="en-US" sz="1400" b="1" dirty="0" smtClean="0">
                <a:latin typeface="CourierPS" pitchFamily="49" charset="0"/>
              </a:rPr>
              <a:t>import ngmf.ann.*;  </a:t>
            </a:r>
            <a:r>
              <a:rPr lang="en-US" sz="1400" dirty="0" smtClean="0">
                <a:latin typeface="CourierPS" pitchFamily="49" charset="0"/>
              </a:rPr>
              <a:t>// (1)</a:t>
            </a:r>
          </a:p>
          <a:p>
            <a:endParaRPr lang="en-US" sz="1400" dirty="0" smtClean="0">
              <a:latin typeface="CourierPS" pitchFamily="49" charset="0"/>
            </a:endParaRPr>
          </a:p>
          <a:p>
            <a:r>
              <a:rPr lang="en-US" sz="1400" dirty="0" smtClean="0">
                <a:latin typeface="CourierPS" pitchFamily="49" charset="0"/>
              </a:rPr>
              <a:t>public </a:t>
            </a:r>
            <a:r>
              <a:rPr lang="en-US" sz="1400" b="1" dirty="0" smtClean="0">
                <a:latin typeface="CourierPS" pitchFamily="49" charset="0"/>
              </a:rPr>
              <a:t>abstract</a:t>
            </a:r>
            <a:r>
              <a:rPr lang="en-US" sz="1400" dirty="0" smtClean="0">
                <a:latin typeface="CourierPS" pitchFamily="49" charset="0"/>
              </a:rPr>
              <a:t> class </a:t>
            </a:r>
            <a:r>
              <a:rPr lang="en-US" sz="1400" dirty="0" err="1" smtClean="0">
                <a:latin typeface="CourierPS" pitchFamily="49" charset="0"/>
              </a:rPr>
              <a:t>CircleArea</a:t>
            </a:r>
            <a:r>
              <a:rPr lang="en-US" sz="1400" b="1" dirty="0" err="1" smtClean="0">
                <a:latin typeface="CourierPS" pitchFamily="49" charset="0"/>
              </a:rPr>
              <a:t>CompInfo</a:t>
            </a:r>
            <a:r>
              <a:rPr lang="en-US" sz="1400" dirty="0" smtClean="0">
                <a:latin typeface="CourierPS" pitchFamily="49" charset="0"/>
              </a:rPr>
              <a:t> {</a:t>
            </a:r>
          </a:p>
          <a:p>
            <a:r>
              <a:rPr lang="en-US" sz="1400" dirty="0" smtClean="0">
                <a:latin typeface="CourierPS" pitchFamily="49" charset="0"/>
              </a:rPr>
              <a:t>   </a:t>
            </a:r>
            <a:r>
              <a:rPr lang="en-US" sz="1400" b="1" dirty="0" smtClean="0">
                <a:latin typeface="CourierPS" pitchFamily="49" charset="0"/>
              </a:rPr>
              <a:t>@In  </a:t>
            </a:r>
            <a:r>
              <a:rPr lang="en-US" sz="1400" dirty="0" smtClean="0">
                <a:latin typeface="CourierPS" pitchFamily="49" charset="0"/>
              </a:rPr>
              <a:t>public double radius;  // (2)  </a:t>
            </a:r>
          </a:p>
          <a:p>
            <a:r>
              <a:rPr lang="en-US" sz="1400" dirty="0" smtClean="0">
                <a:latin typeface="CourierPS" pitchFamily="49" charset="0"/>
              </a:rPr>
              <a:t>   </a:t>
            </a:r>
            <a:r>
              <a:rPr lang="en-US" sz="1400" b="1" dirty="0" smtClean="0">
                <a:latin typeface="CourierPS" pitchFamily="49" charset="0"/>
              </a:rPr>
              <a:t>@Out </a:t>
            </a:r>
            <a:r>
              <a:rPr lang="en-US" sz="1400" dirty="0" smtClean="0">
                <a:latin typeface="CourierPS" pitchFamily="49" charset="0"/>
              </a:rPr>
              <a:t>public double area;    // (2)</a:t>
            </a:r>
          </a:p>
          <a:p>
            <a:endParaRPr lang="en-US" sz="1400" dirty="0" smtClean="0">
              <a:latin typeface="CourierPS" pitchFamily="49" charset="0"/>
            </a:endParaRPr>
          </a:p>
          <a:p>
            <a:r>
              <a:rPr lang="en-US" sz="1400" dirty="0" smtClean="0">
                <a:latin typeface="CourierPS" pitchFamily="49" charset="0"/>
              </a:rPr>
              <a:t>   </a:t>
            </a:r>
            <a:r>
              <a:rPr lang="en-US" sz="1400" b="1" dirty="0" smtClean="0">
                <a:latin typeface="CourierPS" pitchFamily="49" charset="0"/>
              </a:rPr>
              <a:t>@Execute </a:t>
            </a:r>
          </a:p>
          <a:p>
            <a:r>
              <a:rPr lang="en-US" sz="1400" dirty="0" smtClean="0">
                <a:latin typeface="CourierPS" pitchFamily="49" charset="0"/>
              </a:rPr>
              <a:t>   public </a:t>
            </a:r>
            <a:r>
              <a:rPr lang="en-US" sz="1400" b="1" dirty="0" smtClean="0">
                <a:latin typeface="CourierPS" pitchFamily="49" charset="0"/>
              </a:rPr>
              <a:t>abstract</a:t>
            </a:r>
            <a:r>
              <a:rPr lang="en-US" sz="1400" dirty="0" smtClean="0">
                <a:latin typeface="CourierPS" pitchFamily="49" charset="0"/>
              </a:rPr>
              <a:t> void exec();</a:t>
            </a:r>
          </a:p>
          <a:p>
            <a:r>
              <a:rPr lang="en-US" sz="1400" dirty="0" smtClean="0">
                <a:latin typeface="CourierPS" pitchFamily="49" charset="0"/>
              </a:rPr>
              <a:t>}</a:t>
            </a:r>
            <a:r>
              <a:rPr lang="en-US" sz="1400" b="1" dirty="0" smtClean="0">
                <a:latin typeface="CourierPS" pitchFamily="49" charset="0"/>
              </a:rPr>
              <a:t>	</a:t>
            </a:r>
          </a:p>
          <a:p>
            <a:endParaRPr lang="en-US" sz="1400" b="1" dirty="0" smtClean="0">
              <a:latin typeface="CourierPS" pitchFamily="49" charset="0"/>
            </a:endParaRPr>
          </a:p>
          <a:p>
            <a:endParaRPr lang="en-US" sz="1400" b="1" dirty="0" smtClean="0">
              <a:latin typeface="CourierPS" pitchFamily="49" charset="0"/>
            </a:endParaRPr>
          </a:p>
          <a:p>
            <a:endParaRPr lang="en-US" sz="1400" b="1" dirty="0" smtClean="0">
              <a:latin typeface="CourierPS" pitchFamily="49" charset="0"/>
            </a:endParaRPr>
          </a:p>
          <a:p>
            <a:r>
              <a:rPr lang="en-US" sz="1400" b="1" dirty="0" smtClean="0">
                <a:latin typeface="CourierPS" pitchFamily="49" charset="0"/>
              </a:rPr>
              <a:t>CircleAreaCompInfo.java</a:t>
            </a:r>
          </a:p>
          <a:p>
            <a:endParaRPr lang="en-US" sz="1400" b="1" dirty="0" smtClean="0">
              <a:latin typeface="CourierPS" pitchFamily="49" charset="0"/>
            </a:endParaRPr>
          </a:p>
          <a:p>
            <a:endParaRPr lang="en-US" dirty="0"/>
          </a:p>
        </p:txBody>
      </p:sp>
      <p:sp>
        <p:nvSpPr>
          <p:cNvPr id="7" name="TextBox 6"/>
          <p:cNvSpPr txBox="1"/>
          <p:nvPr/>
        </p:nvSpPr>
        <p:spPr>
          <a:xfrm>
            <a:off x="457200" y="4800600"/>
            <a:ext cx="3124200" cy="923330"/>
          </a:xfrm>
          <a:prstGeom prst="rect">
            <a:avLst/>
          </a:prstGeom>
          <a:noFill/>
        </p:spPr>
        <p:txBody>
          <a:bodyPr wrap="square" rtlCol="0">
            <a:spAutoFit/>
          </a:bodyPr>
          <a:lstStyle/>
          <a:p>
            <a:pPr>
              <a:buFont typeface="Arial" pitchFamily="34" charset="0"/>
              <a:buChar char="•"/>
            </a:pPr>
            <a:r>
              <a:rPr lang="en-US" dirty="0" smtClean="0"/>
              <a:t> POJO, no NGMF dependency</a:t>
            </a:r>
          </a:p>
          <a:p>
            <a:pPr>
              <a:buFont typeface="Arial" pitchFamily="34" charset="0"/>
              <a:buChar char="•"/>
            </a:pPr>
            <a:r>
              <a:rPr lang="en-US" dirty="0" smtClean="0"/>
              <a:t> class/jar sufficient, no source required</a:t>
            </a:r>
            <a:endParaRPr lang="en-US" dirty="0"/>
          </a:p>
        </p:txBody>
      </p:sp>
      <p:sp>
        <p:nvSpPr>
          <p:cNvPr id="8" name="TextBox 7"/>
          <p:cNvSpPr txBox="1"/>
          <p:nvPr/>
        </p:nvSpPr>
        <p:spPr>
          <a:xfrm>
            <a:off x="4267200" y="4800600"/>
            <a:ext cx="4343400" cy="1477328"/>
          </a:xfrm>
          <a:prstGeom prst="rect">
            <a:avLst/>
          </a:prstGeom>
          <a:noFill/>
        </p:spPr>
        <p:txBody>
          <a:bodyPr wrap="square" rtlCol="0">
            <a:spAutoFit/>
          </a:bodyPr>
          <a:lstStyle/>
          <a:p>
            <a:pPr>
              <a:buFont typeface="Arial" pitchFamily="34" charset="0"/>
              <a:buChar char="•"/>
            </a:pPr>
            <a:r>
              <a:rPr lang="en-US" dirty="0" smtClean="0"/>
              <a:t> Abstract Class (cannot run), abstract methods</a:t>
            </a:r>
          </a:p>
          <a:p>
            <a:pPr>
              <a:buFont typeface="Arial" pitchFamily="34" charset="0"/>
              <a:buChar char="•"/>
            </a:pPr>
            <a:r>
              <a:rPr lang="en-US" dirty="0" smtClean="0"/>
              <a:t> Required ‘</a:t>
            </a:r>
            <a:r>
              <a:rPr lang="en-US" dirty="0" err="1" smtClean="0">
                <a:latin typeface="CourierPS"/>
              </a:rPr>
              <a:t>CompInfo</a:t>
            </a:r>
            <a:r>
              <a:rPr lang="en-US" dirty="0" smtClean="0"/>
              <a:t>’ Extension</a:t>
            </a:r>
          </a:p>
          <a:p>
            <a:pPr>
              <a:buFont typeface="Arial" pitchFamily="34" charset="0"/>
              <a:buChar char="•"/>
            </a:pPr>
            <a:r>
              <a:rPr lang="en-US" dirty="0" smtClean="0"/>
              <a:t> Names for Component, fields and methods must match</a:t>
            </a:r>
            <a:endParaRPr lang="en-US" dirty="0"/>
          </a:p>
        </p:txBody>
      </p:sp>
      <p:sp>
        <p:nvSpPr>
          <p:cNvPr id="9" name="TextBox 8"/>
          <p:cNvSpPr txBox="1"/>
          <p:nvPr/>
        </p:nvSpPr>
        <p:spPr>
          <a:xfrm>
            <a:off x="2286000" y="1219200"/>
            <a:ext cx="2014975" cy="369332"/>
          </a:xfrm>
          <a:prstGeom prst="rect">
            <a:avLst/>
          </a:prstGeom>
          <a:noFill/>
        </p:spPr>
        <p:txBody>
          <a:bodyPr wrap="none" rtlCol="0">
            <a:spAutoFit/>
          </a:bodyPr>
          <a:lstStyle/>
          <a:p>
            <a:r>
              <a:rPr lang="en-US" dirty="0" smtClean="0"/>
              <a:t>Two Separate files! </a:t>
            </a:r>
            <a:endParaRPr 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dirty="0" smtClean="0"/>
              <a:t>3) Attached Metadata XML</a:t>
            </a:r>
            <a:endParaRPr lang="en-US" dirty="0"/>
          </a:p>
        </p:txBody>
      </p:sp>
      <p:sp>
        <p:nvSpPr>
          <p:cNvPr id="4" name="Slide Number Placeholder 5"/>
          <p:cNvSpPr>
            <a:spLocks noGrp="1"/>
          </p:cNvSpPr>
          <p:nvPr>
            <p:ph type="sldNum" sz="quarter" idx="12"/>
          </p:nvPr>
        </p:nvSpPr>
        <p:spPr/>
        <p:txBody>
          <a:bodyPr/>
          <a:lstStyle/>
          <a:p>
            <a:fld id="{840A4E49-7CCA-468B-9AEE-B760C6C8F07F}" type="slidenum">
              <a:rPr lang="en-US"/>
              <a:pPr/>
              <a:t>128</a:t>
            </a:fld>
            <a:endParaRPr lang="en-US"/>
          </a:p>
        </p:txBody>
      </p:sp>
      <p:sp>
        <p:nvSpPr>
          <p:cNvPr id="5" name="TextBox 4"/>
          <p:cNvSpPr txBox="1"/>
          <p:nvPr/>
        </p:nvSpPr>
        <p:spPr>
          <a:xfrm>
            <a:off x="1066800" y="1752600"/>
            <a:ext cx="4191000" cy="2954655"/>
          </a:xfrm>
          <a:prstGeom prst="rect">
            <a:avLst/>
          </a:prstGeom>
          <a:noFill/>
        </p:spPr>
        <p:txBody>
          <a:bodyPr wrap="square" rtlCol="0">
            <a:spAutoFit/>
          </a:bodyPr>
          <a:lstStyle/>
          <a:p>
            <a:endParaRPr lang="en-US" sz="1400" dirty="0" smtClean="0">
              <a:latin typeface="CourierPS" pitchFamily="49" charset="0"/>
            </a:endParaRPr>
          </a:p>
          <a:p>
            <a:r>
              <a:rPr lang="en-US" sz="1400" dirty="0" smtClean="0">
                <a:latin typeface="CourierPS" pitchFamily="49" charset="0"/>
              </a:rPr>
              <a:t>public class </a:t>
            </a:r>
            <a:r>
              <a:rPr lang="en-US" sz="1400" dirty="0" err="1" smtClean="0">
                <a:latin typeface="CourierPS" pitchFamily="49" charset="0"/>
              </a:rPr>
              <a:t>CircleArea</a:t>
            </a:r>
            <a:r>
              <a:rPr lang="en-US" sz="1400" dirty="0" smtClean="0">
                <a:latin typeface="CourierPS" pitchFamily="49" charset="0"/>
              </a:rPr>
              <a:t> {</a:t>
            </a:r>
          </a:p>
          <a:p>
            <a:r>
              <a:rPr lang="en-US" sz="1400" dirty="0" smtClean="0">
                <a:latin typeface="CourierPS" pitchFamily="49" charset="0"/>
              </a:rPr>
              <a:t>   public double radius;    </a:t>
            </a:r>
          </a:p>
          <a:p>
            <a:r>
              <a:rPr lang="en-US" sz="1400" dirty="0" smtClean="0">
                <a:latin typeface="CourierPS" pitchFamily="49" charset="0"/>
              </a:rPr>
              <a:t>   public double area;   </a:t>
            </a:r>
          </a:p>
          <a:p>
            <a:r>
              <a:rPr lang="en-US" sz="1400" dirty="0" smtClean="0">
                <a:latin typeface="CourierPS" pitchFamily="49" charset="0"/>
              </a:rPr>
              <a:t> </a:t>
            </a:r>
          </a:p>
          <a:p>
            <a:r>
              <a:rPr lang="en-US" sz="1400" dirty="0" smtClean="0">
                <a:latin typeface="CourierPS" pitchFamily="49" charset="0"/>
              </a:rPr>
              <a:t>   public void exec() {</a:t>
            </a:r>
          </a:p>
          <a:p>
            <a:r>
              <a:rPr lang="en-US" sz="1400" dirty="0" smtClean="0">
                <a:latin typeface="CourierPS" pitchFamily="49" charset="0"/>
              </a:rPr>
              <a:t>     area = </a:t>
            </a:r>
            <a:r>
              <a:rPr lang="en-US" sz="1400" dirty="0" err="1" smtClean="0">
                <a:latin typeface="CourierPS" pitchFamily="49" charset="0"/>
              </a:rPr>
              <a:t>Math.PI</a:t>
            </a:r>
            <a:r>
              <a:rPr lang="en-US" sz="1400" dirty="0" smtClean="0">
                <a:latin typeface="CourierPS" pitchFamily="49" charset="0"/>
              </a:rPr>
              <a:t> * </a:t>
            </a:r>
          </a:p>
          <a:p>
            <a:r>
              <a:rPr lang="en-US" sz="1400" dirty="0" smtClean="0">
                <a:latin typeface="CourierPS" pitchFamily="49" charset="0"/>
              </a:rPr>
              <a:t>         radius * radius;  </a:t>
            </a:r>
          </a:p>
          <a:p>
            <a:r>
              <a:rPr lang="en-US" sz="1400" dirty="0" smtClean="0">
                <a:latin typeface="CourierPS" pitchFamily="49" charset="0"/>
              </a:rPr>
              <a:t>   }</a:t>
            </a:r>
          </a:p>
          <a:p>
            <a:r>
              <a:rPr lang="en-US" sz="1400" dirty="0" smtClean="0">
                <a:latin typeface="CourierPS" pitchFamily="49" charset="0"/>
              </a:rPr>
              <a:t>}</a:t>
            </a:r>
            <a:r>
              <a:rPr lang="en-US" sz="1400" b="1" dirty="0" smtClean="0">
                <a:latin typeface="CourierPS" pitchFamily="49" charset="0"/>
              </a:rPr>
              <a:t>	</a:t>
            </a:r>
          </a:p>
          <a:p>
            <a:endParaRPr lang="en-US" sz="1400" b="1" dirty="0" smtClean="0">
              <a:latin typeface="CourierPS" pitchFamily="49" charset="0"/>
            </a:endParaRPr>
          </a:p>
          <a:p>
            <a:r>
              <a:rPr lang="en-US" sz="1400" b="1" dirty="0" smtClean="0">
                <a:latin typeface="CourierPS" pitchFamily="49" charset="0"/>
              </a:rPr>
              <a:t>CircleArea.java</a:t>
            </a:r>
          </a:p>
          <a:p>
            <a:endParaRPr lang="en-US" dirty="0"/>
          </a:p>
        </p:txBody>
      </p:sp>
      <p:sp>
        <p:nvSpPr>
          <p:cNvPr id="6" name="TextBox 5"/>
          <p:cNvSpPr txBox="1"/>
          <p:nvPr/>
        </p:nvSpPr>
        <p:spPr>
          <a:xfrm>
            <a:off x="4876800" y="1752601"/>
            <a:ext cx="2971800" cy="2677656"/>
          </a:xfrm>
          <a:prstGeom prst="rect">
            <a:avLst/>
          </a:prstGeom>
          <a:noFill/>
        </p:spPr>
        <p:txBody>
          <a:bodyPr wrap="square" rtlCol="0">
            <a:spAutoFit/>
          </a:bodyPr>
          <a:lstStyle/>
          <a:p>
            <a:endParaRPr lang="en-US" sz="1400" dirty="0" smtClean="0">
              <a:latin typeface="CourierPS" pitchFamily="49" charset="0"/>
            </a:endParaRPr>
          </a:p>
          <a:p>
            <a:r>
              <a:rPr lang="en-US" sz="1400" dirty="0" smtClean="0">
                <a:latin typeface="CourierPS" pitchFamily="49" charset="0"/>
              </a:rPr>
              <a:t>&lt;</a:t>
            </a:r>
            <a:r>
              <a:rPr lang="en-US" sz="1400" dirty="0" err="1" smtClean="0">
                <a:latin typeface="CourierPS" pitchFamily="49" charset="0"/>
              </a:rPr>
              <a:t>CircleArea:Component</a:t>
            </a:r>
            <a:r>
              <a:rPr lang="en-US" sz="1400" dirty="0" smtClean="0">
                <a:latin typeface="CourierPS" pitchFamily="49" charset="0"/>
              </a:rPr>
              <a:t>&gt;</a:t>
            </a:r>
          </a:p>
          <a:p>
            <a:r>
              <a:rPr lang="en-US" sz="1400" dirty="0" smtClean="0">
                <a:latin typeface="CourierPS" pitchFamily="49" charset="0"/>
              </a:rPr>
              <a:t>  &lt;</a:t>
            </a:r>
            <a:r>
              <a:rPr lang="en-US" sz="1400" dirty="0" err="1" smtClean="0">
                <a:latin typeface="CourierPS" pitchFamily="49" charset="0"/>
              </a:rPr>
              <a:t>radius:In</a:t>
            </a:r>
            <a:r>
              <a:rPr lang="en-US" sz="1400" dirty="0" smtClean="0">
                <a:latin typeface="CourierPS" pitchFamily="49" charset="0"/>
              </a:rPr>
              <a:t>/&gt;	</a:t>
            </a:r>
          </a:p>
          <a:p>
            <a:r>
              <a:rPr lang="en-US" sz="1400" dirty="0" smtClean="0">
                <a:latin typeface="CourierPS" pitchFamily="49" charset="0"/>
              </a:rPr>
              <a:t>  &lt;</a:t>
            </a:r>
            <a:r>
              <a:rPr lang="en-US" sz="1400" dirty="0" err="1" smtClean="0">
                <a:latin typeface="CourierPS" pitchFamily="49" charset="0"/>
              </a:rPr>
              <a:t>area:Out</a:t>
            </a:r>
            <a:r>
              <a:rPr lang="en-US" sz="1400" dirty="0" smtClean="0">
                <a:latin typeface="CourierPS" pitchFamily="49" charset="0"/>
              </a:rPr>
              <a:t>/&gt;</a:t>
            </a:r>
          </a:p>
          <a:p>
            <a:r>
              <a:rPr lang="en-US" sz="1400" dirty="0" smtClean="0">
                <a:latin typeface="CourierPS" pitchFamily="49" charset="0"/>
              </a:rPr>
              <a:t>  &lt;</a:t>
            </a:r>
            <a:r>
              <a:rPr lang="en-US" sz="1400" dirty="0" err="1" smtClean="0">
                <a:latin typeface="CourierPS" pitchFamily="49" charset="0"/>
              </a:rPr>
              <a:t>exec:Execute</a:t>
            </a:r>
            <a:r>
              <a:rPr lang="en-US" sz="1400" dirty="0" smtClean="0">
                <a:latin typeface="CourierPS" pitchFamily="49" charset="0"/>
              </a:rPr>
              <a:t>/&gt;</a:t>
            </a:r>
          </a:p>
          <a:p>
            <a:r>
              <a:rPr lang="en-US" sz="1400" dirty="0" smtClean="0">
                <a:latin typeface="CourierPS" pitchFamily="49" charset="0"/>
              </a:rPr>
              <a:t>&lt;/</a:t>
            </a:r>
            <a:r>
              <a:rPr lang="en-US" sz="1400" dirty="0" err="1" smtClean="0">
                <a:latin typeface="CourierPS" pitchFamily="49" charset="0"/>
              </a:rPr>
              <a:t>CircleArea:Component</a:t>
            </a:r>
            <a:r>
              <a:rPr lang="en-US" sz="1400" dirty="0" smtClean="0">
                <a:latin typeface="CourierPS" pitchFamily="49" charset="0"/>
              </a:rPr>
              <a:t>&gt;</a:t>
            </a:r>
          </a:p>
          <a:p>
            <a:endParaRPr lang="en-US" sz="1400" b="1" dirty="0" smtClean="0">
              <a:latin typeface="CourierPS" pitchFamily="49" charset="0"/>
            </a:endParaRPr>
          </a:p>
          <a:p>
            <a:endParaRPr lang="en-US" sz="1400" b="1" dirty="0" smtClean="0">
              <a:latin typeface="CourierPS" pitchFamily="49" charset="0"/>
            </a:endParaRPr>
          </a:p>
          <a:p>
            <a:endParaRPr lang="en-US" sz="1400" b="1" dirty="0" smtClean="0">
              <a:latin typeface="CourierPS" pitchFamily="49" charset="0"/>
            </a:endParaRPr>
          </a:p>
          <a:p>
            <a:endParaRPr lang="en-US" sz="1400" b="1" dirty="0" smtClean="0">
              <a:latin typeface="CourierPS" pitchFamily="49" charset="0"/>
            </a:endParaRPr>
          </a:p>
          <a:p>
            <a:endParaRPr lang="en-US" sz="1400" b="1" dirty="0" smtClean="0">
              <a:latin typeface="CourierPS" pitchFamily="49" charset="0"/>
            </a:endParaRPr>
          </a:p>
          <a:p>
            <a:r>
              <a:rPr lang="en-US" sz="1400" b="1" dirty="0" smtClean="0">
                <a:latin typeface="CourierPS" pitchFamily="49" charset="0"/>
              </a:rPr>
              <a:t>CircleAreaCompInfo.xml</a:t>
            </a:r>
          </a:p>
        </p:txBody>
      </p:sp>
      <p:sp>
        <p:nvSpPr>
          <p:cNvPr id="7" name="TextBox 6"/>
          <p:cNvSpPr txBox="1"/>
          <p:nvPr/>
        </p:nvSpPr>
        <p:spPr>
          <a:xfrm>
            <a:off x="1219200" y="4724400"/>
            <a:ext cx="3352800" cy="923330"/>
          </a:xfrm>
          <a:prstGeom prst="rect">
            <a:avLst/>
          </a:prstGeom>
          <a:noFill/>
        </p:spPr>
        <p:txBody>
          <a:bodyPr wrap="square" rtlCol="0">
            <a:spAutoFit/>
          </a:bodyPr>
          <a:lstStyle/>
          <a:p>
            <a:pPr>
              <a:buFont typeface="Arial" pitchFamily="34" charset="0"/>
              <a:buChar char="•"/>
            </a:pPr>
            <a:r>
              <a:rPr lang="en-US" dirty="0" smtClean="0"/>
              <a:t>  POJO, no NGMF dependency</a:t>
            </a:r>
          </a:p>
          <a:p>
            <a:pPr>
              <a:buFont typeface="Arial" pitchFamily="34" charset="0"/>
              <a:buChar char="•"/>
            </a:pPr>
            <a:r>
              <a:rPr lang="en-US" dirty="0" smtClean="0"/>
              <a:t>  class/jar sufficient, no source required</a:t>
            </a:r>
            <a:endParaRPr lang="en-US" dirty="0"/>
          </a:p>
        </p:txBody>
      </p:sp>
      <p:sp>
        <p:nvSpPr>
          <p:cNvPr id="8" name="TextBox 7"/>
          <p:cNvSpPr txBox="1"/>
          <p:nvPr/>
        </p:nvSpPr>
        <p:spPr>
          <a:xfrm>
            <a:off x="5029200" y="4724400"/>
            <a:ext cx="3124200" cy="923330"/>
          </a:xfrm>
          <a:prstGeom prst="rect">
            <a:avLst/>
          </a:prstGeom>
          <a:noFill/>
        </p:spPr>
        <p:txBody>
          <a:bodyPr wrap="square" rtlCol="0">
            <a:spAutoFit/>
          </a:bodyPr>
          <a:lstStyle/>
          <a:p>
            <a:pPr>
              <a:buFont typeface="Arial" pitchFamily="34" charset="0"/>
              <a:buChar char="•"/>
            </a:pPr>
            <a:r>
              <a:rPr lang="en-US" dirty="0" smtClean="0"/>
              <a:t> XML namespaces for component and  field name</a:t>
            </a:r>
          </a:p>
          <a:p>
            <a:pPr>
              <a:buFont typeface="Arial" pitchFamily="34" charset="0"/>
              <a:buChar char="•"/>
            </a:pPr>
            <a:r>
              <a:rPr lang="en-US" dirty="0" smtClean="0"/>
              <a:t> Annotations  </a:t>
            </a:r>
            <a:r>
              <a:rPr lang="en-US" dirty="0" smtClean="0">
                <a:sym typeface="Wingdings" pitchFamily="2" charset="2"/>
              </a:rPr>
              <a:t> XML</a:t>
            </a:r>
            <a:endParaRPr lang="en-US" dirty="0" smtClean="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r>
              <a:rPr lang="en-US" dirty="0" smtClean="0"/>
              <a:t>3) Attached Metadata XML (cont)</a:t>
            </a:r>
            <a:endParaRPr lang="en-US" dirty="0"/>
          </a:p>
        </p:txBody>
      </p:sp>
      <p:sp>
        <p:nvSpPr>
          <p:cNvPr id="9" name="Content Placeholder 8"/>
          <p:cNvSpPr>
            <a:spLocks noGrp="1"/>
          </p:cNvSpPr>
          <p:nvPr>
            <p:ph idx="1"/>
          </p:nvPr>
        </p:nvSpPr>
        <p:spPr>
          <a:xfrm>
            <a:off x="457200" y="3276600"/>
            <a:ext cx="8229600" cy="2620963"/>
          </a:xfrm>
        </p:spPr>
        <p:txBody>
          <a:bodyPr>
            <a:normAutofit/>
          </a:bodyPr>
          <a:lstStyle/>
          <a:p>
            <a:r>
              <a:rPr lang="en-US" dirty="0" smtClean="0"/>
              <a:t>Java Annotation – XML equivalence</a:t>
            </a:r>
          </a:p>
          <a:p>
            <a:pPr lvl="1"/>
            <a:r>
              <a:rPr lang="en-US" dirty="0" smtClean="0"/>
              <a:t>Annotation Type name </a:t>
            </a:r>
            <a:r>
              <a:rPr lang="en-US" dirty="0" smtClean="0">
                <a:sym typeface="Wingdings" pitchFamily="2" charset="2"/>
              </a:rPr>
              <a:t>↔</a:t>
            </a:r>
            <a:r>
              <a:rPr lang="en-US" dirty="0" smtClean="0"/>
              <a:t>  </a:t>
            </a:r>
            <a:r>
              <a:rPr lang="en-US" dirty="0" err="1" smtClean="0"/>
              <a:t>QName</a:t>
            </a:r>
            <a:r>
              <a:rPr lang="en-US" dirty="0" smtClean="0"/>
              <a:t> Local part</a:t>
            </a:r>
          </a:p>
          <a:p>
            <a:pPr lvl="1"/>
            <a:r>
              <a:rPr lang="en-US" dirty="0" smtClean="0"/>
              <a:t>Field name </a:t>
            </a:r>
            <a:r>
              <a:rPr lang="en-US" dirty="0" smtClean="0">
                <a:sym typeface="Wingdings" pitchFamily="2" charset="2"/>
              </a:rPr>
              <a:t>↔</a:t>
            </a:r>
            <a:r>
              <a:rPr lang="en-US" dirty="0" smtClean="0"/>
              <a:t> </a:t>
            </a:r>
            <a:r>
              <a:rPr lang="en-US" dirty="0" err="1" smtClean="0"/>
              <a:t>QName</a:t>
            </a:r>
            <a:r>
              <a:rPr lang="en-US" dirty="0" smtClean="0"/>
              <a:t> Prefix</a:t>
            </a:r>
          </a:p>
          <a:p>
            <a:pPr lvl="1"/>
            <a:r>
              <a:rPr lang="en-US" dirty="0" smtClean="0"/>
              <a:t>Annotation attribute </a:t>
            </a:r>
            <a:r>
              <a:rPr lang="en-US" dirty="0" smtClean="0">
                <a:sym typeface="Wingdings" pitchFamily="2" charset="2"/>
              </a:rPr>
              <a:t>↔</a:t>
            </a:r>
            <a:r>
              <a:rPr lang="en-US" dirty="0" smtClean="0"/>
              <a:t> </a:t>
            </a:r>
            <a:r>
              <a:rPr lang="en-US" dirty="0" smtClean="0">
                <a:sym typeface="Wingdings" pitchFamily="2" charset="2"/>
              </a:rPr>
              <a:t>Element Attribute</a:t>
            </a:r>
          </a:p>
          <a:p>
            <a:pPr lvl="1"/>
            <a:r>
              <a:rPr lang="en-US" dirty="0" smtClean="0">
                <a:sym typeface="Wingdings" pitchFamily="2" charset="2"/>
              </a:rPr>
              <a:t>Annotation attribute value ↔</a:t>
            </a:r>
            <a:r>
              <a:rPr lang="en-US" dirty="0" smtClean="0"/>
              <a:t> </a:t>
            </a:r>
            <a:r>
              <a:rPr lang="en-US" dirty="0" smtClean="0">
                <a:sym typeface="Wingdings" pitchFamily="2" charset="2"/>
              </a:rPr>
              <a:t>Element Attribute value</a:t>
            </a:r>
          </a:p>
          <a:p>
            <a:pPr lvl="1"/>
            <a:r>
              <a:rPr lang="en-US" dirty="0" smtClean="0">
                <a:sym typeface="Wingdings" pitchFamily="2" charset="2"/>
              </a:rPr>
              <a:t>Annotation content ↔</a:t>
            </a:r>
            <a:r>
              <a:rPr lang="en-US" dirty="0" smtClean="0"/>
              <a:t> </a:t>
            </a:r>
            <a:r>
              <a:rPr lang="en-US" dirty="0" smtClean="0">
                <a:sym typeface="Wingdings" pitchFamily="2" charset="2"/>
              </a:rPr>
              <a:t>Element PCDATA content</a:t>
            </a:r>
            <a:endParaRPr lang="en-US" dirty="0"/>
          </a:p>
        </p:txBody>
      </p:sp>
      <p:sp>
        <p:nvSpPr>
          <p:cNvPr id="4" name="Slide Number Placeholder 5"/>
          <p:cNvSpPr>
            <a:spLocks noGrp="1"/>
          </p:cNvSpPr>
          <p:nvPr>
            <p:ph type="sldNum" sz="quarter" idx="12"/>
          </p:nvPr>
        </p:nvSpPr>
        <p:spPr/>
        <p:txBody>
          <a:bodyPr/>
          <a:lstStyle/>
          <a:p>
            <a:fld id="{840A4E49-7CCA-468B-9AEE-B760C6C8F07F}" type="slidenum">
              <a:rPr lang="en-US"/>
              <a:pPr/>
              <a:t>129</a:t>
            </a:fld>
            <a:endParaRPr lang="en-US"/>
          </a:p>
        </p:txBody>
      </p:sp>
      <p:sp>
        <p:nvSpPr>
          <p:cNvPr id="5" name="TextBox 4"/>
          <p:cNvSpPr txBox="1"/>
          <p:nvPr/>
        </p:nvSpPr>
        <p:spPr>
          <a:xfrm>
            <a:off x="457200" y="1295400"/>
            <a:ext cx="4419600" cy="1661993"/>
          </a:xfrm>
          <a:prstGeom prst="rect">
            <a:avLst/>
          </a:prstGeom>
          <a:noFill/>
        </p:spPr>
        <p:txBody>
          <a:bodyPr wrap="square" rtlCol="0">
            <a:spAutoFit/>
          </a:bodyPr>
          <a:lstStyle/>
          <a:p>
            <a:endParaRPr lang="en-US" sz="1400" dirty="0" smtClean="0">
              <a:latin typeface="CourierPS" pitchFamily="49" charset="0"/>
            </a:endParaRPr>
          </a:p>
          <a:p>
            <a:endParaRPr lang="en-US" sz="1400" dirty="0" smtClean="0">
              <a:latin typeface="CourierPS" pitchFamily="49" charset="0"/>
            </a:endParaRPr>
          </a:p>
          <a:p>
            <a:r>
              <a:rPr lang="en-US" sz="1400" dirty="0" smtClean="0">
                <a:latin typeface="CourierPS" pitchFamily="49" charset="0"/>
              </a:rPr>
              <a:t>@Description(“Groundwater Reservoirs”)</a:t>
            </a:r>
          </a:p>
          <a:p>
            <a:r>
              <a:rPr lang="en-US" sz="1400" dirty="0" smtClean="0">
                <a:latin typeface="CourierPS" pitchFamily="49" charset="0"/>
              </a:rPr>
              <a:t>@Range(min=10, max=20)</a:t>
            </a:r>
          </a:p>
          <a:p>
            <a:r>
              <a:rPr lang="en-US" sz="1400" dirty="0" smtClean="0">
                <a:latin typeface="CourierPS" pitchFamily="49" charset="0"/>
              </a:rPr>
              <a:t>@In public </a:t>
            </a:r>
            <a:r>
              <a:rPr lang="en-US" sz="1400" dirty="0" err="1" smtClean="0">
                <a:latin typeface="CourierPS" pitchFamily="49" charset="0"/>
              </a:rPr>
              <a:t>int</a:t>
            </a:r>
            <a:r>
              <a:rPr lang="en-US" sz="1400" dirty="0" smtClean="0">
                <a:latin typeface="CourierPS" pitchFamily="49" charset="0"/>
              </a:rPr>
              <a:t> </a:t>
            </a:r>
            <a:r>
              <a:rPr lang="en-US" sz="1400" dirty="0" err="1" smtClean="0">
                <a:latin typeface="CourierPS" pitchFamily="49" charset="0"/>
              </a:rPr>
              <a:t>ngwres</a:t>
            </a:r>
            <a:r>
              <a:rPr lang="en-US" sz="1400" dirty="0" smtClean="0">
                <a:latin typeface="CourierPS" pitchFamily="49" charset="0"/>
              </a:rPr>
              <a:t>;</a:t>
            </a:r>
          </a:p>
          <a:p>
            <a:r>
              <a:rPr lang="en-US" sz="1400" dirty="0" smtClean="0">
                <a:latin typeface="CourierPS" pitchFamily="49" charset="0"/>
              </a:rPr>
              <a:t>...</a:t>
            </a:r>
          </a:p>
          <a:p>
            <a:endParaRPr lang="en-US" dirty="0"/>
          </a:p>
        </p:txBody>
      </p:sp>
      <p:sp>
        <p:nvSpPr>
          <p:cNvPr id="6" name="TextBox 5"/>
          <p:cNvSpPr txBox="1"/>
          <p:nvPr/>
        </p:nvSpPr>
        <p:spPr>
          <a:xfrm>
            <a:off x="4876800" y="1524000"/>
            <a:ext cx="3733800" cy="1815882"/>
          </a:xfrm>
          <a:prstGeom prst="rect">
            <a:avLst/>
          </a:prstGeom>
          <a:noFill/>
        </p:spPr>
        <p:txBody>
          <a:bodyPr wrap="square" rtlCol="0">
            <a:spAutoFit/>
          </a:bodyPr>
          <a:lstStyle/>
          <a:p>
            <a:endParaRPr lang="en-US" sz="1400" dirty="0" smtClean="0">
              <a:latin typeface="CourierPS" pitchFamily="49" charset="0"/>
            </a:endParaRPr>
          </a:p>
          <a:p>
            <a:r>
              <a:rPr lang="en-US" sz="1400" dirty="0" smtClean="0">
                <a:latin typeface="CourierPS" pitchFamily="49" charset="0"/>
              </a:rPr>
              <a:t>&lt;</a:t>
            </a:r>
            <a:r>
              <a:rPr lang="en-US" sz="1400" dirty="0" err="1" smtClean="0">
                <a:latin typeface="CourierPS" pitchFamily="49" charset="0"/>
              </a:rPr>
              <a:t>gwres:Description</a:t>
            </a:r>
            <a:r>
              <a:rPr lang="en-US" sz="1400" dirty="0" smtClean="0">
                <a:latin typeface="CourierPS" pitchFamily="49" charset="0"/>
              </a:rPr>
              <a:t>&gt;</a:t>
            </a:r>
          </a:p>
          <a:p>
            <a:r>
              <a:rPr lang="en-US" sz="1400" dirty="0" smtClean="0">
                <a:latin typeface="CourierPS" pitchFamily="49" charset="0"/>
              </a:rPr>
              <a:t>      Groundwater Reservoirs</a:t>
            </a:r>
          </a:p>
          <a:p>
            <a:r>
              <a:rPr lang="en-US" sz="1400" dirty="0" smtClean="0">
                <a:latin typeface="CourierPS" pitchFamily="49" charset="0"/>
              </a:rPr>
              <a:t>&lt;/</a:t>
            </a:r>
            <a:r>
              <a:rPr lang="en-US" sz="1400" dirty="0" err="1" smtClean="0">
                <a:latin typeface="CourierPS" pitchFamily="49" charset="0"/>
              </a:rPr>
              <a:t>gwres:Description</a:t>
            </a:r>
            <a:r>
              <a:rPr lang="en-US" sz="1400" dirty="0" smtClean="0">
                <a:latin typeface="CourierPS" pitchFamily="49" charset="0"/>
              </a:rPr>
              <a:t>&gt;</a:t>
            </a:r>
          </a:p>
          <a:p>
            <a:r>
              <a:rPr lang="en-US" sz="1400" dirty="0" smtClean="0">
                <a:latin typeface="CourierPS" pitchFamily="49" charset="0"/>
              </a:rPr>
              <a:t>&lt;</a:t>
            </a:r>
            <a:r>
              <a:rPr lang="en-US" sz="1400" dirty="0" err="1" smtClean="0">
                <a:latin typeface="CourierPS" pitchFamily="49" charset="0"/>
              </a:rPr>
              <a:t>gwres:Range</a:t>
            </a:r>
            <a:r>
              <a:rPr lang="en-US" sz="1400" dirty="0" smtClean="0">
                <a:latin typeface="CourierPS" pitchFamily="49" charset="0"/>
              </a:rPr>
              <a:t> min=’10’ max=’20’/&gt;</a:t>
            </a:r>
          </a:p>
          <a:p>
            <a:r>
              <a:rPr lang="en-US" sz="1400" dirty="0" smtClean="0">
                <a:latin typeface="CourierPS" pitchFamily="49" charset="0"/>
              </a:rPr>
              <a:t>&lt;</a:t>
            </a:r>
            <a:r>
              <a:rPr lang="en-US" sz="1400" dirty="0" err="1" smtClean="0">
                <a:latin typeface="CourierPS" pitchFamily="49" charset="0"/>
              </a:rPr>
              <a:t>gwres:In</a:t>
            </a:r>
            <a:r>
              <a:rPr lang="en-US" sz="1400" dirty="0" smtClean="0">
                <a:latin typeface="CourierPS" pitchFamily="49" charset="0"/>
              </a:rPr>
              <a:t>/&gt;	</a:t>
            </a:r>
          </a:p>
          <a:p>
            <a:endParaRPr lang="en-US" sz="1400" dirty="0" smtClean="0">
              <a:latin typeface="CourierPS" pitchFamily="49" charset="0"/>
            </a:endParaRPr>
          </a:p>
          <a:p>
            <a:endParaRPr lang="en-US" sz="1400" dirty="0" smtClean="0">
              <a:latin typeface="CourierPS" pitchFamily="49" charset="0"/>
            </a:endParaRPr>
          </a:p>
        </p:txBody>
      </p:sp>
      <p:sp>
        <p:nvSpPr>
          <p:cNvPr id="10" name="TextBox 9"/>
          <p:cNvSpPr txBox="1"/>
          <p:nvPr/>
        </p:nvSpPr>
        <p:spPr>
          <a:xfrm>
            <a:off x="5791200" y="5867400"/>
            <a:ext cx="2971800" cy="523220"/>
          </a:xfrm>
          <a:prstGeom prst="rect">
            <a:avLst/>
          </a:prstGeom>
          <a:noFill/>
        </p:spPr>
        <p:txBody>
          <a:bodyPr wrap="square" rtlCol="0">
            <a:spAutoFit/>
          </a:bodyPr>
          <a:lstStyle/>
          <a:p>
            <a:r>
              <a:rPr lang="en-US" sz="1400" dirty="0" smtClean="0">
                <a:hlinkClick r:id="rId2"/>
              </a:rPr>
              <a:t>http://www.w3.org/TR/REC-xml/</a:t>
            </a:r>
            <a:endParaRPr lang="en-US" sz="1400" dirty="0" smtClean="0"/>
          </a:p>
          <a:p>
            <a:endParaRPr lang="en-US" sz="1400"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Models</a:t>
            </a:r>
            <a:endParaRPr lang="en-US" dirty="0"/>
          </a:p>
        </p:txBody>
      </p:sp>
      <p:sp>
        <p:nvSpPr>
          <p:cNvPr id="5" name="Rounded Rectangle 4"/>
          <p:cNvSpPr/>
          <p:nvPr/>
        </p:nvSpPr>
        <p:spPr>
          <a:xfrm>
            <a:off x="4963584" y="3500124"/>
            <a:ext cx="3647016" cy="1564112"/>
          </a:xfrm>
          <a:prstGeom prst="roundRect">
            <a:avLst>
              <a:gd name="adj" fmla="val 7325"/>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1">
            <a:schemeClr val="dk1"/>
          </a:lnRef>
          <a:fillRef idx="2">
            <a:schemeClr val="dk1"/>
          </a:fillRef>
          <a:effectRef idx="1">
            <a:schemeClr val="dk1"/>
          </a:effectRef>
          <a:fontRef idx="minor">
            <a:schemeClr val="dk1"/>
          </a:fontRef>
        </p:style>
        <p:txBody>
          <a:bodyPr lIns="160020" tIns="80010" rIns="160020" bIns="80010" rtlCol="0" anchor="ctr"/>
          <a:lstStyle/>
          <a:p>
            <a:pPr algn="ctr"/>
            <a:endParaRPr lang="en-US" sz="2000" dirty="0" smtClean="0"/>
          </a:p>
          <a:p>
            <a:pPr algn="ctr"/>
            <a:r>
              <a:rPr lang="en-US" sz="2000" b="1" dirty="0" smtClean="0">
                <a:solidFill>
                  <a:schemeClr val="accent2">
                    <a:lumMod val="50000"/>
                  </a:schemeClr>
                </a:solidFill>
                <a:latin typeface="Courier New" pitchFamily="49" charset="0"/>
                <a:cs typeface="Courier New" pitchFamily="49" charset="0"/>
              </a:rPr>
              <a:t>pgs</a:t>
            </a:r>
            <a:r>
              <a:rPr lang="en-US" sz="2000" b="1" dirty="0" smtClean="0">
                <a:latin typeface="Courier New" pitchFamily="49" charset="0"/>
                <a:cs typeface="Courier New" pitchFamily="49" charset="0"/>
              </a:rPr>
              <a:t>: </a:t>
            </a:r>
            <a:r>
              <a:rPr lang="en-US" sz="2000" b="1" dirty="0" err="1" smtClean="0">
                <a:latin typeface="Courier New" pitchFamily="49" charset="0"/>
                <a:cs typeface="Courier New" pitchFamily="49" charset="0"/>
              </a:rPr>
              <a:t>PlantGrowthStress</a:t>
            </a:r>
            <a:r>
              <a:rPr lang="en-US" sz="2000" b="1" dirty="0" smtClean="0">
                <a:latin typeface="Courier New" pitchFamily="49" charset="0"/>
                <a:cs typeface="Courier New" pitchFamily="49" charset="0"/>
              </a:rPr>
              <a:t> </a:t>
            </a:r>
            <a:endParaRPr lang="en-US" sz="1400" b="1" dirty="0" smtClean="0">
              <a:latin typeface="Courier New" pitchFamily="49" charset="0"/>
              <a:cs typeface="Courier New" pitchFamily="49" charset="0"/>
            </a:endParaRPr>
          </a:p>
        </p:txBody>
      </p:sp>
      <p:sp>
        <p:nvSpPr>
          <p:cNvPr id="6" name="Rounded Rectangle 5"/>
          <p:cNvSpPr/>
          <p:nvPr/>
        </p:nvSpPr>
        <p:spPr>
          <a:xfrm>
            <a:off x="914399" y="3488218"/>
            <a:ext cx="2797139" cy="1564112"/>
          </a:xfrm>
          <a:prstGeom prst="roundRect">
            <a:avLst>
              <a:gd name="adj" fmla="val 7325"/>
            </a:avLst>
          </a:prstGeom>
          <a:solidFill>
            <a:schemeClr val="bg1">
              <a:lumMod val="95000"/>
            </a:schemeClr>
          </a:solidFill>
          <a:ln>
            <a:noFill/>
          </a:ln>
          <a:effectLst/>
          <a:scene3d>
            <a:camera prst="orthographicFront">
              <a:rot lat="0" lon="0" rev="0"/>
            </a:camera>
            <a:lightRig rig="chilly" dir="t">
              <a:rot lat="0" lon="0" rev="18480000"/>
            </a:lightRig>
          </a:scene3d>
          <a:sp3d prstMaterial="clear">
            <a:bevelT h="63500"/>
          </a:sp3d>
        </p:spPr>
        <p:style>
          <a:lnRef idx="1">
            <a:schemeClr val="dk1"/>
          </a:lnRef>
          <a:fillRef idx="2">
            <a:schemeClr val="dk1"/>
          </a:fillRef>
          <a:effectRef idx="1">
            <a:schemeClr val="dk1"/>
          </a:effectRef>
          <a:fontRef idx="minor">
            <a:schemeClr val="dk1"/>
          </a:fontRef>
        </p:style>
        <p:txBody>
          <a:bodyPr lIns="160020" tIns="80010" rIns="160020" bIns="80010" rtlCol="0" anchor="ctr"/>
          <a:lstStyle/>
          <a:p>
            <a:pPr algn="ctr"/>
            <a:endParaRPr lang="en-US" sz="2000" dirty="0" smtClean="0"/>
          </a:p>
          <a:p>
            <a:pPr algn="ctr"/>
            <a:r>
              <a:rPr lang="en-US" sz="2000" b="1" dirty="0" err="1" smtClean="0">
                <a:solidFill>
                  <a:schemeClr val="accent1">
                    <a:lumMod val="75000"/>
                  </a:schemeClr>
                </a:solidFill>
                <a:latin typeface="Courier New" pitchFamily="49" charset="0"/>
                <a:cs typeface="Courier New" pitchFamily="49" charset="0"/>
              </a:rPr>
              <a:t>intc</a:t>
            </a:r>
            <a:r>
              <a:rPr lang="en-US" sz="2000" b="1" dirty="0" smtClean="0">
                <a:latin typeface="Courier New" pitchFamily="49" charset="0"/>
                <a:cs typeface="Courier New" pitchFamily="49" charset="0"/>
              </a:rPr>
              <a:t> : Interception</a:t>
            </a:r>
            <a:endParaRPr lang="en-US" sz="1400" b="1" dirty="0" smtClean="0">
              <a:latin typeface="Courier New" pitchFamily="49" charset="0"/>
              <a:cs typeface="Courier New" pitchFamily="49" charset="0"/>
            </a:endParaRPr>
          </a:p>
        </p:txBody>
      </p:sp>
      <p:sp>
        <p:nvSpPr>
          <p:cNvPr id="7" name="TextBox 6"/>
          <p:cNvSpPr txBox="1"/>
          <p:nvPr/>
        </p:nvSpPr>
        <p:spPr>
          <a:xfrm>
            <a:off x="5257800" y="3581400"/>
            <a:ext cx="711092" cy="484748"/>
          </a:xfrm>
          <a:prstGeom prst="rect">
            <a:avLst/>
          </a:prstGeom>
          <a:noFill/>
        </p:spPr>
        <p:txBody>
          <a:bodyPr wrap="none" lIns="160020" tIns="80010" rIns="160020" bIns="80010" rtlCol="0">
            <a:spAutoFit/>
          </a:bodyPr>
          <a:lstStyle/>
          <a:p>
            <a:r>
              <a:rPr lang="en-US" sz="2100" dirty="0" err="1" smtClean="0"/>
              <a:t>hru</a:t>
            </a:r>
            <a:endParaRPr lang="en-US" sz="2100" dirty="0" smtClean="0"/>
          </a:p>
        </p:txBody>
      </p:sp>
      <p:sp>
        <p:nvSpPr>
          <p:cNvPr id="8" name="TextBox 7"/>
          <p:cNvSpPr txBox="1"/>
          <p:nvPr/>
        </p:nvSpPr>
        <p:spPr>
          <a:xfrm>
            <a:off x="2590800" y="3657600"/>
            <a:ext cx="914399" cy="484748"/>
          </a:xfrm>
          <a:prstGeom prst="rect">
            <a:avLst/>
          </a:prstGeom>
          <a:noFill/>
        </p:spPr>
        <p:txBody>
          <a:bodyPr wrap="square" lIns="160020" tIns="80010" rIns="160020" bIns="80010" rtlCol="0">
            <a:spAutoFit/>
          </a:bodyPr>
          <a:lstStyle/>
          <a:p>
            <a:r>
              <a:rPr lang="en-US" sz="2100" dirty="0" err="1" smtClean="0"/>
              <a:t>hru</a:t>
            </a:r>
            <a:endParaRPr lang="en-US" sz="2100" dirty="0"/>
          </a:p>
        </p:txBody>
      </p:sp>
      <p:sp>
        <p:nvSpPr>
          <p:cNvPr id="9" name="Rectangle 8"/>
          <p:cNvSpPr/>
          <p:nvPr/>
        </p:nvSpPr>
        <p:spPr>
          <a:xfrm>
            <a:off x="3278717" y="3831431"/>
            <a:ext cx="105833" cy="130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60020" tIns="80010" rIns="160020" bIns="80010" rtlCol="0" anchor="ctr"/>
          <a:lstStyle/>
          <a:p>
            <a:pPr algn="ctr"/>
            <a:endParaRPr lang="en-US"/>
          </a:p>
        </p:txBody>
      </p:sp>
      <p:sp>
        <p:nvSpPr>
          <p:cNvPr id="10" name="Rectangle 9"/>
          <p:cNvSpPr/>
          <p:nvPr/>
        </p:nvSpPr>
        <p:spPr>
          <a:xfrm>
            <a:off x="5151967" y="3819524"/>
            <a:ext cx="105833" cy="130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160020" tIns="80010" rIns="160020" bIns="80010" rtlCol="0" anchor="ctr"/>
          <a:lstStyle/>
          <a:p>
            <a:pPr algn="ctr"/>
            <a:endParaRPr lang="en-US"/>
          </a:p>
        </p:txBody>
      </p:sp>
      <p:cxnSp>
        <p:nvCxnSpPr>
          <p:cNvPr id="11" name="Straight Arrow Connector 10"/>
          <p:cNvCxnSpPr>
            <a:stCxn id="9" idx="3"/>
            <a:endCxn id="10" idx="1"/>
          </p:cNvCxnSpPr>
          <p:nvPr/>
        </p:nvCxnSpPr>
        <p:spPr>
          <a:xfrm flipV="1">
            <a:off x="3384550" y="3885009"/>
            <a:ext cx="1767417" cy="1190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1828800" y="5181600"/>
            <a:ext cx="5337359" cy="1038746"/>
          </a:xfrm>
          <a:prstGeom prst="rect">
            <a:avLst/>
          </a:prstGeom>
          <a:noFill/>
        </p:spPr>
        <p:txBody>
          <a:bodyPr wrap="square" lIns="160020" tIns="80010" rIns="160020" bIns="80010" rtlCol="0">
            <a:spAutoFit/>
          </a:bodyPr>
          <a:lstStyle/>
          <a:p>
            <a:r>
              <a:rPr lang="en-US" sz="1900" b="1" dirty="0" smtClean="0">
                <a:latin typeface="Lucida Sans Typewriter" pitchFamily="33" charset="0"/>
                <a:cs typeface="Lucida Sans Typewriter" pitchFamily="33" charset="0"/>
              </a:rPr>
              <a:t>…</a:t>
            </a:r>
          </a:p>
          <a:p>
            <a:r>
              <a:rPr lang="en-US" sz="1900" b="1" dirty="0" smtClean="0">
                <a:latin typeface="Lucida Sans Typewriter" pitchFamily="33" charset="0"/>
                <a:cs typeface="Lucida Sans Typewriter" pitchFamily="33" charset="0"/>
              </a:rPr>
              <a:t>out2in</a:t>
            </a:r>
            <a:r>
              <a:rPr lang="en-US" sz="1900" dirty="0" smtClean="0">
                <a:latin typeface="Lucida Sans Typewriter" pitchFamily="33" charset="0"/>
                <a:cs typeface="Lucida Sans Typewriter" pitchFamily="33" charset="0"/>
              </a:rPr>
              <a:t>(</a:t>
            </a:r>
            <a:r>
              <a:rPr lang="en-US" sz="1900" dirty="0" err="1" smtClean="0">
                <a:solidFill>
                  <a:schemeClr val="accent1">
                    <a:lumMod val="75000"/>
                  </a:schemeClr>
                </a:solidFill>
                <a:latin typeface="Lucida Sans Typewriter" pitchFamily="33" charset="0"/>
                <a:cs typeface="Lucida Sans Typewriter" pitchFamily="33" charset="0"/>
              </a:rPr>
              <a:t>intc</a:t>
            </a:r>
            <a:r>
              <a:rPr lang="en-US" sz="1900" dirty="0" smtClean="0">
                <a:latin typeface="Lucida Sans Typewriter" pitchFamily="33" charset="0"/>
                <a:cs typeface="Lucida Sans Typewriter" pitchFamily="33" charset="0"/>
              </a:rPr>
              <a:t>, “</a:t>
            </a:r>
            <a:r>
              <a:rPr lang="en-US" sz="1900" dirty="0" err="1" smtClean="0">
                <a:latin typeface="Lucida Sans Typewriter" pitchFamily="33" charset="0"/>
                <a:cs typeface="Lucida Sans Typewriter" pitchFamily="33" charset="0"/>
              </a:rPr>
              <a:t>hru</a:t>
            </a:r>
            <a:r>
              <a:rPr lang="en-US" sz="1900" dirty="0" smtClean="0">
                <a:latin typeface="Lucida Sans Typewriter" pitchFamily="33" charset="0"/>
                <a:cs typeface="Lucida Sans Typewriter" pitchFamily="33" charset="0"/>
              </a:rPr>
              <a:t>”, </a:t>
            </a:r>
            <a:r>
              <a:rPr lang="en-US" sz="1900" dirty="0" smtClean="0">
                <a:solidFill>
                  <a:schemeClr val="accent2">
                    <a:lumMod val="50000"/>
                  </a:schemeClr>
                </a:solidFill>
                <a:latin typeface="Lucida Sans Typewriter" pitchFamily="33" charset="0"/>
                <a:cs typeface="Lucida Sans Typewriter" pitchFamily="33" charset="0"/>
              </a:rPr>
              <a:t>pgs</a:t>
            </a:r>
            <a:r>
              <a:rPr lang="en-US" sz="1900" dirty="0" smtClean="0">
                <a:latin typeface="Lucida Sans Typewriter" pitchFamily="33" charset="0"/>
                <a:cs typeface="Lucida Sans Typewriter" pitchFamily="33" charset="0"/>
              </a:rPr>
              <a:t>);</a:t>
            </a:r>
          </a:p>
          <a:p>
            <a:r>
              <a:rPr lang="en-US" sz="1900" dirty="0" smtClean="0">
                <a:latin typeface="Lucida Sans Typewriter" pitchFamily="33" charset="0"/>
                <a:cs typeface="Lucida Sans Typewriter" pitchFamily="33" charset="0"/>
              </a:rPr>
              <a:t>…</a:t>
            </a:r>
            <a:endParaRPr lang="en-US" sz="1900" dirty="0">
              <a:latin typeface="Lucida Sans Typewriter" pitchFamily="33" charset="0"/>
              <a:cs typeface="Lucida Sans Typewriter" pitchFamily="33" charset="0"/>
            </a:endParaRPr>
          </a:p>
        </p:txBody>
      </p:sp>
      <p:sp>
        <p:nvSpPr>
          <p:cNvPr id="13" name="TextBox 12"/>
          <p:cNvSpPr txBox="1"/>
          <p:nvPr/>
        </p:nvSpPr>
        <p:spPr>
          <a:xfrm>
            <a:off x="228600" y="1770119"/>
            <a:ext cx="3420167" cy="1623521"/>
          </a:xfrm>
          <a:prstGeom prst="rect">
            <a:avLst/>
          </a:prstGeom>
          <a:noFill/>
        </p:spPr>
        <p:txBody>
          <a:bodyPr wrap="none" lIns="160020" tIns="80010" rIns="160020" bIns="80010" rtlCol="0">
            <a:spAutoFit/>
          </a:bodyPr>
          <a:lstStyle/>
          <a:p>
            <a:r>
              <a:rPr lang="en-US" sz="1900" dirty="0" smtClean="0">
                <a:latin typeface="Lucida Sans Typewriter" pitchFamily="33" charset="0"/>
                <a:cs typeface="Lucida Sans Typewriter" pitchFamily="33" charset="0"/>
              </a:rPr>
              <a:t>class </a:t>
            </a:r>
            <a:r>
              <a:rPr lang="en-US" sz="1900" dirty="0" err="1" smtClean="0">
                <a:latin typeface="Lucida Sans Typewriter" pitchFamily="33" charset="0"/>
                <a:cs typeface="Lucida Sans Typewriter" pitchFamily="33" charset="0"/>
              </a:rPr>
              <a:t>GroundwaterN</a:t>
            </a:r>
            <a:r>
              <a:rPr lang="en-US" sz="1900" dirty="0" smtClean="0">
                <a:latin typeface="Lucida Sans Typewriter" pitchFamily="33" charset="0"/>
                <a:cs typeface="Lucida Sans Typewriter" pitchFamily="33" charset="0"/>
              </a:rPr>
              <a:t>  {</a:t>
            </a:r>
          </a:p>
          <a:p>
            <a:r>
              <a:rPr lang="en-US" sz="1900" dirty="0" smtClean="0">
                <a:latin typeface="Lucida Sans Typewriter" pitchFamily="33" charset="0"/>
                <a:cs typeface="Lucida Sans Typewriter" pitchFamily="33" charset="0"/>
              </a:rPr>
              <a:t>  </a:t>
            </a:r>
            <a:r>
              <a:rPr lang="en-US" sz="1900" b="1" dirty="0" smtClean="0">
                <a:solidFill>
                  <a:srgbClr val="FF0000"/>
                </a:solidFill>
                <a:latin typeface="Lucida Sans Typewriter" pitchFamily="33" charset="0"/>
                <a:cs typeface="Lucida Sans Typewriter" pitchFamily="33" charset="0"/>
              </a:rPr>
              <a:t>@Out</a:t>
            </a:r>
          </a:p>
          <a:p>
            <a:r>
              <a:rPr lang="en-US" sz="1900" dirty="0" smtClean="0">
                <a:latin typeface="Lucida Sans Typewriter" pitchFamily="33" charset="0"/>
                <a:cs typeface="Lucida Sans Typewriter" pitchFamily="33" charset="0"/>
              </a:rPr>
              <a:t>  public HRU </a:t>
            </a:r>
            <a:r>
              <a:rPr lang="en-US" sz="1900" dirty="0" err="1" smtClean="0">
                <a:latin typeface="Lucida Sans Typewriter" pitchFamily="33" charset="0"/>
                <a:cs typeface="Lucida Sans Typewriter" pitchFamily="33" charset="0"/>
              </a:rPr>
              <a:t>hru</a:t>
            </a:r>
            <a:r>
              <a:rPr lang="en-US" sz="1900" dirty="0" smtClean="0">
                <a:latin typeface="Lucida Sans Typewriter" pitchFamily="33" charset="0"/>
                <a:cs typeface="Lucida Sans Typewriter" pitchFamily="33" charset="0"/>
              </a:rPr>
              <a:t>;</a:t>
            </a:r>
          </a:p>
          <a:p>
            <a:r>
              <a:rPr lang="en-US" sz="1900" dirty="0" smtClean="0">
                <a:latin typeface="Lucida Sans Typewriter" pitchFamily="33" charset="0"/>
                <a:cs typeface="Lucida Sans Typewriter" pitchFamily="33" charset="0"/>
              </a:rPr>
              <a:t>  ...</a:t>
            </a:r>
          </a:p>
          <a:p>
            <a:r>
              <a:rPr lang="en-US" sz="1900" dirty="0" smtClean="0">
                <a:latin typeface="Lucida Sans Typewriter" pitchFamily="33" charset="0"/>
                <a:cs typeface="Lucida Sans Typewriter" pitchFamily="33" charset="0"/>
              </a:rPr>
              <a:t>}</a:t>
            </a:r>
            <a:endParaRPr lang="en-US" sz="1900" dirty="0">
              <a:latin typeface="Lucida Sans Typewriter" pitchFamily="33" charset="0"/>
              <a:cs typeface="Lucida Sans Typewriter" pitchFamily="33" charset="0"/>
            </a:endParaRPr>
          </a:p>
        </p:txBody>
      </p:sp>
      <p:sp>
        <p:nvSpPr>
          <p:cNvPr id="14" name="TextBox 13"/>
          <p:cNvSpPr txBox="1"/>
          <p:nvPr/>
        </p:nvSpPr>
        <p:spPr>
          <a:xfrm>
            <a:off x="4800600" y="1710588"/>
            <a:ext cx="4010072" cy="1623521"/>
          </a:xfrm>
          <a:prstGeom prst="rect">
            <a:avLst/>
          </a:prstGeom>
          <a:noFill/>
        </p:spPr>
        <p:txBody>
          <a:bodyPr wrap="none" lIns="160020" tIns="80010" rIns="160020" bIns="80010" rtlCol="0">
            <a:spAutoFit/>
          </a:bodyPr>
          <a:lstStyle/>
          <a:p>
            <a:r>
              <a:rPr lang="en-US" sz="1900" dirty="0" smtClean="0">
                <a:latin typeface="Lucida Sans Typewriter" pitchFamily="33" charset="0"/>
                <a:cs typeface="Lucida Sans Typewriter" pitchFamily="33" charset="0"/>
              </a:rPr>
              <a:t>class </a:t>
            </a:r>
            <a:r>
              <a:rPr lang="en-US" sz="1900" dirty="0" err="1" smtClean="0">
                <a:latin typeface="Lucida Sans Typewriter" pitchFamily="33" charset="0"/>
                <a:cs typeface="Lucida Sans Typewriter" pitchFamily="33" charset="0"/>
              </a:rPr>
              <a:t>PlantGrowthStress</a:t>
            </a:r>
            <a:r>
              <a:rPr lang="en-US" sz="1900" dirty="0" smtClean="0">
                <a:latin typeface="Lucida Sans Typewriter" pitchFamily="33" charset="0"/>
                <a:cs typeface="Lucida Sans Typewriter" pitchFamily="33" charset="0"/>
              </a:rPr>
              <a:t> {</a:t>
            </a:r>
          </a:p>
          <a:p>
            <a:r>
              <a:rPr lang="en-US" sz="1900" dirty="0" smtClean="0">
                <a:latin typeface="Lucida Sans Typewriter" pitchFamily="33" charset="0"/>
                <a:cs typeface="Lucida Sans Typewriter" pitchFamily="33" charset="0"/>
              </a:rPr>
              <a:t>  </a:t>
            </a:r>
            <a:r>
              <a:rPr lang="en-US" sz="1900" b="1" dirty="0" smtClean="0">
                <a:solidFill>
                  <a:srgbClr val="FF0000"/>
                </a:solidFill>
                <a:latin typeface="Lucida Sans Typewriter" pitchFamily="33" charset="0"/>
                <a:cs typeface="Lucida Sans Typewriter" pitchFamily="33" charset="0"/>
              </a:rPr>
              <a:t>@In</a:t>
            </a:r>
          </a:p>
          <a:p>
            <a:r>
              <a:rPr lang="en-US" sz="1900" dirty="0" smtClean="0">
                <a:latin typeface="Lucida Sans Typewriter" pitchFamily="33" charset="0"/>
                <a:cs typeface="Lucida Sans Typewriter" pitchFamily="33" charset="0"/>
              </a:rPr>
              <a:t>  public HRU </a:t>
            </a:r>
            <a:r>
              <a:rPr lang="en-US" sz="1900" dirty="0" err="1" smtClean="0">
                <a:latin typeface="Lucida Sans Typewriter" pitchFamily="33" charset="0"/>
                <a:cs typeface="Lucida Sans Typewriter" pitchFamily="33" charset="0"/>
              </a:rPr>
              <a:t>hru</a:t>
            </a:r>
            <a:r>
              <a:rPr lang="en-US" sz="1900" dirty="0" smtClean="0">
                <a:latin typeface="Lucida Sans Typewriter" pitchFamily="33" charset="0"/>
                <a:cs typeface="Lucida Sans Typewriter" pitchFamily="33" charset="0"/>
              </a:rPr>
              <a:t>;</a:t>
            </a:r>
          </a:p>
          <a:p>
            <a:r>
              <a:rPr lang="en-US" sz="1900" dirty="0" smtClean="0">
                <a:latin typeface="Lucida Sans Typewriter" pitchFamily="33" charset="0"/>
                <a:cs typeface="Lucida Sans Typewriter" pitchFamily="33" charset="0"/>
              </a:rPr>
              <a:t>  ...</a:t>
            </a:r>
          </a:p>
          <a:p>
            <a:r>
              <a:rPr lang="en-US" sz="1900" dirty="0" smtClean="0">
                <a:latin typeface="Lucida Sans Typewriter" pitchFamily="33" charset="0"/>
                <a:cs typeface="Lucida Sans Typewriter" pitchFamily="33" charset="0"/>
              </a:rPr>
              <a:t>}</a:t>
            </a:r>
            <a:endParaRPr lang="en-US" sz="1900" dirty="0">
              <a:latin typeface="Lucida Sans Typewriter" pitchFamily="33" charset="0"/>
              <a:cs typeface="Lucida Sans Typewriter" pitchFamily="33" charset="0"/>
            </a:endParaRPr>
          </a:p>
        </p:txBody>
      </p:sp>
      <p:sp>
        <p:nvSpPr>
          <p:cNvPr id="15" name="TextBox 14"/>
          <p:cNvSpPr txBox="1"/>
          <p:nvPr/>
        </p:nvSpPr>
        <p:spPr>
          <a:xfrm>
            <a:off x="457200" y="6245423"/>
            <a:ext cx="5029200" cy="307777"/>
          </a:xfrm>
          <a:prstGeom prst="rect">
            <a:avLst/>
          </a:prstGeom>
          <a:noFill/>
        </p:spPr>
        <p:txBody>
          <a:bodyPr wrap="square" rtlCol="0">
            <a:spAutoFit/>
          </a:bodyPr>
          <a:lstStyle/>
          <a:p>
            <a:r>
              <a:rPr lang="en-US" sz="1400" b="1" dirty="0" smtClean="0">
                <a:latin typeface="Courier New" pitchFamily="49" charset="0"/>
                <a:cs typeface="Courier New" pitchFamily="49" charset="0"/>
              </a:rPr>
              <a:t>… out2in, field2in, out2field, feedback, ..</a:t>
            </a:r>
            <a:endParaRPr lang="en-US" sz="1400" b="1"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E9353CB8-35B8-441F-A176-6CE3BA725640}" type="slidenum">
              <a:rPr lang="en-US" smtClean="0"/>
              <a:pPr/>
              <a:t>13</a:t>
            </a:fld>
            <a:endParaRPr lang="en-US"/>
          </a:p>
        </p:txBody>
      </p:sp>
    </p:spTree>
    <p:extLst>
      <p:ext uri="{BB962C8B-B14F-4D97-AF65-F5344CB8AC3E}">
        <p14:creationId xmlns:p14="http://schemas.microsoft.com/office/powerpoint/2010/main" val="64118841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Native code Access</a:t>
            </a:r>
            <a:endParaRPr lang="en-US" dirty="0"/>
          </a:p>
        </p:txBody>
      </p:sp>
      <p:sp>
        <p:nvSpPr>
          <p:cNvPr id="5" name="Text Placeholder 4"/>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E9353CB8-35B8-441F-A176-6CE3BA725640}" type="slidenum">
              <a:rPr lang="en-US" smtClean="0"/>
              <a:pPr/>
              <a:t>130</a:t>
            </a:fld>
            <a:endParaRPr lang="en-US"/>
          </a:p>
        </p:txBody>
      </p:sp>
    </p:spTree>
    <p:extLst>
      <p:ext uri="{BB962C8B-B14F-4D97-AF65-F5344CB8AC3E}">
        <p14:creationId xmlns:p14="http://schemas.microsoft.com/office/powerpoint/2010/main" val="74769137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it do?</a:t>
            </a:r>
            <a:endParaRPr lang="en-US" dirty="0"/>
          </a:p>
        </p:txBody>
      </p:sp>
      <p:sp>
        <p:nvSpPr>
          <p:cNvPr id="3" name="Content Placeholder 2"/>
          <p:cNvSpPr>
            <a:spLocks noGrp="1"/>
          </p:cNvSpPr>
          <p:nvPr>
            <p:ph idx="1"/>
          </p:nvPr>
        </p:nvSpPr>
        <p:spPr/>
        <p:txBody>
          <a:bodyPr/>
          <a:lstStyle/>
          <a:p>
            <a:r>
              <a:rPr lang="en-US" dirty="0" smtClean="0"/>
              <a:t>Use FORTRAN code in OMS directly</a:t>
            </a:r>
          </a:p>
          <a:p>
            <a:pPr lvl="1"/>
            <a:r>
              <a:rPr lang="en-US" dirty="0" smtClean="0"/>
              <a:t>No C/C++ bridge required!</a:t>
            </a:r>
          </a:p>
          <a:p>
            <a:pPr lvl="1"/>
            <a:endParaRPr lang="en-US" dirty="0" smtClean="0"/>
          </a:p>
          <a:p>
            <a:r>
              <a:rPr lang="en-US" dirty="0" smtClean="0"/>
              <a:t>Define OMS components in FORTRAN</a:t>
            </a:r>
          </a:p>
          <a:p>
            <a:r>
              <a:rPr lang="en-US" dirty="0" smtClean="0"/>
              <a:t>Integrated with build system</a:t>
            </a:r>
          </a:p>
          <a:p>
            <a:r>
              <a:rPr lang="en-US" dirty="0" smtClean="0"/>
              <a:t>Allow automatic documentation generation from source</a:t>
            </a:r>
          </a:p>
          <a:p>
            <a:endParaRPr lang="en-US" dirty="0" smtClean="0"/>
          </a:p>
          <a:p>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131</a:t>
            </a:fld>
            <a:endParaRPr lang="en-US"/>
          </a:p>
        </p:txBody>
      </p:sp>
    </p:spTree>
    <p:extLst>
      <p:ext uri="{BB962C8B-B14F-4D97-AF65-F5344CB8AC3E}">
        <p14:creationId xmlns:p14="http://schemas.microsoft.com/office/powerpoint/2010/main" val="415028000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a:t>
            </a:r>
            <a:endParaRPr lang="en-US" dirty="0"/>
          </a:p>
        </p:txBody>
      </p:sp>
      <p:sp>
        <p:nvSpPr>
          <p:cNvPr id="3" name="Content Placeholder 2"/>
          <p:cNvSpPr>
            <a:spLocks noGrp="1"/>
          </p:cNvSpPr>
          <p:nvPr>
            <p:ph idx="1"/>
          </p:nvPr>
        </p:nvSpPr>
        <p:spPr/>
        <p:txBody>
          <a:bodyPr/>
          <a:lstStyle/>
          <a:p>
            <a:r>
              <a:rPr lang="en-US" dirty="0" smtClean="0"/>
              <a:t>FORTRAN 90+ syntax</a:t>
            </a:r>
          </a:p>
          <a:p>
            <a:r>
              <a:rPr lang="en-US" dirty="0" smtClean="0"/>
              <a:t>(MODULES notation)</a:t>
            </a:r>
          </a:p>
          <a:p>
            <a:r>
              <a:rPr lang="en-US" dirty="0" smtClean="0">
                <a:latin typeface="Courier New" pitchFamily="49" charset="0"/>
                <a:cs typeface="Courier New" pitchFamily="49" charset="0"/>
              </a:rPr>
              <a:t>ISO_C_BINDING</a:t>
            </a:r>
            <a:endParaRPr lang="en-US" dirty="0" smtClean="0"/>
          </a:p>
          <a:p>
            <a:r>
              <a:rPr lang="en-US" dirty="0" smtClean="0"/>
              <a:t>GCC 4.4+ / </a:t>
            </a:r>
            <a:r>
              <a:rPr lang="en-US" dirty="0" err="1" smtClean="0"/>
              <a:t>gfortran</a:t>
            </a:r>
            <a:endParaRPr lang="en-US" dirty="0" smtClean="0"/>
          </a:p>
          <a:p>
            <a:r>
              <a:rPr lang="en-US" dirty="0" smtClean="0"/>
              <a:t>OMS3.1+</a:t>
            </a:r>
          </a:p>
          <a:p>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132</a:t>
            </a:fld>
            <a:endParaRPr lang="en-US"/>
          </a:p>
        </p:txBody>
      </p:sp>
    </p:spTree>
    <p:extLst>
      <p:ext uri="{BB962C8B-B14F-4D97-AF65-F5344CB8AC3E}">
        <p14:creationId xmlns:p14="http://schemas.microsoft.com/office/powerpoint/2010/main" val="3487975474"/>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a:xfrm>
            <a:off x="457200" y="4419600"/>
            <a:ext cx="8229600" cy="1706563"/>
          </a:xfrm>
        </p:spPr>
        <p:txBody>
          <a:bodyPr>
            <a:normAutofit lnSpcReduction="10000"/>
          </a:bodyPr>
          <a:lstStyle/>
          <a:p>
            <a:r>
              <a:rPr lang="en-US" b="1" dirty="0" smtClean="0">
                <a:solidFill>
                  <a:srgbClr val="FF0000"/>
                </a:solidFill>
              </a:rPr>
              <a:t>Annotations</a:t>
            </a:r>
          </a:p>
          <a:p>
            <a:r>
              <a:rPr lang="en-US" b="1" dirty="0" smtClean="0">
                <a:solidFill>
                  <a:schemeClr val="accent2">
                    <a:lumMod val="75000"/>
                  </a:schemeClr>
                </a:solidFill>
              </a:rPr>
              <a:t>(F2003+)</a:t>
            </a:r>
            <a:endParaRPr lang="en-US" dirty="0">
              <a:solidFill>
                <a:schemeClr val="accent2">
                  <a:lumMod val="75000"/>
                </a:schemeClr>
              </a:solidFill>
            </a:endParaRPr>
          </a:p>
          <a:p>
            <a:r>
              <a:rPr lang="en-US" b="1" dirty="0" smtClean="0">
                <a:solidFill>
                  <a:schemeClr val="accent4">
                    <a:lumMod val="75000"/>
                  </a:schemeClr>
                </a:solidFill>
              </a:rPr>
              <a:t>F90+</a:t>
            </a:r>
            <a:r>
              <a:rPr lang="en-US" b="1" dirty="0" smtClean="0">
                <a:solidFill>
                  <a:schemeClr val="accent2">
                    <a:lumMod val="75000"/>
                  </a:schemeClr>
                </a:solidFill>
              </a:rPr>
              <a:t>ISO_C_BINDING </a:t>
            </a:r>
            <a:r>
              <a:rPr lang="en-US" b="1" dirty="0" smtClean="0">
                <a:solidFill>
                  <a:schemeClr val="accent4">
                    <a:lumMod val="75000"/>
                  </a:schemeClr>
                </a:solidFill>
              </a:rPr>
              <a:t> constructs</a:t>
            </a:r>
          </a:p>
          <a:p>
            <a:r>
              <a:rPr lang="en-US" b="1" dirty="0" smtClean="0"/>
              <a:t>Declaration part, no API</a:t>
            </a:r>
          </a:p>
        </p:txBody>
      </p:sp>
      <p:sp>
        <p:nvSpPr>
          <p:cNvPr id="4" name="TextBox 3"/>
          <p:cNvSpPr txBox="1"/>
          <p:nvPr/>
        </p:nvSpPr>
        <p:spPr>
          <a:xfrm>
            <a:off x="457200" y="1390233"/>
            <a:ext cx="8229600" cy="2800767"/>
          </a:xfrm>
          <a:prstGeom prst="rect">
            <a:avLst/>
          </a:prstGeom>
          <a:noFill/>
        </p:spPr>
        <p:txBody>
          <a:bodyPr wrap="square" rtlCol="0">
            <a:spAutoFit/>
          </a:bodyPr>
          <a:lstStyle/>
          <a:p>
            <a:endParaRPr lang="en-US" sz="160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a:t>
            </a:r>
            <a:r>
              <a:rPr lang="en-US" sz="1600" dirty="0" smtClean="0">
                <a:solidFill>
                  <a:srgbClr val="FF0000"/>
                </a:solidFill>
                <a:latin typeface="Courier New" pitchFamily="49" charset="0"/>
                <a:cs typeface="Courier New" pitchFamily="49" charset="0"/>
              </a:rPr>
              <a:t>! @Execute</a:t>
            </a:r>
          </a:p>
          <a:p>
            <a:r>
              <a:rPr lang="en-US" sz="1600" dirty="0" smtClean="0">
                <a:latin typeface="Courier New" pitchFamily="49" charset="0"/>
                <a:cs typeface="Courier New" pitchFamily="49" charset="0"/>
              </a:rPr>
              <a:t>    SUBROUTINE we(</a:t>
            </a:r>
            <a:r>
              <a:rPr lang="en-US" sz="1600" dirty="0" err="1" smtClean="0">
                <a:latin typeface="Courier New" pitchFamily="49" charset="0"/>
                <a:cs typeface="Courier New" pitchFamily="49" charset="0"/>
              </a:rPr>
              <a:t>eroout</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eroout_len,runoff,peakro,effdrn</a:t>
            </a:r>
            <a:r>
              <a:rPr lang="en-US" sz="1600" dirty="0" smtClean="0">
                <a:latin typeface="Courier New" pitchFamily="49" charset="0"/>
                <a:cs typeface="Courier New" pitchFamily="49" charset="0"/>
              </a:rPr>
              <a:t>)</a:t>
            </a:r>
          </a:p>
          <a:p>
            <a:endParaRPr lang="en-US" sz="1600" dirty="0" smtClean="0">
              <a:latin typeface="Courier New" pitchFamily="49" charset="0"/>
              <a:cs typeface="Courier New" pitchFamily="49" charset="0"/>
            </a:endParaRPr>
          </a:p>
          <a:p>
            <a:r>
              <a:rPr lang="en-US" sz="1600" dirty="0" smtClean="0">
                <a:solidFill>
                  <a:srgbClr val="FF0000"/>
                </a:solidFill>
                <a:latin typeface="Courier New" pitchFamily="49" charset="0"/>
                <a:cs typeface="Courier New" pitchFamily="49" charset="0"/>
              </a:rPr>
              <a:t>        ! @In</a:t>
            </a:r>
          </a:p>
          <a:p>
            <a:r>
              <a:rPr lang="en-US" sz="1600" dirty="0" smtClean="0">
                <a:latin typeface="Courier New" pitchFamily="49" charset="0"/>
                <a:cs typeface="Courier New" pitchFamily="49" charset="0"/>
              </a:rPr>
              <a:t>        CHARACTER(kind = </a:t>
            </a:r>
            <a:r>
              <a:rPr lang="en-US" sz="1600" dirty="0" smtClean="0">
                <a:solidFill>
                  <a:schemeClr val="accent2">
                    <a:lumMod val="75000"/>
                  </a:schemeClr>
                </a:solidFill>
                <a:latin typeface="Courier New" pitchFamily="49" charset="0"/>
                <a:cs typeface="Courier New" pitchFamily="49" charset="0"/>
              </a:rPr>
              <a:t>C_CHAR</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len</a:t>
            </a:r>
            <a:r>
              <a:rPr lang="en-US" sz="1600" dirty="0" smtClean="0">
                <a:latin typeface="Courier New" pitchFamily="49" charset="0"/>
                <a:cs typeface="Courier New" pitchFamily="49" charset="0"/>
              </a:rPr>
              <a:t> = </a:t>
            </a:r>
            <a:r>
              <a:rPr lang="en-US" sz="1600" dirty="0" err="1" smtClean="0">
                <a:latin typeface="Courier New" pitchFamily="49" charset="0"/>
                <a:cs typeface="Courier New" pitchFamily="49" charset="0"/>
              </a:rPr>
              <a:t>eroout_len</a:t>
            </a:r>
            <a:r>
              <a:rPr lang="en-US" sz="1600" dirty="0" smtClean="0">
                <a:latin typeface="Courier New" pitchFamily="49" charset="0"/>
                <a:cs typeface="Courier New" pitchFamily="49" charset="0"/>
              </a:rPr>
              <a:t>) </a:t>
            </a:r>
            <a:r>
              <a:rPr lang="en-US" sz="1600" dirty="0" smtClean="0">
                <a:solidFill>
                  <a:schemeClr val="accent4">
                    <a:lumMod val="75000"/>
                  </a:schemeClr>
                </a:solidFill>
                <a:latin typeface="Courier New" pitchFamily="49" charset="0"/>
                <a:cs typeface="Courier New" pitchFamily="49" charset="0"/>
              </a:rPr>
              <a:t>::</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eroout</a:t>
            </a:r>
            <a:endParaRPr lang="en-US" sz="160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INTEGER(</a:t>
            </a:r>
            <a:r>
              <a:rPr lang="en-US" sz="1600" dirty="0" smtClean="0">
                <a:solidFill>
                  <a:schemeClr val="accent2">
                    <a:lumMod val="75000"/>
                  </a:schemeClr>
                </a:solidFill>
                <a:latin typeface="Courier New" pitchFamily="49" charset="0"/>
                <a:cs typeface="Courier New" pitchFamily="49" charset="0"/>
              </a:rPr>
              <a:t>C_INT</a:t>
            </a:r>
            <a:r>
              <a:rPr lang="en-US" sz="1600" dirty="0" smtClean="0">
                <a:latin typeface="Courier New" pitchFamily="49" charset="0"/>
                <a:cs typeface="Courier New" pitchFamily="49" charset="0"/>
              </a:rPr>
              <a:t>), intent(in), VALUE </a:t>
            </a:r>
            <a:r>
              <a:rPr lang="en-US" sz="1600" dirty="0" smtClean="0">
                <a:solidFill>
                  <a:schemeClr val="accent4">
                    <a:lumMod val="75000"/>
                  </a:schemeClr>
                </a:solidFill>
                <a:latin typeface="Courier New" pitchFamily="49" charset="0"/>
                <a:cs typeface="Courier New" pitchFamily="49" charset="0"/>
              </a:rPr>
              <a:t>::</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eroout_len</a:t>
            </a:r>
            <a:endParaRPr lang="en-US" sz="1600" dirty="0" smtClean="0">
              <a:latin typeface="Courier New" pitchFamily="49" charset="0"/>
              <a:cs typeface="Courier New" pitchFamily="49" charset="0"/>
            </a:endParaRPr>
          </a:p>
          <a:p>
            <a:endParaRPr lang="en-US" sz="160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a:t>
            </a:r>
            <a:r>
              <a:rPr lang="en-US" sz="1600" dirty="0" smtClean="0">
                <a:solidFill>
                  <a:srgbClr val="FF0000"/>
                </a:solidFill>
                <a:latin typeface="Courier New" pitchFamily="49" charset="0"/>
                <a:cs typeface="Courier New" pitchFamily="49" charset="0"/>
              </a:rPr>
              <a:t>! @In</a:t>
            </a:r>
          </a:p>
          <a:p>
            <a:r>
              <a:rPr lang="en-US" sz="1600" dirty="0" smtClean="0">
                <a:latin typeface="Courier New" pitchFamily="49" charset="0"/>
                <a:cs typeface="Courier New" pitchFamily="49" charset="0"/>
              </a:rPr>
              <a:t>        REAL(</a:t>
            </a:r>
            <a:r>
              <a:rPr lang="en-US" sz="1600" dirty="0" smtClean="0">
                <a:solidFill>
                  <a:schemeClr val="accent2">
                    <a:lumMod val="75000"/>
                  </a:schemeClr>
                </a:solidFill>
                <a:latin typeface="Courier New" pitchFamily="49" charset="0"/>
                <a:cs typeface="Courier New" pitchFamily="49" charset="0"/>
              </a:rPr>
              <a:t>C_FLOAT</a:t>
            </a:r>
            <a:r>
              <a:rPr lang="en-US" sz="1600" dirty="0" smtClean="0">
                <a:latin typeface="Courier New" pitchFamily="49" charset="0"/>
                <a:cs typeface="Courier New" pitchFamily="49" charset="0"/>
              </a:rPr>
              <a:t>) </a:t>
            </a:r>
            <a:r>
              <a:rPr lang="en-US" sz="1600" dirty="0" smtClean="0">
                <a:solidFill>
                  <a:schemeClr val="accent4">
                    <a:lumMod val="75000"/>
                  </a:schemeClr>
                </a:solidFill>
                <a:latin typeface="Courier New" pitchFamily="49" charset="0"/>
                <a:cs typeface="Courier New" pitchFamily="49" charset="0"/>
              </a:rPr>
              <a:t>::</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runoff,peakro,effdrn</a:t>
            </a:r>
            <a:endParaRPr lang="en-US" sz="160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a:t>
            </a:r>
            <a:endParaRPr lang="en-US" sz="1600" dirty="0">
              <a:latin typeface="Courier New" pitchFamily="49" charset="0"/>
              <a:cs typeface="Courier New" pitchFamily="49" charset="0"/>
            </a:endParaRPr>
          </a:p>
        </p:txBody>
      </p:sp>
      <p:sp>
        <p:nvSpPr>
          <p:cNvPr id="6" name="Slide Number Placeholder 5"/>
          <p:cNvSpPr>
            <a:spLocks noGrp="1"/>
          </p:cNvSpPr>
          <p:nvPr>
            <p:ph type="sldNum" sz="quarter" idx="12"/>
          </p:nvPr>
        </p:nvSpPr>
        <p:spPr/>
        <p:txBody>
          <a:bodyPr/>
          <a:lstStyle/>
          <a:p>
            <a:fld id="{E9353CB8-35B8-441F-A176-6CE3BA725640}" type="slidenum">
              <a:rPr lang="en-US" smtClean="0"/>
              <a:pPr/>
              <a:t>133</a:t>
            </a:fld>
            <a:endParaRPr lang="en-US"/>
          </a:p>
        </p:txBody>
      </p:sp>
    </p:spTree>
    <p:extLst>
      <p:ext uri="{BB962C8B-B14F-4D97-AF65-F5344CB8AC3E}">
        <p14:creationId xmlns:p14="http://schemas.microsoft.com/office/powerpoint/2010/main" val="248585141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Annotations</a:t>
            </a:r>
            <a:endParaRPr lang="en-US" dirty="0"/>
          </a:p>
        </p:txBody>
      </p:sp>
      <p:sp>
        <p:nvSpPr>
          <p:cNvPr id="3" name="Content Placeholder 2"/>
          <p:cNvSpPr>
            <a:spLocks noGrp="1"/>
          </p:cNvSpPr>
          <p:nvPr>
            <p:ph idx="1"/>
          </p:nvPr>
        </p:nvSpPr>
        <p:spPr>
          <a:xfrm>
            <a:off x="457200" y="4419600"/>
            <a:ext cx="8229600" cy="1706563"/>
          </a:xfrm>
        </p:spPr>
        <p:txBody>
          <a:bodyPr>
            <a:normAutofit/>
          </a:bodyPr>
          <a:lstStyle/>
          <a:p>
            <a:r>
              <a:rPr lang="en-US" b="1" dirty="0" smtClean="0"/>
              <a:t>‘Hidden’ in language comments</a:t>
            </a:r>
          </a:p>
          <a:p>
            <a:r>
              <a:rPr lang="en-US" b="1" dirty="0" smtClean="0"/>
              <a:t>optional arguments</a:t>
            </a:r>
          </a:p>
          <a:p>
            <a:r>
              <a:rPr lang="en-US" b="1" dirty="0" smtClean="0"/>
              <a:t>Preceding the language construct</a:t>
            </a:r>
          </a:p>
          <a:p>
            <a:pPr lvl="1"/>
            <a:r>
              <a:rPr lang="en-US" b="1" dirty="0" smtClean="0"/>
              <a:t>subroutine, function, argument, module</a:t>
            </a:r>
            <a:endParaRPr lang="en-US" dirty="0" smtClean="0"/>
          </a:p>
          <a:p>
            <a:endParaRPr lang="en-US" dirty="0"/>
          </a:p>
        </p:txBody>
      </p:sp>
      <p:sp>
        <p:nvSpPr>
          <p:cNvPr id="4" name="TextBox 3"/>
          <p:cNvSpPr txBox="1"/>
          <p:nvPr/>
        </p:nvSpPr>
        <p:spPr>
          <a:xfrm>
            <a:off x="457200" y="1219200"/>
            <a:ext cx="8229600" cy="2800767"/>
          </a:xfrm>
          <a:prstGeom prst="rect">
            <a:avLst/>
          </a:prstGeom>
          <a:noFill/>
        </p:spPr>
        <p:txBody>
          <a:bodyPr wrap="square" rtlCol="0">
            <a:spAutoFit/>
          </a:bodyPr>
          <a:lstStyle/>
          <a:p>
            <a:endParaRPr lang="en-US" sz="160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 </a:t>
            </a:r>
            <a:r>
              <a:rPr lang="en-US" sz="1600" b="1" dirty="0" smtClean="0">
                <a:latin typeface="Courier New" pitchFamily="49" charset="0"/>
                <a:cs typeface="Courier New" pitchFamily="49" charset="0"/>
              </a:rPr>
              <a:t>@Execute("we")</a:t>
            </a:r>
          </a:p>
          <a:p>
            <a:r>
              <a:rPr lang="en-US" sz="1600" dirty="0" smtClean="0">
                <a:latin typeface="Courier New" pitchFamily="49" charset="0"/>
                <a:cs typeface="Courier New" pitchFamily="49" charset="0"/>
              </a:rPr>
              <a:t>    SUBROUTINE we(</a:t>
            </a:r>
            <a:r>
              <a:rPr lang="en-US" sz="1600" dirty="0" err="1" smtClean="0">
                <a:latin typeface="Courier New" pitchFamily="49" charset="0"/>
                <a:cs typeface="Courier New" pitchFamily="49" charset="0"/>
              </a:rPr>
              <a:t>eroout</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eroout_len</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runoff,peakro,effdrn</a:t>
            </a:r>
            <a:r>
              <a:rPr lang="en-US" sz="1600" dirty="0" smtClean="0">
                <a:latin typeface="Courier New" pitchFamily="49" charset="0"/>
                <a:cs typeface="Courier New" pitchFamily="49" charset="0"/>
              </a:rPr>
              <a:t>)</a:t>
            </a:r>
          </a:p>
          <a:p>
            <a:endParaRPr lang="en-US" sz="160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 </a:t>
            </a:r>
            <a:r>
              <a:rPr lang="en-US" sz="1600" b="1" dirty="0" smtClean="0">
                <a:latin typeface="Courier New" pitchFamily="49" charset="0"/>
                <a:cs typeface="Courier New" pitchFamily="49" charset="0"/>
              </a:rPr>
              <a:t>@In</a:t>
            </a:r>
          </a:p>
          <a:p>
            <a:r>
              <a:rPr lang="en-US" sz="1600" dirty="0" smtClean="0">
                <a:latin typeface="Courier New" pitchFamily="49" charset="0"/>
                <a:cs typeface="Courier New" pitchFamily="49" charset="0"/>
              </a:rPr>
              <a:t>        CHARACTER(kind = C_CHAR, </a:t>
            </a:r>
            <a:r>
              <a:rPr lang="en-US" sz="1600" dirty="0" err="1" smtClean="0">
                <a:latin typeface="Courier New" pitchFamily="49" charset="0"/>
                <a:cs typeface="Courier New" pitchFamily="49" charset="0"/>
              </a:rPr>
              <a:t>len</a:t>
            </a:r>
            <a:r>
              <a:rPr lang="en-US" sz="1600" dirty="0" smtClean="0">
                <a:latin typeface="Courier New" pitchFamily="49" charset="0"/>
                <a:cs typeface="Courier New" pitchFamily="49" charset="0"/>
              </a:rPr>
              <a:t> = </a:t>
            </a:r>
            <a:r>
              <a:rPr lang="en-US" sz="1600" dirty="0" err="1" smtClean="0">
                <a:latin typeface="Courier New" pitchFamily="49" charset="0"/>
                <a:cs typeface="Courier New" pitchFamily="49" charset="0"/>
              </a:rPr>
              <a:t>eroout_len</a:t>
            </a:r>
            <a:r>
              <a:rPr lang="en-US" sz="1600" dirty="0" smtClean="0">
                <a:latin typeface="Courier New" pitchFamily="49" charset="0"/>
                <a:cs typeface="Courier New" pitchFamily="49" charset="0"/>
              </a:rPr>
              <a:t>) :: </a:t>
            </a:r>
            <a:r>
              <a:rPr lang="en-US" sz="1600" dirty="0" err="1" smtClean="0">
                <a:latin typeface="Courier New" pitchFamily="49" charset="0"/>
                <a:cs typeface="Courier New" pitchFamily="49" charset="0"/>
              </a:rPr>
              <a:t>eroout</a:t>
            </a:r>
            <a:endParaRPr lang="en-US" sz="160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INTEGER(C_INT), intent(in), VALUE :: </a:t>
            </a:r>
            <a:r>
              <a:rPr lang="en-US" sz="1600" dirty="0" err="1" smtClean="0">
                <a:latin typeface="Courier New" pitchFamily="49" charset="0"/>
                <a:cs typeface="Courier New" pitchFamily="49" charset="0"/>
              </a:rPr>
              <a:t>eroout_len</a:t>
            </a:r>
            <a:endParaRPr lang="en-US" sz="1600" dirty="0" smtClean="0">
              <a:latin typeface="Courier New" pitchFamily="49" charset="0"/>
              <a:cs typeface="Courier New" pitchFamily="49" charset="0"/>
            </a:endParaRPr>
          </a:p>
          <a:p>
            <a:endParaRPr lang="en-US" sz="160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 </a:t>
            </a:r>
            <a:r>
              <a:rPr lang="en-US" sz="1600" b="1" dirty="0" smtClean="0">
                <a:latin typeface="Courier New" pitchFamily="49" charset="0"/>
                <a:cs typeface="Courier New" pitchFamily="49" charset="0"/>
              </a:rPr>
              <a:t>@In</a:t>
            </a:r>
          </a:p>
          <a:p>
            <a:r>
              <a:rPr lang="en-US" sz="1600" dirty="0" smtClean="0">
                <a:latin typeface="Courier New" pitchFamily="49" charset="0"/>
                <a:cs typeface="Courier New" pitchFamily="49" charset="0"/>
              </a:rPr>
              <a:t>        REAL(C_FLOAT) :: </a:t>
            </a:r>
            <a:r>
              <a:rPr lang="en-US" sz="1600" dirty="0" err="1" smtClean="0">
                <a:latin typeface="Courier New" pitchFamily="49" charset="0"/>
                <a:cs typeface="Courier New" pitchFamily="49" charset="0"/>
              </a:rPr>
              <a:t>runoff,peakro,effdrn</a:t>
            </a:r>
            <a:endParaRPr lang="en-US" sz="160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 </a:t>
            </a:r>
            <a:endParaRPr lang="en-US" sz="1600" dirty="0">
              <a:latin typeface="Courier New" pitchFamily="49" charset="0"/>
              <a:cs typeface="Courier New" pitchFamily="49" charset="0"/>
            </a:endParaRPr>
          </a:p>
        </p:txBody>
      </p:sp>
      <p:sp>
        <p:nvSpPr>
          <p:cNvPr id="6" name="Slide Number Placeholder 5"/>
          <p:cNvSpPr>
            <a:spLocks noGrp="1"/>
          </p:cNvSpPr>
          <p:nvPr>
            <p:ph type="sldNum" sz="quarter" idx="12"/>
          </p:nvPr>
        </p:nvSpPr>
        <p:spPr/>
        <p:txBody>
          <a:bodyPr/>
          <a:lstStyle/>
          <a:p>
            <a:fld id="{E9353CB8-35B8-441F-A176-6CE3BA725640}" type="slidenum">
              <a:rPr lang="en-US" smtClean="0"/>
              <a:pPr/>
              <a:t>134</a:t>
            </a:fld>
            <a:endParaRPr lang="en-US"/>
          </a:p>
        </p:txBody>
      </p:sp>
    </p:spTree>
    <p:extLst>
      <p:ext uri="{BB962C8B-B14F-4D97-AF65-F5344CB8AC3E}">
        <p14:creationId xmlns:p14="http://schemas.microsoft.com/office/powerpoint/2010/main" val="37484638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Annotations </a:t>
            </a:r>
            <a:endParaRPr lang="en-US" dirty="0"/>
          </a:p>
        </p:txBody>
      </p:sp>
      <p:sp>
        <p:nvSpPr>
          <p:cNvPr id="3" name="Content Placeholder 2"/>
          <p:cNvSpPr>
            <a:spLocks noGrp="1"/>
          </p:cNvSpPr>
          <p:nvPr>
            <p:ph idx="1"/>
          </p:nvPr>
        </p:nvSpPr>
        <p:spPr/>
        <p:txBody>
          <a:bodyPr/>
          <a:lstStyle/>
          <a:p>
            <a:r>
              <a:rPr lang="en-US" dirty="0" smtClean="0"/>
              <a:t>Annotations = meta data for source elements</a:t>
            </a:r>
            <a:br>
              <a:rPr lang="en-US" dirty="0" smtClean="0"/>
            </a:br>
            <a:endParaRPr lang="en-US" dirty="0" smtClean="0"/>
          </a:p>
          <a:p>
            <a:r>
              <a:rPr lang="en-US" dirty="0" smtClean="0"/>
              <a:t>No arguments</a:t>
            </a:r>
          </a:p>
          <a:p>
            <a:pPr lvl="1">
              <a:buNone/>
            </a:pPr>
            <a:r>
              <a:rPr lang="en-US" b="1" dirty="0" smtClean="0">
                <a:solidFill>
                  <a:schemeClr val="accent2">
                    <a:lumMod val="50000"/>
                  </a:schemeClr>
                </a:solidFill>
                <a:latin typeface="Courier New" pitchFamily="49" charset="0"/>
                <a:cs typeface="Courier New" pitchFamily="49" charset="0"/>
              </a:rPr>
              <a:t>@In</a:t>
            </a:r>
            <a:endParaRPr lang="en-US" dirty="0" smtClean="0"/>
          </a:p>
          <a:p>
            <a:r>
              <a:rPr lang="en-US" dirty="0" smtClean="0"/>
              <a:t>Single Value Argument</a:t>
            </a:r>
          </a:p>
          <a:p>
            <a:pPr lvl="1">
              <a:buNone/>
            </a:pPr>
            <a:r>
              <a:rPr lang="en-US" sz="2400" b="1" dirty="0" smtClean="0">
                <a:solidFill>
                  <a:schemeClr val="accent2">
                    <a:lumMod val="50000"/>
                  </a:schemeClr>
                </a:solidFill>
                <a:latin typeface="Courier New" pitchFamily="49" charset="0"/>
                <a:cs typeface="Courier New" pitchFamily="49" charset="0"/>
              </a:rPr>
              <a:t>@Execute(“Erosion”)</a:t>
            </a:r>
            <a:endParaRPr lang="en-US" dirty="0" smtClean="0">
              <a:latin typeface="Courier New" pitchFamily="49" charset="0"/>
              <a:cs typeface="Courier New" pitchFamily="49" charset="0"/>
            </a:endParaRPr>
          </a:p>
          <a:p>
            <a:r>
              <a:rPr lang="en-US" sz="2800" dirty="0" smtClean="0"/>
              <a:t>Named argument(s)</a:t>
            </a:r>
          </a:p>
          <a:p>
            <a:pPr lvl="1">
              <a:buNone/>
            </a:pPr>
            <a:r>
              <a:rPr lang="en-US" sz="2400" b="1" dirty="0" smtClean="0">
                <a:solidFill>
                  <a:schemeClr val="accent2">
                    <a:lumMod val="50000"/>
                  </a:schemeClr>
                </a:solidFill>
                <a:latin typeface="Courier New" pitchFamily="49" charset="0"/>
                <a:cs typeface="Courier New" pitchFamily="49" charset="0"/>
              </a:rPr>
              <a:t>@Description(en=“Erosion module”, de=“</a:t>
            </a:r>
            <a:r>
              <a:rPr lang="en-US" sz="2400" b="1" dirty="0" err="1" smtClean="0">
                <a:solidFill>
                  <a:schemeClr val="accent2">
                    <a:lumMod val="50000"/>
                  </a:schemeClr>
                </a:solidFill>
                <a:latin typeface="Courier New" pitchFamily="49" charset="0"/>
                <a:cs typeface="Courier New" pitchFamily="49" charset="0"/>
              </a:rPr>
              <a:t>Erosionsmodul</a:t>
            </a:r>
            <a:r>
              <a:rPr lang="en-US" sz="2400" b="1" dirty="0" smtClean="0">
                <a:solidFill>
                  <a:schemeClr val="accent2">
                    <a:lumMod val="50000"/>
                  </a:schemeClr>
                </a:solidFill>
                <a:latin typeface="Courier New" pitchFamily="49" charset="0"/>
                <a:cs typeface="Courier New" pitchFamily="49" charset="0"/>
              </a:rPr>
              <a:t>”)</a:t>
            </a:r>
            <a:endParaRPr lang="en-US" sz="2400" b="1" dirty="0">
              <a:solidFill>
                <a:schemeClr val="accent2">
                  <a:lumMod val="50000"/>
                </a:schemeClr>
              </a:solidFill>
              <a:latin typeface="Courier New" pitchFamily="49" charset="0"/>
              <a:cs typeface="Courier New" pitchFamily="49" charset="0"/>
            </a:endParaRPr>
          </a:p>
        </p:txBody>
      </p:sp>
      <p:sp>
        <p:nvSpPr>
          <p:cNvPr id="5" name="Slide Number Placeholder 4"/>
          <p:cNvSpPr>
            <a:spLocks noGrp="1"/>
          </p:cNvSpPr>
          <p:nvPr>
            <p:ph type="sldNum" sz="quarter" idx="12"/>
          </p:nvPr>
        </p:nvSpPr>
        <p:spPr/>
        <p:txBody>
          <a:bodyPr/>
          <a:lstStyle/>
          <a:p>
            <a:fld id="{E9353CB8-35B8-441F-A176-6CE3BA725640}" type="slidenum">
              <a:rPr lang="en-US" smtClean="0"/>
              <a:pPr/>
              <a:t>135</a:t>
            </a:fld>
            <a:endParaRPr lang="en-US"/>
          </a:p>
        </p:txBody>
      </p:sp>
    </p:spTree>
    <p:extLst>
      <p:ext uri="{BB962C8B-B14F-4D97-AF65-F5344CB8AC3E}">
        <p14:creationId xmlns:p14="http://schemas.microsoft.com/office/powerpoint/2010/main" val="304901663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ISO_C_BINDING</a:t>
            </a:r>
            <a:endParaRPr lang="en-US" dirty="0"/>
          </a:p>
        </p:txBody>
      </p:sp>
      <p:sp>
        <p:nvSpPr>
          <p:cNvPr id="3" name="Content Placeholder 2"/>
          <p:cNvSpPr>
            <a:spLocks noGrp="1"/>
          </p:cNvSpPr>
          <p:nvPr>
            <p:ph idx="1"/>
          </p:nvPr>
        </p:nvSpPr>
        <p:spPr/>
        <p:txBody>
          <a:bodyPr>
            <a:normAutofit/>
          </a:bodyPr>
          <a:lstStyle/>
          <a:p>
            <a:r>
              <a:rPr lang="en-US" dirty="0" smtClean="0"/>
              <a:t>C Interoperability for FORTRAN</a:t>
            </a:r>
          </a:p>
          <a:p>
            <a:r>
              <a:rPr lang="en-US" dirty="0" smtClean="0"/>
              <a:t>Data type mapping</a:t>
            </a:r>
          </a:p>
          <a:p>
            <a:pPr lvl="1"/>
            <a:r>
              <a:rPr lang="en-US" dirty="0" smtClean="0"/>
              <a:t>C_DOUBLE</a:t>
            </a:r>
          </a:p>
          <a:p>
            <a:pPr lvl="1"/>
            <a:r>
              <a:rPr lang="en-US" dirty="0" smtClean="0"/>
              <a:t>C_FLOAT</a:t>
            </a:r>
          </a:p>
          <a:p>
            <a:pPr lvl="1"/>
            <a:r>
              <a:rPr lang="en-US" dirty="0" smtClean="0"/>
              <a:t>C_CHAR</a:t>
            </a:r>
            <a:endParaRPr lang="en-US" dirty="0"/>
          </a:p>
          <a:p>
            <a:pPr lvl="1"/>
            <a:r>
              <a:rPr lang="en-US" dirty="0" smtClean="0"/>
              <a:t>C_BOOL</a:t>
            </a:r>
          </a:p>
          <a:p>
            <a:pPr lvl="1">
              <a:buNone/>
            </a:pPr>
            <a:endParaRPr lang="en-US" dirty="0" smtClean="0"/>
          </a:p>
        </p:txBody>
      </p:sp>
      <p:sp>
        <p:nvSpPr>
          <p:cNvPr id="5" name="Slide Number Placeholder 4"/>
          <p:cNvSpPr>
            <a:spLocks noGrp="1"/>
          </p:cNvSpPr>
          <p:nvPr>
            <p:ph type="sldNum" sz="quarter" idx="12"/>
          </p:nvPr>
        </p:nvSpPr>
        <p:spPr/>
        <p:txBody>
          <a:bodyPr/>
          <a:lstStyle/>
          <a:p>
            <a:fld id="{E9353CB8-35B8-441F-A176-6CE3BA725640}" type="slidenum">
              <a:rPr lang="en-US" smtClean="0"/>
              <a:pPr/>
              <a:t>136</a:t>
            </a:fld>
            <a:endParaRPr lang="en-US"/>
          </a:p>
        </p:txBody>
      </p:sp>
    </p:spTree>
    <p:extLst>
      <p:ext uri="{BB962C8B-B14F-4D97-AF65-F5344CB8AC3E}">
        <p14:creationId xmlns:p14="http://schemas.microsoft.com/office/powerpoint/2010/main" val="152140790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@Execute</a:t>
            </a:r>
            <a:endParaRPr lang="en-US" dirty="0"/>
          </a:p>
        </p:txBody>
      </p:sp>
      <p:sp>
        <p:nvSpPr>
          <p:cNvPr id="3" name="Content Placeholder 2"/>
          <p:cNvSpPr>
            <a:spLocks noGrp="1"/>
          </p:cNvSpPr>
          <p:nvPr>
            <p:ph idx="1"/>
          </p:nvPr>
        </p:nvSpPr>
        <p:spPr>
          <a:xfrm>
            <a:off x="457200" y="4419600"/>
            <a:ext cx="8229600" cy="1706563"/>
          </a:xfrm>
        </p:spPr>
        <p:txBody>
          <a:bodyPr/>
          <a:lstStyle/>
          <a:p>
            <a:r>
              <a:rPr lang="en-US" b="1" dirty="0" smtClean="0"/>
              <a:t>@Execute</a:t>
            </a:r>
            <a:r>
              <a:rPr lang="en-US" dirty="0" smtClean="0"/>
              <a:t> defines entry point</a:t>
            </a:r>
          </a:p>
          <a:p>
            <a:endParaRPr lang="en-US" dirty="0"/>
          </a:p>
        </p:txBody>
      </p:sp>
      <p:sp>
        <p:nvSpPr>
          <p:cNvPr id="4" name="TextBox 3"/>
          <p:cNvSpPr txBox="1"/>
          <p:nvPr/>
        </p:nvSpPr>
        <p:spPr>
          <a:xfrm>
            <a:off x="457200" y="1828801"/>
            <a:ext cx="8229600" cy="1077218"/>
          </a:xfrm>
          <a:prstGeom prst="rect">
            <a:avLst/>
          </a:prstGeom>
          <a:noFill/>
        </p:spPr>
        <p:txBody>
          <a:bodyPr wrap="square" rtlCol="0">
            <a:spAutoFit/>
          </a:bodyPr>
          <a:lstStyle/>
          <a:p>
            <a:endParaRPr lang="en-US" sz="160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a:t>
            </a:r>
            <a:r>
              <a:rPr lang="en-US" sz="1600" b="1" dirty="0" smtClean="0">
                <a:latin typeface="Courier New" pitchFamily="49" charset="0"/>
                <a:cs typeface="Courier New" pitchFamily="49" charset="0"/>
              </a:rPr>
              <a:t> ! @Execute</a:t>
            </a:r>
          </a:p>
          <a:p>
            <a:r>
              <a:rPr lang="en-US" sz="1600" dirty="0" smtClean="0">
                <a:latin typeface="Courier New" pitchFamily="49" charset="0"/>
                <a:cs typeface="Courier New" pitchFamily="49" charset="0"/>
              </a:rPr>
              <a:t>    SUBROUTINE we(</a:t>
            </a:r>
            <a:r>
              <a:rPr lang="en-US" sz="1600" dirty="0" err="1" smtClean="0">
                <a:latin typeface="Courier New" pitchFamily="49" charset="0"/>
                <a:cs typeface="Courier New" pitchFamily="49" charset="0"/>
              </a:rPr>
              <a:t>eroout</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eroout_len</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runoff,peakro,effdrn</a:t>
            </a:r>
            <a:r>
              <a:rPr lang="en-US" sz="1600" dirty="0" smtClean="0">
                <a:latin typeface="Courier New" pitchFamily="49" charset="0"/>
                <a:cs typeface="Courier New" pitchFamily="49" charset="0"/>
              </a:rPr>
              <a:t>)</a:t>
            </a:r>
          </a:p>
          <a:p>
            <a:r>
              <a:rPr lang="en-US" sz="1600" dirty="0" smtClean="0">
                <a:latin typeface="Courier New" pitchFamily="49" charset="0"/>
                <a:cs typeface="Courier New" pitchFamily="49" charset="0"/>
              </a:rPr>
              <a:t> </a:t>
            </a:r>
            <a:endParaRPr lang="en-US" sz="1600" dirty="0">
              <a:latin typeface="Courier New" pitchFamily="49" charset="0"/>
              <a:cs typeface="Courier New" pitchFamily="49" charset="0"/>
            </a:endParaRPr>
          </a:p>
        </p:txBody>
      </p:sp>
      <p:sp>
        <p:nvSpPr>
          <p:cNvPr id="6" name="Slide Number Placeholder 5"/>
          <p:cNvSpPr>
            <a:spLocks noGrp="1"/>
          </p:cNvSpPr>
          <p:nvPr>
            <p:ph type="sldNum" sz="quarter" idx="12"/>
          </p:nvPr>
        </p:nvSpPr>
        <p:spPr/>
        <p:txBody>
          <a:bodyPr/>
          <a:lstStyle/>
          <a:p>
            <a:fld id="{E9353CB8-35B8-441F-A176-6CE3BA725640}" type="slidenum">
              <a:rPr lang="en-US" smtClean="0"/>
              <a:pPr/>
              <a:t>137</a:t>
            </a:fld>
            <a:endParaRPr lang="en-US"/>
          </a:p>
        </p:txBody>
      </p:sp>
    </p:spTree>
    <p:extLst>
      <p:ext uri="{BB962C8B-B14F-4D97-AF65-F5344CB8AC3E}">
        <p14:creationId xmlns:p14="http://schemas.microsoft.com/office/powerpoint/2010/main" val="273845244"/>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a:t>
            </a:r>
            <a:endParaRPr lang="en-US" dirty="0"/>
          </a:p>
        </p:txBody>
      </p:sp>
      <p:sp>
        <p:nvSpPr>
          <p:cNvPr id="3" name="Content Placeholder 2"/>
          <p:cNvSpPr>
            <a:spLocks noGrp="1"/>
          </p:cNvSpPr>
          <p:nvPr>
            <p:ph idx="1"/>
          </p:nvPr>
        </p:nvSpPr>
        <p:spPr>
          <a:xfrm>
            <a:off x="457200" y="4419600"/>
            <a:ext cx="8229600" cy="1706563"/>
          </a:xfrm>
        </p:spPr>
        <p:txBody>
          <a:bodyPr/>
          <a:lstStyle/>
          <a:p>
            <a:r>
              <a:rPr lang="en-US" b="1" dirty="0" smtClean="0"/>
              <a:t>@In</a:t>
            </a:r>
            <a:r>
              <a:rPr lang="en-US" dirty="0" smtClean="0"/>
              <a:t> input to the subroutine</a:t>
            </a:r>
          </a:p>
          <a:p>
            <a:r>
              <a:rPr lang="en-US" dirty="0" smtClean="0"/>
              <a:t>Multiple annotations possible, one per line</a:t>
            </a:r>
          </a:p>
          <a:p>
            <a:endParaRPr lang="en-US" dirty="0"/>
          </a:p>
        </p:txBody>
      </p:sp>
      <p:sp>
        <p:nvSpPr>
          <p:cNvPr id="4" name="TextBox 3"/>
          <p:cNvSpPr txBox="1"/>
          <p:nvPr/>
        </p:nvSpPr>
        <p:spPr>
          <a:xfrm>
            <a:off x="457200" y="1828801"/>
            <a:ext cx="8229600" cy="1569660"/>
          </a:xfrm>
          <a:prstGeom prst="rect">
            <a:avLst/>
          </a:prstGeom>
          <a:noFill/>
        </p:spPr>
        <p:txBody>
          <a:bodyPr wrap="square" rtlCol="0">
            <a:spAutoFit/>
          </a:bodyPr>
          <a:lstStyle/>
          <a:p>
            <a:endParaRPr lang="en-US" sz="1600" dirty="0" smtClean="0">
              <a:latin typeface="Courier New" pitchFamily="49" charset="0"/>
              <a:cs typeface="Courier New" pitchFamily="49" charset="0"/>
            </a:endParaRPr>
          </a:p>
          <a:p>
            <a:r>
              <a:rPr lang="en-US" sz="1600" b="1" dirty="0" smtClean="0">
                <a:latin typeface="Courier New" pitchFamily="49" charset="0"/>
                <a:cs typeface="Courier New" pitchFamily="49" charset="0"/>
              </a:rPr>
              <a:t>! @Description("Erosion output name")</a:t>
            </a:r>
          </a:p>
          <a:p>
            <a:r>
              <a:rPr lang="en-US" sz="1600" b="1" dirty="0" smtClean="0">
                <a:latin typeface="Courier New" pitchFamily="49" charset="0"/>
                <a:cs typeface="Courier New" pitchFamily="49" charset="0"/>
              </a:rPr>
              <a:t>! @In</a:t>
            </a:r>
          </a:p>
          <a:p>
            <a:r>
              <a:rPr lang="en-US" sz="1600" dirty="0" smtClean="0">
                <a:latin typeface="Courier New" pitchFamily="49" charset="0"/>
                <a:cs typeface="Courier New" pitchFamily="49" charset="0"/>
              </a:rPr>
              <a:t>CHARACTER(kind = C_CHAR, </a:t>
            </a:r>
            <a:r>
              <a:rPr lang="en-US" sz="1600" dirty="0" err="1" smtClean="0">
                <a:latin typeface="Courier New" pitchFamily="49" charset="0"/>
                <a:cs typeface="Courier New" pitchFamily="49" charset="0"/>
              </a:rPr>
              <a:t>len</a:t>
            </a:r>
            <a:r>
              <a:rPr lang="en-US" sz="1600" dirty="0" smtClean="0">
                <a:latin typeface="Courier New" pitchFamily="49" charset="0"/>
                <a:cs typeface="Courier New" pitchFamily="49" charset="0"/>
              </a:rPr>
              <a:t> = </a:t>
            </a:r>
            <a:r>
              <a:rPr lang="en-US" sz="1600" dirty="0" err="1" smtClean="0">
                <a:latin typeface="Courier New" pitchFamily="49" charset="0"/>
                <a:cs typeface="Courier New" pitchFamily="49" charset="0"/>
              </a:rPr>
              <a:t>eroout_len</a:t>
            </a:r>
            <a:r>
              <a:rPr lang="en-US" sz="1600" dirty="0" smtClean="0">
                <a:latin typeface="Courier New" pitchFamily="49" charset="0"/>
                <a:cs typeface="Courier New" pitchFamily="49" charset="0"/>
              </a:rPr>
              <a:t>) :: </a:t>
            </a:r>
            <a:r>
              <a:rPr lang="en-US" sz="1600" dirty="0" err="1" smtClean="0">
                <a:latin typeface="Courier New" pitchFamily="49" charset="0"/>
                <a:cs typeface="Courier New" pitchFamily="49" charset="0"/>
              </a:rPr>
              <a:t>eroout</a:t>
            </a:r>
            <a:endParaRPr lang="en-US" sz="1600" dirty="0" smtClean="0">
              <a:latin typeface="Courier New" pitchFamily="49" charset="0"/>
              <a:cs typeface="Courier New" pitchFamily="49" charset="0"/>
            </a:endParaRPr>
          </a:p>
          <a:p>
            <a:r>
              <a:rPr lang="en-US" sz="1600" dirty="0" smtClean="0">
                <a:latin typeface="Courier New" pitchFamily="49" charset="0"/>
                <a:cs typeface="Courier New" pitchFamily="49" charset="0"/>
              </a:rPr>
              <a:t>INTEGER(C_INT), VALUE :: </a:t>
            </a:r>
            <a:r>
              <a:rPr lang="en-US" sz="1600" dirty="0" err="1" smtClean="0">
                <a:latin typeface="Courier New" pitchFamily="49" charset="0"/>
                <a:cs typeface="Courier New" pitchFamily="49" charset="0"/>
              </a:rPr>
              <a:t>eroout_len</a:t>
            </a:r>
            <a:endParaRPr lang="en-US" sz="160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a:t>
            </a:r>
            <a:endParaRPr lang="en-US" sz="1600" dirty="0">
              <a:latin typeface="Courier New" pitchFamily="49" charset="0"/>
              <a:cs typeface="Courier New" pitchFamily="49" charset="0"/>
            </a:endParaRPr>
          </a:p>
        </p:txBody>
      </p:sp>
      <p:sp>
        <p:nvSpPr>
          <p:cNvPr id="6" name="Slide Number Placeholder 5"/>
          <p:cNvSpPr>
            <a:spLocks noGrp="1"/>
          </p:cNvSpPr>
          <p:nvPr>
            <p:ph type="sldNum" sz="quarter" idx="12"/>
          </p:nvPr>
        </p:nvSpPr>
        <p:spPr/>
        <p:txBody>
          <a:bodyPr/>
          <a:lstStyle/>
          <a:p>
            <a:fld id="{E9353CB8-35B8-441F-A176-6CE3BA725640}" type="slidenum">
              <a:rPr lang="en-US" smtClean="0"/>
              <a:pPr/>
              <a:t>138</a:t>
            </a:fld>
            <a:endParaRPr lang="en-US"/>
          </a:p>
        </p:txBody>
      </p:sp>
    </p:spTree>
    <p:extLst>
      <p:ext uri="{BB962C8B-B14F-4D97-AF65-F5344CB8AC3E}">
        <p14:creationId xmlns:p14="http://schemas.microsoft.com/office/powerpoint/2010/main" val="294469228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a:t>
            </a:r>
            <a:endParaRPr lang="en-US" dirty="0"/>
          </a:p>
        </p:txBody>
      </p:sp>
      <p:sp>
        <p:nvSpPr>
          <p:cNvPr id="3" name="Content Placeholder 2"/>
          <p:cNvSpPr>
            <a:spLocks noGrp="1"/>
          </p:cNvSpPr>
          <p:nvPr>
            <p:ph idx="1"/>
          </p:nvPr>
        </p:nvSpPr>
        <p:spPr>
          <a:xfrm>
            <a:off x="457200" y="4419600"/>
            <a:ext cx="8229600" cy="1706563"/>
          </a:xfrm>
        </p:spPr>
        <p:txBody>
          <a:bodyPr/>
          <a:lstStyle/>
          <a:p>
            <a:r>
              <a:rPr lang="en-US" b="1" dirty="0" smtClean="0"/>
              <a:t>Character length passed in</a:t>
            </a:r>
          </a:p>
          <a:p>
            <a:r>
              <a:rPr lang="en-US" b="1" dirty="0" smtClean="0"/>
              <a:t>Length follows the character array as </a:t>
            </a:r>
            <a:r>
              <a:rPr lang="en-US" b="1" dirty="0" err="1" smtClean="0"/>
              <a:t>Int</a:t>
            </a:r>
            <a:endParaRPr lang="en-US" b="1" dirty="0" smtClean="0"/>
          </a:p>
          <a:p>
            <a:endParaRPr lang="en-US" b="1" dirty="0"/>
          </a:p>
        </p:txBody>
      </p:sp>
      <p:sp>
        <p:nvSpPr>
          <p:cNvPr id="4" name="TextBox 3"/>
          <p:cNvSpPr txBox="1"/>
          <p:nvPr/>
        </p:nvSpPr>
        <p:spPr>
          <a:xfrm>
            <a:off x="457200" y="1828801"/>
            <a:ext cx="8229600" cy="3046988"/>
          </a:xfrm>
          <a:prstGeom prst="rect">
            <a:avLst/>
          </a:prstGeom>
          <a:noFill/>
        </p:spPr>
        <p:txBody>
          <a:bodyPr wrap="square" rtlCol="0">
            <a:spAutoFit/>
          </a:bodyPr>
          <a:lstStyle/>
          <a:p>
            <a:endParaRPr lang="en-US" sz="1600" dirty="0" smtClean="0">
              <a:latin typeface="Courier New" pitchFamily="49" charset="0"/>
              <a:cs typeface="Courier New" pitchFamily="49" charset="0"/>
            </a:endParaRPr>
          </a:p>
          <a:p>
            <a:r>
              <a:rPr lang="en-US" sz="1600" b="1" dirty="0" smtClean="0">
                <a:latin typeface="Courier New" pitchFamily="49" charset="0"/>
                <a:cs typeface="Courier New" pitchFamily="49" charset="0"/>
              </a:rPr>
              <a:t>        </a:t>
            </a:r>
          </a:p>
          <a:p>
            <a:r>
              <a:rPr lang="en-US" sz="1600" dirty="0" smtClean="0">
                <a:latin typeface="Courier New" pitchFamily="49" charset="0"/>
                <a:cs typeface="Courier New" pitchFamily="49" charset="0"/>
              </a:rPr>
              <a:t>! @Execute("we")</a:t>
            </a:r>
          </a:p>
          <a:p>
            <a:r>
              <a:rPr lang="en-US" sz="1600" dirty="0" smtClean="0">
                <a:latin typeface="Courier New" pitchFamily="49" charset="0"/>
                <a:cs typeface="Courier New" pitchFamily="49" charset="0"/>
              </a:rPr>
              <a:t>SUBROUTINE we(</a:t>
            </a:r>
            <a:r>
              <a:rPr lang="en-US" sz="1600" b="1" dirty="0" err="1" smtClean="0">
                <a:latin typeface="Courier New" pitchFamily="49" charset="0"/>
                <a:cs typeface="Courier New" pitchFamily="49" charset="0"/>
              </a:rPr>
              <a:t>eroout</a:t>
            </a:r>
            <a:r>
              <a:rPr lang="en-US" sz="1600"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eroout_len</a:t>
            </a:r>
            <a:r>
              <a:rPr lang="en-US" sz="1600" dirty="0" smtClean="0">
                <a:latin typeface="Courier New" pitchFamily="49" charset="0"/>
                <a:cs typeface="Courier New" pitchFamily="49" charset="0"/>
              </a:rPr>
              <a:t>, ...</a:t>
            </a:r>
          </a:p>
          <a:p>
            <a:endParaRPr lang="en-US" sz="1600" b="1" dirty="0" smtClean="0">
              <a:latin typeface="Courier New" pitchFamily="49" charset="0"/>
              <a:cs typeface="Courier New" pitchFamily="49" charset="0"/>
            </a:endParaRPr>
          </a:p>
          <a:p>
            <a:r>
              <a:rPr lang="en-US" sz="1600" dirty="0" smtClean="0">
                <a:latin typeface="Courier New" pitchFamily="49" charset="0"/>
                <a:cs typeface="Courier New" pitchFamily="49" charset="0"/>
              </a:rPr>
              <a:t>! @In</a:t>
            </a:r>
          </a:p>
          <a:p>
            <a:r>
              <a:rPr lang="en-US" sz="1600" b="1" dirty="0" smtClean="0">
                <a:latin typeface="Courier New" pitchFamily="49" charset="0"/>
                <a:cs typeface="Courier New" pitchFamily="49" charset="0"/>
              </a:rPr>
              <a:t>CHARACTER(kind = C_CHAR, </a:t>
            </a:r>
            <a:r>
              <a:rPr lang="en-US" sz="1600" b="1" dirty="0" err="1" smtClean="0">
                <a:latin typeface="Courier New" pitchFamily="49" charset="0"/>
                <a:cs typeface="Courier New" pitchFamily="49" charset="0"/>
              </a:rPr>
              <a:t>len</a:t>
            </a:r>
            <a:r>
              <a:rPr lang="en-US" sz="1600" b="1" dirty="0" smtClean="0">
                <a:latin typeface="Courier New" pitchFamily="49" charset="0"/>
                <a:cs typeface="Courier New" pitchFamily="49" charset="0"/>
              </a:rPr>
              <a:t> = </a:t>
            </a:r>
            <a:r>
              <a:rPr lang="en-US" sz="1600" b="1" dirty="0" err="1" smtClean="0">
                <a:latin typeface="Courier New" pitchFamily="49" charset="0"/>
                <a:cs typeface="Courier New" pitchFamily="49" charset="0"/>
              </a:rPr>
              <a:t>eroout_len</a:t>
            </a:r>
            <a:r>
              <a:rPr lang="en-US" sz="1600" b="1" dirty="0" smtClean="0">
                <a:latin typeface="Courier New" pitchFamily="49" charset="0"/>
                <a:cs typeface="Courier New" pitchFamily="49" charset="0"/>
              </a:rPr>
              <a:t>) :: </a:t>
            </a:r>
            <a:r>
              <a:rPr lang="en-US" sz="1600" b="1" dirty="0" err="1" smtClean="0">
                <a:latin typeface="Courier New" pitchFamily="49" charset="0"/>
                <a:cs typeface="Courier New" pitchFamily="49" charset="0"/>
              </a:rPr>
              <a:t>eroout</a:t>
            </a:r>
            <a:endParaRPr lang="en-US" sz="1600" b="1" dirty="0" smtClean="0">
              <a:latin typeface="Courier New" pitchFamily="49" charset="0"/>
              <a:cs typeface="Courier New" pitchFamily="49" charset="0"/>
            </a:endParaRPr>
          </a:p>
          <a:p>
            <a:r>
              <a:rPr lang="en-US" sz="1600" b="1" dirty="0" smtClean="0">
                <a:latin typeface="Courier New" pitchFamily="49" charset="0"/>
                <a:cs typeface="Courier New" pitchFamily="49" charset="0"/>
              </a:rPr>
              <a:t>INTEGER(C_INT), VALUE :: </a:t>
            </a:r>
            <a:r>
              <a:rPr lang="en-US" sz="1600" b="1" dirty="0" err="1" smtClean="0">
                <a:latin typeface="Courier New" pitchFamily="49" charset="0"/>
                <a:cs typeface="Courier New" pitchFamily="49" charset="0"/>
              </a:rPr>
              <a:t>eroout_len</a:t>
            </a:r>
            <a:endParaRPr lang="en-US" sz="1600" b="1" dirty="0" smtClean="0">
              <a:latin typeface="Courier New" pitchFamily="49" charset="0"/>
              <a:cs typeface="Courier New" pitchFamily="49" charset="0"/>
            </a:endParaRPr>
          </a:p>
          <a:p>
            <a:endParaRPr lang="en-US" sz="1600" b="1" dirty="0" smtClean="0">
              <a:latin typeface="Courier New" pitchFamily="49" charset="0"/>
              <a:cs typeface="Courier New" pitchFamily="49" charset="0"/>
            </a:endParaRPr>
          </a:p>
          <a:p>
            <a:r>
              <a:rPr lang="en-US" sz="1600" b="1" dirty="0" smtClean="0">
                <a:latin typeface="Courier New" pitchFamily="49" charset="0"/>
                <a:cs typeface="Courier New" pitchFamily="49" charset="0"/>
              </a:rPr>
              <a:t>…</a:t>
            </a:r>
          </a:p>
          <a:p>
            <a:endParaRPr lang="en-US" sz="160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a:t>
            </a:r>
            <a:endParaRPr lang="en-US" sz="1600" dirty="0">
              <a:latin typeface="Courier New" pitchFamily="49" charset="0"/>
              <a:cs typeface="Courier New" pitchFamily="49" charset="0"/>
            </a:endParaRPr>
          </a:p>
        </p:txBody>
      </p:sp>
      <p:sp>
        <p:nvSpPr>
          <p:cNvPr id="6" name="Slide Number Placeholder 5"/>
          <p:cNvSpPr>
            <a:spLocks noGrp="1"/>
          </p:cNvSpPr>
          <p:nvPr>
            <p:ph type="sldNum" sz="quarter" idx="12"/>
          </p:nvPr>
        </p:nvSpPr>
        <p:spPr/>
        <p:txBody>
          <a:bodyPr/>
          <a:lstStyle/>
          <a:p>
            <a:fld id="{E9353CB8-35B8-441F-A176-6CE3BA725640}" type="slidenum">
              <a:rPr lang="en-US" smtClean="0"/>
              <a:pPr/>
              <a:t>139</a:t>
            </a:fld>
            <a:endParaRPr lang="en-US"/>
          </a:p>
        </p:txBody>
      </p:sp>
    </p:spTree>
    <p:extLst>
      <p:ext uri="{BB962C8B-B14F-4D97-AF65-F5344CB8AC3E}">
        <p14:creationId xmlns:p14="http://schemas.microsoft.com/office/powerpoint/2010/main" val="2852902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Annotations</a:t>
            </a:r>
            <a:endParaRPr lang="en-US" dirty="0"/>
          </a:p>
        </p:txBody>
      </p:sp>
      <p:sp>
        <p:nvSpPr>
          <p:cNvPr id="6" name="Content Placeholder 2"/>
          <p:cNvSpPr>
            <a:spLocks noGrp="1"/>
          </p:cNvSpPr>
          <p:nvPr>
            <p:ph idx="4294967295"/>
          </p:nvPr>
        </p:nvSpPr>
        <p:spPr>
          <a:xfrm>
            <a:off x="609600" y="2095500"/>
            <a:ext cx="2971800" cy="4229100"/>
          </a:xfrm>
        </p:spPr>
        <p:txBody>
          <a:bodyPr/>
          <a:lstStyle/>
          <a:p>
            <a:pPr>
              <a:buFont typeface="Wingdings" pitchFamily="2" charset="2"/>
              <a:buNone/>
            </a:pPr>
            <a:r>
              <a:rPr lang="en-US" sz="2800" u="sng" dirty="0">
                <a:latin typeface="CourierPS"/>
              </a:rPr>
              <a:t>@Description</a:t>
            </a:r>
          </a:p>
          <a:p>
            <a:pPr>
              <a:buFont typeface="Wingdings" pitchFamily="2" charset="2"/>
              <a:buNone/>
            </a:pPr>
            <a:r>
              <a:rPr lang="en-US" sz="2800" u="sng" dirty="0">
                <a:latin typeface="CourierPS"/>
              </a:rPr>
              <a:t>@Author</a:t>
            </a:r>
          </a:p>
          <a:p>
            <a:pPr>
              <a:buFont typeface="Wingdings" pitchFamily="2" charset="2"/>
              <a:buNone/>
            </a:pPr>
            <a:r>
              <a:rPr lang="en-US" sz="2800" u="sng" dirty="0">
                <a:latin typeface="CourierPS"/>
              </a:rPr>
              <a:t>@Bibliography</a:t>
            </a:r>
          </a:p>
          <a:p>
            <a:pPr>
              <a:buFont typeface="Wingdings" pitchFamily="2" charset="2"/>
              <a:buNone/>
            </a:pPr>
            <a:r>
              <a:rPr lang="en-US" sz="2800" u="sng" dirty="0">
                <a:latin typeface="CourierPS"/>
              </a:rPr>
              <a:t>@Status</a:t>
            </a:r>
          </a:p>
          <a:p>
            <a:pPr>
              <a:buFont typeface="Wingdings" pitchFamily="2" charset="2"/>
              <a:buNone/>
            </a:pPr>
            <a:r>
              <a:rPr lang="en-US" sz="2800" u="sng" dirty="0">
                <a:latin typeface="CourierPS"/>
              </a:rPr>
              <a:t>@</a:t>
            </a:r>
            <a:r>
              <a:rPr lang="en-US" sz="2800" u="sng" dirty="0" err="1">
                <a:latin typeface="CourierPS"/>
              </a:rPr>
              <a:t>VersionInfo</a:t>
            </a:r>
            <a:endParaRPr lang="en-US" sz="2800" u="sng" dirty="0">
              <a:latin typeface="CourierPS"/>
            </a:endParaRPr>
          </a:p>
          <a:p>
            <a:pPr>
              <a:buFont typeface="Wingdings" pitchFamily="2" charset="2"/>
              <a:buNone/>
            </a:pPr>
            <a:r>
              <a:rPr lang="en-US" sz="2800" u="sng" dirty="0">
                <a:latin typeface="CourierPS"/>
              </a:rPr>
              <a:t>@</a:t>
            </a:r>
            <a:r>
              <a:rPr lang="en-US" sz="2800" u="sng" dirty="0" err="1">
                <a:latin typeface="CourierPS"/>
              </a:rPr>
              <a:t>SourceInfo</a:t>
            </a:r>
            <a:endParaRPr lang="en-US" sz="2800" u="sng" dirty="0">
              <a:latin typeface="CourierPS"/>
            </a:endParaRPr>
          </a:p>
          <a:p>
            <a:pPr>
              <a:buFont typeface="Wingdings" pitchFamily="2" charset="2"/>
              <a:buNone/>
            </a:pPr>
            <a:r>
              <a:rPr lang="en-US" sz="2800" u="sng" dirty="0">
                <a:latin typeface="CourierPS"/>
              </a:rPr>
              <a:t>@Keywords</a:t>
            </a:r>
          </a:p>
          <a:p>
            <a:pPr>
              <a:buFont typeface="Wingdings" pitchFamily="2" charset="2"/>
              <a:buNone/>
            </a:pPr>
            <a:r>
              <a:rPr lang="en-US" sz="2800" u="sng" dirty="0">
                <a:latin typeface="CourierPS"/>
              </a:rPr>
              <a:t>@Label</a:t>
            </a:r>
          </a:p>
        </p:txBody>
      </p:sp>
      <p:sp>
        <p:nvSpPr>
          <p:cNvPr id="7" name="Content Placeholder 2"/>
          <p:cNvSpPr txBox="1">
            <a:spLocks/>
          </p:cNvSpPr>
          <p:nvPr/>
        </p:nvSpPr>
        <p:spPr bwMode="auto">
          <a:xfrm>
            <a:off x="3657600" y="2108200"/>
            <a:ext cx="2514600" cy="4148137"/>
          </a:xfrm>
          <a:prstGeom prst="rect">
            <a:avLst/>
          </a:prstGeom>
          <a:noFill/>
          <a:ln w="9525">
            <a:noFill/>
            <a:miter lim="800000"/>
            <a:headEnd/>
            <a:tailEnd/>
          </a:ln>
        </p:spPr>
        <p:txBody>
          <a:bodyPr/>
          <a:lstStyle/>
          <a:p>
            <a:pPr marL="342900" indent="-342900" algn="l">
              <a:spcBef>
                <a:spcPct val="20000"/>
              </a:spcBef>
            </a:pPr>
            <a:r>
              <a:rPr lang="en-US" sz="2800" b="0" dirty="0">
                <a:solidFill>
                  <a:schemeClr val="tx1"/>
                </a:solidFill>
                <a:effectLst/>
                <a:latin typeface="CourierPS"/>
              </a:rPr>
              <a:t>@Description</a:t>
            </a:r>
          </a:p>
          <a:p>
            <a:pPr marL="342900" indent="-342900" algn="l">
              <a:spcBef>
                <a:spcPct val="20000"/>
              </a:spcBef>
            </a:pPr>
            <a:r>
              <a:rPr lang="en-US" sz="2800" b="0" i="1" dirty="0">
                <a:solidFill>
                  <a:schemeClr val="tx1"/>
                </a:solidFill>
                <a:effectLst/>
                <a:latin typeface="CourierPS"/>
              </a:rPr>
              <a:t>@Unit</a:t>
            </a:r>
          </a:p>
          <a:p>
            <a:pPr marL="342900" indent="-342900" algn="l">
              <a:spcBef>
                <a:spcPct val="20000"/>
              </a:spcBef>
            </a:pPr>
            <a:r>
              <a:rPr lang="en-US" sz="2800" b="1" dirty="0">
                <a:solidFill>
                  <a:schemeClr val="tx1"/>
                </a:solidFill>
                <a:effectLst/>
                <a:latin typeface="CourierPS"/>
              </a:rPr>
              <a:t>@In</a:t>
            </a:r>
          </a:p>
          <a:p>
            <a:pPr marL="342900" indent="-342900" algn="l">
              <a:spcBef>
                <a:spcPct val="20000"/>
              </a:spcBef>
            </a:pPr>
            <a:r>
              <a:rPr lang="en-US" sz="2800" b="1" dirty="0">
                <a:solidFill>
                  <a:schemeClr val="tx1"/>
                </a:solidFill>
                <a:effectLst/>
                <a:latin typeface="CourierPS"/>
              </a:rPr>
              <a:t>@Out</a:t>
            </a:r>
          </a:p>
          <a:p>
            <a:pPr marL="342900" indent="-342900" algn="l">
              <a:spcBef>
                <a:spcPct val="20000"/>
              </a:spcBef>
            </a:pPr>
            <a:r>
              <a:rPr lang="en-US" sz="2800" b="0" i="1" dirty="0">
                <a:solidFill>
                  <a:schemeClr val="tx1"/>
                </a:solidFill>
                <a:effectLst/>
                <a:latin typeface="CourierPS"/>
              </a:rPr>
              <a:t>@Range</a:t>
            </a:r>
          </a:p>
          <a:p>
            <a:pPr marL="342900" indent="-342900" algn="l">
              <a:spcBef>
                <a:spcPct val="20000"/>
              </a:spcBef>
            </a:pPr>
            <a:r>
              <a:rPr lang="en-US" sz="2800" b="0" i="1" dirty="0">
                <a:solidFill>
                  <a:schemeClr val="tx1"/>
                </a:solidFill>
                <a:effectLst/>
                <a:latin typeface="CourierPS"/>
              </a:rPr>
              <a:t>@Role</a:t>
            </a:r>
          </a:p>
          <a:p>
            <a:pPr marL="342900" indent="-342900" algn="l">
              <a:spcBef>
                <a:spcPct val="20000"/>
              </a:spcBef>
            </a:pPr>
            <a:r>
              <a:rPr lang="en-US" sz="2800" b="0" dirty="0">
                <a:solidFill>
                  <a:schemeClr val="tx1"/>
                </a:solidFill>
                <a:effectLst/>
                <a:latin typeface="CourierPS"/>
              </a:rPr>
              <a:t>@Bound</a:t>
            </a:r>
          </a:p>
          <a:p>
            <a:pPr marL="342900" indent="-342900" algn="l">
              <a:spcBef>
                <a:spcPct val="20000"/>
              </a:spcBef>
            </a:pPr>
            <a:r>
              <a:rPr lang="en-US" sz="2800" b="0" u="sng" dirty="0">
                <a:solidFill>
                  <a:schemeClr val="tx1"/>
                </a:solidFill>
                <a:effectLst/>
                <a:latin typeface="CourierPS"/>
              </a:rPr>
              <a:t>@Label</a:t>
            </a:r>
          </a:p>
        </p:txBody>
      </p:sp>
      <p:sp>
        <p:nvSpPr>
          <p:cNvPr id="8" name="Content Placeholder 2"/>
          <p:cNvSpPr txBox="1">
            <a:spLocks/>
          </p:cNvSpPr>
          <p:nvPr/>
        </p:nvSpPr>
        <p:spPr bwMode="auto">
          <a:xfrm>
            <a:off x="6400800" y="2120900"/>
            <a:ext cx="2667000" cy="1760537"/>
          </a:xfrm>
          <a:prstGeom prst="rect">
            <a:avLst/>
          </a:prstGeom>
          <a:noFill/>
          <a:ln w="9525">
            <a:noFill/>
            <a:miter lim="800000"/>
            <a:headEnd/>
            <a:tailEnd/>
          </a:ln>
        </p:spPr>
        <p:txBody>
          <a:bodyPr/>
          <a:lstStyle/>
          <a:p>
            <a:pPr marL="342900" indent="-342900" algn="l">
              <a:spcBef>
                <a:spcPct val="20000"/>
              </a:spcBef>
            </a:pPr>
            <a:r>
              <a:rPr lang="en-US" sz="2800" b="1" dirty="0">
                <a:solidFill>
                  <a:schemeClr val="tx1"/>
                </a:solidFill>
                <a:effectLst/>
                <a:latin typeface="CourierPS"/>
              </a:rPr>
              <a:t>@Execute</a:t>
            </a:r>
          </a:p>
          <a:p>
            <a:pPr marL="342900" indent="-342900" algn="l">
              <a:spcBef>
                <a:spcPct val="20000"/>
              </a:spcBef>
            </a:pPr>
            <a:r>
              <a:rPr lang="en-US" sz="2800" b="0" dirty="0">
                <a:solidFill>
                  <a:schemeClr val="tx1"/>
                </a:solidFill>
                <a:effectLst/>
                <a:latin typeface="CourierPS"/>
              </a:rPr>
              <a:t>@Initialize</a:t>
            </a:r>
          </a:p>
          <a:p>
            <a:pPr marL="342900" indent="-342900" algn="l">
              <a:spcBef>
                <a:spcPct val="20000"/>
              </a:spcBef>
            </a:pPr>
            <a:r>
              <a:rPr lang="en-US" sz="2800" b="0" dirty="0">
                <a:solidFill>
                  <a:schemeClr val="tx1"/>
                </a:solidFill>
                <a:effectLst/>
                <a:latin typeface="CourierPS"/>
              </a:rPr>
              <a:t>@Finalize</a:t>
            </a:r>
          </a:p>
          <a:p>
            <a:pPr marL="342900" indent="-342900" algn="l">
              <a:spcBef>
                <a:spcPct val="20000"/>
              </a:spcBef>
            </a:pPr>
            <a:endParaRPr lang="en-US" sz="2800" b="0" dirty="0">
              <a:solidFill>
                <a:schemeClr val="tx1"/>
              </a:solidFill>
              <a:effectLst/>
              <a:latin typeface="CourierPS"/>
            </a:endParaRPr>
          </a:p>
          <a:p>
            <a:pPr marL="342900" indent="-342900" algn="l">
              <a:spcBef>
                <a:spcPct val="20000"/>
              </a:spcBef>
            </a:pPr>
            <a:endParaRPr lang="en-US" sz="2800" b="0" dirty="0">
              <a:solidFill>
                <a:schemeClr val="tx1"/>
              </a:solidFill>
              <a:effectLst/>
              <a:latin typeface="CourierPS"/>
            </a:endParaRPr>
          </a:p>
        </p:txBody>
      </p:sp>
      <p:sp>
        <p:nvSpPr>
          <p:cNvPr id="9" name="TextBox 5"/>
          <p:cNvSpPr txBox="1">
            <a:spLocks noChangeArrowheads="1"/>
          </p:cNvSpPr>
          <p:nvPr/>
        </p:nvSpPr>
        <p:spPr bwMode="auto">
          <a:xfrm>
            <a:off x="457200" y="1554162"/>
            <a:ext cx="2166938" cy="579438"/>
          </a:xfrm>
          <a:prstGeom prst="rect">
            <a:avLst/>
          </a:prstGeom>
          <a:noFill/>
          <a:ln w="9525">
            <a:noFill/>
            <a:miter lim="800000"/>
            <a:headEnd/>
            <a:tailEnd/>
          </a:ln>
        </p:spPr>
        <p:txBody>
          <a:bodyPr wrap="none">
            <a:spAutoFit/>
          </a:bodyPr>
          <a:lstStyle/>
          <a:p>
            <a:pPr algn="l"/>
            <a:r>
              <a:rPr lang="en-US" sz="3200">
                <a:solidFill>
                  <a:schemeClr val="accent2"/>
                </a:solidFill>
                <a:effectLst/>
                <a:latin typeface="Calibri" pitchFamily="34" charset="0"/>
              </a:rPr>
              <a:t>Component</a:t>
            </a:r>
          </a:p>
        </p:txBody>
      </p:sp>
      <p:sp>
        <p:nvSpPr>
          <p:cNvPr id="10" name="TextBox 6"/>
          <p:cNvSpPr txBox="1">
            <a:spLocks noChangeArrowheads="1"/>
          </p:cNvSpPr>
          <p:nvPr/>
        </p:nvSpPr>
        <p:spPr bwMode="auto">
          <a:xfrm>
            <a:off x="3505200" y="1554162"/>
            <a:ext cx="993775" cy="579438"/>
          </a:xfrm>
          <a:prstGeom prst="rect">
            <a:avLst/>
          </a:prstGeom>
          <a:noFill/>
          <a:ln w="9525">
            <a:noFill/>
            <a:miter lim="800000"/>
            <a:headEnd/>
            <a:tailEnd/>
          </a:ln>
        </p:spPr>
        <p:txBody>
          <a:bodyPr wrap="none">
            <a:spAutoFit/>
          </a:bodyPr>
          <a:lstStyle/>
          <a:p>
            <a:pPr algn="l"/>
            <a:r>
              <a:rPr lang="en-US" sz="3200">
                <a:solidFill>
                  <a:schemeClr val="accent2"/>
                </a:solidFill>
                <a:effectLst/>
                <a:latin typeface="Calibri" pitchFamily="34" charset="0"/>
              </a:rPr>
              <a:t>Field</a:t>
            </a:r>
          </a:p>
        </p:txBody>
      </p:sp>
      <p:sp>
        <p:nvSpPr>
          <p:cNvPr id="11" name="TextBox 7"/>
          <p:cNvSpPr txBox="1">
            <a:spLocks noChangeArrowheads="1"/>
          </p:cNvSpPr>
          <p:nvPr/>
        </p:nvSpPr>
        <p:spPr bwMode="auto">
          <a:xfrm>
            <a:off x="6248400" y="1566862"/>
            <a:ext cx="1539875" cy="579438"/>
          </a:xfrm>
          <a:prstGeom prst="rect">
            <a:avLst/>
          </a:prstGeom>
          <a:noFill/>
          <a:ln w="9525">
            <a:noFill/>
            <a:miter lim="800000"/>
            <a:headEnd/>
            <a:tailEnd/>
          </a:ln>
        </p:spPr>
        <p:txBody>
          <a:bodyPr wrap="none">
            <a:spAutoFit/>
          </a:bodyPr>
          <a:lstStyle/>
          <a:p>
            <a:pPr algn="l"/>
            <a:r>
              <a:rPr lang="en-US" sz="3200">
                <a:solidFill>
                  <a:schemeClr val="accent2"/>
                </a:solidFill>
                <a:effectLst/>
                <a:latin typeface="Calibri" pitchFamily="34" charset="0"/>
              </a:rPr>
              <a:t>Method</a:t>
            </a:r>
          </a:p>
        </p:txBody>
      </p:sp>
      <p:sp>
        <p:nvSpPr>
          <p:cNvPr id="3" name="Slide Number Placeholder 2"/>
          <p:cNvSpPr>
            <a:spLocks noGrp="1"/>
          </p:cNvSpPr>
          <p:nvPr>
            <p:ph type="sldNum" sz="quarter" idx="12"/>
          </p:nvPr>
        </p:nvSpPr>
        <p:spPr/>
        <p:txBody>
          <a:bodyPr/>
          <a:lstStyle/>
          <a:p>
            <a:fld id="{E9353CB8-35B8-441F-A176-6CE3BA725640}" type="slidenum">
              <a:rPr lang="en-US" smtClean="0"/>
              <a:pPr/>
              <a:t>14</a:t>
            </a:fld>
            <a:endParaRPr lang="en-US"/>
          </a:p>
        </p:txBody>
      </p:sp>
    </p:spTree>
    <p:extLst>
      <p:ext uri="{BB962C8B-B14F-4D97-AF65-F5344CB8AC3E}">
        <p14:creationId xmlns:p14="http://schemas.microsoft.com/office/powerpoint/2010/main" val="97793661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INTEGER</a:t>
            </a:r>
            <a:endParaRPr lang="en-US" dirty="0"/>
          </a:p>
        </p:txBody>
      </p:sp>
      <p:sp>
        <p:nvSpPr>
          <p:cNvPr id="3" name="Content Placeholder 2"/>
          <p:cNvSpPr>
            <a:spLocks noGrp="1"/>
          </p:cNvSpPr>
          <p:nvPr>
            <p:ph idx="1"/>
          </p:nvPr>
        </p:nvSpPr>
        <p:spPr>
          <a:xfrm>
            <a:off x="457200" y="4419600"/>
            <a:ext cx="8229600" cy="1706563"/>
          </a:xfrm>
        </p:spPr>
        <p:txBody>
          <a:bodyPr/>
          <a:lstStyle/>
          <a:p>
            <a:r>
              <a:rPr lang="en-US" b="1" dirty="0" smtClean="0"/>
              <a:t>Call </a:t>
            </a:r>
            <a:r>
              <a:rPr lang="en-US" b="1" smtClean="0"/>
              <a:t>By Reference</a:t>
            </a:r>
            <a:endParaRPr lang="en-US" b="1" dirty="0" smtClean="0"/>
          </a:p>
          <a:p>
            <a:r>
              <a:rPr lang="en-US" b="1" dirty="0" smtClean="0"/>
              <a:t>ISO_C_BINDING: C_INT</a:t>
            </a:r>
            <a:endParaRPr lang="en-US" b="1" dirty="0"/>
          </a:p>
        </p:txBody>
      </p:sp>
      <p:sp>
        <p:nvSpPr>
          <p:cNvPr id="4" name="TextBox 3"/>
          <p:cNvSpPr txBox="1"/>
          <p:nvPr/>
        </p:nvSpPr>
        <p:spPr>
          <a:xfrm>
            <a:off x="457200" y="1828801"/>
            <a:ext cx="8229600" cy="2800767"/>
          </a:xfrm>
          <a:prstGeom prst="rect">
            <a:avLst/>
          </a:prstGeom>
          <a:noFill/>
        </p:spPr>
        <p:txBody>
          <a:bodyPr wrap="square" rtlCol="0">
            <a:spAutoFit/>
          </a:bodyPr>
          <a:lstStyle/>
          <a:p>
            <a:endParaRPr lang="en-US" sz="1600" dirty="0" smtClean="0">
              <a:latin typeface="Courier New" pitchFamily="49" charset="0"/>
              <a:cs typeface="Courier New" pitchFamily="49" charset="0"/>
            </a:endParaRPr>
          </a:p>
          <a:p>
            <a:r>
              <a:rPr lang="en-US" sz="1600" b="1" dirty="0" smtClean="0">
                <a:latin typeface="Courier New" pitchFamily="49" charset="0"/>
                <a:cs typeface="Courier New" pitchFamily="49" charset="0"/>
              </a:rPr>
              <a:t>        </a:t>
            </a:r>
          </a:p>
          <a:p>
            <a:r>
              <a:rPr lang="en-US" sz="1600" dirty="0" smtClean="0">
                <a:latin typeface="Courier New" pitchFamily="49" charset="0"/>
                <a:cs typeface="Courier New" pitchFamily="49" charset="0"/>
              </a:rPr>
              <a:t>! </a:t>
            </a:r>
            <a:r>
              <a:rPr lang="en-US" sz="1600" smtClean="0">
                <a:latin typeface="Courier New" pitchFamily="49" charset="0"/>
                <a:cs typeface="Courier New" pitchFamily="49" charset="0"/>
              </a:rPr>
              <a:t>@Execute</a:t>
            </a:r>
            <a:endParaRPr lang="en-US" sz="1600" dirty="0" smtClean="0">
              <a:latin typeface="Courier New" pitchFamily="49" charset="0"/>
              <a:cs typeface="Courier New" pitchFamily="49" charset="0"/>
            </a:endParaRPr>
          </a:p>
          <a:p>
            <a:r>
              <a:rPr lang="en-US" sz="1600" dirty="0" smtClean="0">
                <a:latin typeface="Courier New" pitchFamily="49" charset="0"/>
                <a:cs typeface="Courier New" pitchFamily="49" charset="0"/>
              </a:rPr>
              <a:t>SUBROUTINE we(</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npart</a:t>
            </a:r>
            <a:r>
              <a:rPr lang="en-US" sz="1600" b="1" dirty="0" smtClean="0">
                <a:latin typeface="Courier New" pitchFamily="49" charset="0"/>
                <a:cs typeface="Courier New" pitchFamily="49" charset="0"/>
              </a:rPr>
              <a:t>, </a:t>
            </a:r>
            <a:r>
              <a:rPr lang="en-US" sz="1600" dirty="0" smtClean="0">
                <a:latin typeface="Courier New" pitchFamily="49" charset="0"/>
                <a:cs typeface="Courier New" pitchFamily="49" charset="0"/>
              </a:rPr>
              <a:t> ...</a:t>
            </a:r>
          </a:p>
          <a:p>
            <a:endParaRPr lang="en-US" sz="1600" b="1" dirty="0" smtClean="0">
              <a:latin typeface="Courier New" pitchFamily="49" charset="0"/>
              <a:cs typeface="Courier New" pitchFamily="49" charset="0"/>
            </a:endParaRPr>
          </a:p>
          <a:p>
            <a:r>
              <a:rPr lang="en-US" sz="1600" dirty="0" smtClean="0">
                <a:latin typeface="Courier New" pitchFamily="49" charset="0"/>
                <a:cs typeface="Courier New" pitchFamily="49" charset="0"/>
              </a:rPr>
              <a:t>! @In</a:t>
            </a:r>
          </a:p>
          <a:p>
            <a:r>
              <a:rPr lang="en-US" sz="1600" b="1" dirty="0" smtClean="0">
                <a:latin typeface="Courier New" pitchFamily="49" charset="0"/>
                <a:cs typeface="Courier New" pitchFamily="49" charset="0"/>
              </a:rPr>
              <a:t>INTEGER(C_INT) :: </a:t>
            </a:r>
            <a:r>
              <a:rPr lang="en-US" sz="1600" b="1" dirty="0" err="1" smtClean="0">
                <a:latin typeface="Courier New" pitchFamily="49" charset="0"/>
                <a:cs typeface="Courier New" pitchFamily="49" charset="0"/>
              </a:rPr>
              <a:t>npart</a:t>
            </a:r>
            <a:endParaRPr lang="en-US" sz="1600" b="1" dirty="0" smtClean="0">
              <a:latin typeface="Courier New" pitchFamily="49" charset="0"/>
              <a:cs typeface="Courier New" pitchFamily="49" charset="0"/>
            </a:endParaRPr>
          </a:p>
          <a:p>
            <a:endParaRPr lang="en-US" sz="1600" b="1" dirty="0" smtClean="0">
              <a:latin typeface="Courier New" pitchFamily="49" charset="0"/>
              <a:cs typeface="Courier New" pitchFamily="49" charset="0"/>
            </a:endParaRPr>
          </a:p>
          <a:p>
            <a:r>
              <a:rPr lang="en-US" sz="1600" b="1" dirty="0" smtClean="0">
                <a:latin typeface="Courier New" pitchFamily="49" charset="0"/>
                <a:cs typeface="Courier New" pitchFamily="49" charset="0"/>
              </a:rPr>
              <a:t>…</a:t>
            </a:r>
          </a:p>
          <a:p>
            <a:endParaRPr lang="en-US" sz="160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a:t>
            </a:r>
            <a:endParaRPr lang="en-US" sz="1600" dirty="0">
              <a:latin typeface="Courier New" pitchFamily="49" charset="0"/>
              <a:cs typeface="Courier New" pitchFamily="49" charset="0"/>
            </a:endParaRPr>
          </a:p>
        </p:txBody>
      </p:sp>
      <p:sp>
        <p:nvSpPr>
          <p:cNvPr id="6" name="Slide Number Placeholder 5"/>
          <p:cNvSpPr>
            <a:spLocks noGrp="1"/>
          </p:cNvSpPr>
          <p:nvPr>
            <p:ph type="sldNum" sz="quarter" idx="12"/>
          </p:nvPr>
        </p:nvSpPr>
        <p:spPr/>
        <p:txBody>
          <a:bodyPr/>
          <a:lstStyle/>
          <a:p>
            <a:fld id="{E9353CB8-35B8-441F-A176-6CE3BA725640}" type="slidenum">
              <a:rPr lang="en-US" smtClean="0"/>
              <a:pPr/>
              <a:t>140</a:t>
            </a:fld>
            <a:endParaRPr lang="en-US"/>
          </a:p>
        </p:txBody>
      </p:sp>
    </p:spTree>
    <p:extLst>
      <p:ext uri="{BB962C8B-B14F-4D97-AF65-F5344CB8AC3E}">
        <p14:creationId xmlns:p14="http://schemas.microsoft.com/office/powerpoint/2010/main" val="321560875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REAL</a:t>
            </a:r>
            <a:endParaRPr lang="en-US" dirty="0"/>
          </a:p>
        </p:txBody>
      </p:sp>
      <p:sp>
        <p:nvSpPr>
          <p:cNvPr id="3" name="Content Placeholder 2"/>
          <p:cNvSpPr>
            <a:spLocks noGrp="1"/>
          </p:cNvSpPr>
          <p:nvPr>
            <p:ph idx="1"/>
          </p:nvPr>
        </p:nvSpPr>
        <p:spPr>
          <a:xfrm>
            <a:off x="457200" y="4419600"/>
            <a:ext cx="8229600" cy="1706563"/>
          </a:xfrm>
        </p:spPr>
        <p:txBody>
          <a:bodyPr/>
          <a:lstStyle/>
          <a:p>
            <a:r>
              <a:rPr lang="en-US" b="1" dirty="0" smtClean="0"/>
              <a:t>Call By value</a:t>
            </a:r>
          </a:p>
          <a:p>
            <a:r>
              <a:rPr lang="en-US" b="1" dirty="0" smtClean="0"/>
              <a:t>ISO_C_BINDING: C_FLOAT (4byte) or C_DOUBLE</a:t>
            </a:r>
            <a:endParaRPr lang="en-US" b="1" dirty="0"/>
          </a:p>
        </p:txBody>
      </p:sp>
      <p:sp>
        <p:nvSpPr>
          <p:cNvPr id="4" name="TextBox 3"/>
          <p:cNvSpPr txBox="1"/>
          <p:nvPr/>
        </p:nvSpPr>
        <p:spPr>
          <a:xfrm>
            <a:off x="457200" y="1828801"/>
            <a:ext cx="8229600" cy="2800767"/>
          </a:xfrm>
          <a:prstGeom prst="rect">
            <a:avLst/>
          </a:prstGeom>
          <a:noFill/>
        </p:spPr>
        <p:txBody>
          <a:bodyPr wrap="square" rtlCol="0">
            <a:spAutoFit/>
          </a:bodyPr>
          <a:lstStyle/>
          <a:p>
            <a:endParaRPr lang="en-US" sz="1600" dirty="0" smtClean="0">
              <a:latin typeface="Courier New" pitchFamily="49" charset="0"/>
              <a:cs typeface="Courier New" pitchFamily="49" charset="0"/>
            </a:endParaRPr>
          </a:p>
          <a:p>
            <a:r>
              <a:rPr lang="en-US" sz="1600" b="1" dirty="0" smtClean="0">
                <a:latin typeface="Courier New" pitchFamily="49" charset="0"/>
                <a:cs typeface="Courier New" pitchFamily="49" charset="0"/>
              </a:rPr>
              <a:t>        </a:t>
            </a:r>
          </a:p>
          <a:p>
            <a:r>
              <a:rPr lang="en-US" sz="1600" dirty="0" smtClean="0">
                <a:latin typeface="Courier New" pitchFamily="49" charset="0"/>
                <a:cs typeface="Courier New" pitchFamily="49" charset="0"/>
              </a:rPr>
              <a:t>! @Execute("we")</a:t>
            </a:r>
          </a:p>
          <a:p>
            <a:r>
              <a:rPr lang="en-US" sz="1600" dirty="0" smtClean="0">
                <a:latin typeface="Courier New" pitchFamily="49" charset="0"/>
                <a:cs typeface="Courier New" pitchFamily="49" charset="0"/>
              </a:rPr>
              <a:t>SUBROUTINE we(</a:t>
            </a:r>
            <a:r>
              <a:rPr lang="en-US" sz="1600" b="1" dirty="0" smtClean="0">
                <a:latin typeface="Courier New" pitchFamily="49" charset="0"/>
                <a:cs typeface="Courier New" pitchFamily="49" charset="0"/>
              </a:rPr>
              <a:t>..., </a:t>
            </a:r>
            <a:r>
              <a:rPr lang="en-US" sz="1600" dirty="0" smtClean="0">
                <a:latin typeface="Courier New" pitchFamily="49" charset="0"/>
                <a:cs typeface="Courier New" pitchFamily="49" charset="0"/>
              </a:rPr>
              <a:t>runoff, </a:t>
            </a:r>
            <a:r>
              <a:rPr lang="en-US" sz="1600" dirty="0" err="1" smtClean="0">
                <a:latin typeface="Courier New" pitchFamily="49" charset="0"/>
                <a:cs typeface="Courier New" pitchFamily="49" charset="0"/>
              </a:rPr>
              <a:t>peakro</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effdrn</a:t>
            </a:r>
            <a:r>
              <a:rPr lang="en-US" sz="1600" b="1" dirty="0" smtClean="0">
                <a:latin typeface="Courier New" pitchFamily="49" charset="0"/>
                <a:cs typeface="Courier New" pitchFamily="49" charset="0"/>
              </a:rPr>
              <a:t>, </a:t>
            </a:r>
            <a:r>
              <a:rPr lang="en-US" sz="1600" dirty="0" smtClean="0">
                <a:latin typeface="Courier New" pitchFamily="49" charset="0"/>
                <a:cs typeface="Courier New" pitchFamily="49" charset="0"/>
              </a:rPr>
              <a:t> ...</a:t>
            </a:r>
          </a:p>
          <a:p>
            <a:r>
              <a:rPr lang="en-US" sz="1600" b="1" dirty="0" smtClean="0">
                <a:latin typeface="Courier New" pitchFamily="49" charset="0"/>
                <a:cs typeface="Courier New" pitchFamily="49" charset="0"/>
              </a:rPr>
              <a:t>...</a:t>
            </a:r>
          </a:p>
          <a:p>
            <a:endParaRPr lang="en-US" sz="1600" b="1" dirty="0" smtClean="0">
              <a:latin typeface="Courier New" pitchFamily="49" charset="0"/>
              <a:cs typeface="Courier New" pitchFamily="49" charset="0"/>
            </a:endParaRPr>
          </a:p>
          <a:p>
            <a:r>
              <a:rPr lang="en-US" sz="1600" dirty="0" smtClean="0">
                <a:latin typeface="Courier New" pitchFamily="49" charset="0"/>
                <a:cs typeface="Courier New" pitchFamily="49" charset="0"/>
              </a:rPr>
              <a:t>! @In</a:t>
            </a:r>
          </a:p>
          <a:p>
            <a:r>
              <a:rPr lang="en-US" sz="1600" dirty="0" smtClean="0">
                <a:latin typeface="Courier New" pitchFamily="49" charset="0"/>
                <a:cs typeface="Courier New" pitchFamily="49" charset="0"/>
              </a:rPr>
              <a:t>REAL(C_FLOAT) :: runoff, </a:t>
            </a:r>
            <a:r>
              <a:rPr lang="en-US" sz="1600" dirty="0" err="1" smtClean="0">
                <a:latin typeface="Courier New" pitchFamily="49" charset="0"/>
                <a:cs typeface="Courier New" pitchFamily="49" charset="0"/>
              </a:rPr>
              <a:t>peakro</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effdrn</a:t>
            </a:r>
            <a:endParaRPr lang="en-US" sz="1600" b="1" dirty="0" smtClean="0">
              <a:latin typeface="Courier New" pitchFamily="49" charset="0"/>
              <a:cs typeface="Courier New" pitchFamily="49" charset="0"/>
            </a:endParaRPr>
          </a:p>
          <a:p>
            <a:r>
              <a:rPr lang="en-US" sz="1600" b="1" dirty="0" smtClean="0">
                <a:latin typeface="Courier New" pitchFamily="49" charset="0"/>
                <a:cs typeface="Courier New" pitchFamily="49" charset="0"/>
              </a:rPr>
              <a:t>...</a:t>
            </a:r>
          </a:p>
          <a:p>
            <a:endParaRPr lang="en-US" sz="160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a:t>
            </a:r>
            <a:endParaRPr lang="en-US" sz="1600" dirty="0">
              <a:latin typeface="Courier New" pitchFamily="49" charset="0"/>
              <a:cs typeface="Courier New" pitchFamily="49" charset="0"/>
            </a:endParaRPr>
          </a:p>
        </p:txBody>
      </p:sp>
      <p:sp>
        <p:nvSpPr>
          <p:cNvPr id="6" name="Slide Number Placeholder 5"/>
          <p:cNvSpPr>
            <a:spLocks noGrp="1"/>
          </p:cNvSpPr>
          <p:nvPr>
            <p:ph type="sldNum" sz="quarter" idx="12"/>
          </p:nvPr>
        </p:nvSpPr>
        <p:spPr/>
        <p:txBody>
          <a:bodyPr/>
          <a:lstStyle/>
          <a:p>
            <a:fld id="{E9353CB8-35B8-441F-A176-6CE3BA725640}" type="slidenum">
              <a:rPr lang="en-US" smtClean="0"/>
              <a:pPr/>
              <a:t>141</a:t>
            </a:fld>
            <a:endParaRPr lang="en-US"/>
          </a:p>
        </p:txBody>
      </p:sp>
    </p:spTree>
    <p:extLst>
      <p:ext uri="{BB962C8B-B14F-4D97-AF65-F5344CB8AC3E}">
        <p14:creationId xmlns:p14="http://schemas.microsoft.com/office/powerpoint/2010/main" val="364312457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 (e.g. REAL)</a:t>
            </a:r>
            <a:endParaRPr lang="en-US" dirty="0"/>
          </a:p>
        </p:txBody>
      </p:sp>
      <p:sp>
        <p:nvSpPr>
          <p:cNvPr id="3" name="Content Placeholder 2"/>
          <p:cNvSpPr>
            <a:spLocks noGrp="1"/>
          </p:cNvSpPr>
          <p:nvPr>
            <p:ph idx="1"/>
          </p:nvPr>
        </p:nvSpPr>
        <p:spPr>
          <a:xfrm>
            <a:off x="457200" y="4419600"/>
            <a:ext cx="8229600" cy="1706563"/>
          </a:xfrm>
        </p:spPr>
        <p:txBody>
          <a:bodyPr/>
          <a:lstStyle/>
          <a:p>
            <a:r>
              <a:rPr lang="en-US" b="1" dirty="0" smtClean="0"/>
              <a:t>ISO_C_BINDING: C_FLOAT, C_DOUBLE, C_INT, …</a:t>
            </a:r>
          </a:p>
          <a:p>
            <a:r>
              <a:rPr lang="en-US" b="1" dirty="0" smtClean="0"/>
              <a:t>DIMENSION by some other @In (C_INT)</a:t>
            </a:r>
            <a:endParaRPr lang="en-US" b="1" dirty="0"/>
          </a:p>
        </p:txBody>
      </p:sp>
      <p:sp>
        <p:nvSpPr>
          <p:cNvPr id="4" name="TextBox 3"/>
          <p:cNvSpPr txBox="1"/>
          <p:nvPr/>
        </p:nvSpPr>
        <p:spPr>
          <a:xfrm>
            <a:off x="457200" y="1828801"/>
            <a:ext cx="8229600" cy="2800767"/>
          </a:xfrm>
          <a:prstGeom prst="rect">
            <a:avLst/>
          </a:prstGeom>
          <a:noFill/>
        </p:spPr>
        <p:txBody>
          <a:bodyPr wrap="square" rtlCol="0">
            <a:spAutoFit/>
          </a:bodyPr>
          <a:lstStyle/>
          <a:p>
            <a:endParaRPr lang="en-US" sz="1600" dirty="0" smtClean="0">
              <a:latin typeface="Courier New" pitchFamily="49" charset="0"/>
              <a:cs typeface="Courier New" pitchFamily="49" charset="0"/>
            </a:endParaRPr>
          </a:p>
          <a:p>
            <a:r>
              <a:rPr lang="en-US" sz="1600" b="1" dirty="0" smtClean="0">
                <a:latin typeface="Courier New" pitchFamily="49" charset="0"/>
                <a:cs typeface="Courier New" pitchFamily="49" charset="0"/>
              </a:rPr>
              <a:t>        </a:t>
            </a:r>
          </a:p>
          <a:p>
            <a:r>
              <a:rPr lang="en-US" sz="1600" dirty="0" smtClean="0">
                <a:latin typeface="Courier New" pitchFamily="49" charset="0"/>
                <a:cs typeface="Courier New" pitchFamily="49" charset="0"/>
              </a:rPr>
              <a:t>! @Execute("we")</a:t>
            </a:r>
          </a:p>
          <a:p>
            <a:r>
              <a:rPr lang="en-US" sz="1600" dirty="0" smtClean="0">
                <a:latin typeface="Courier New" pitchFamily="49" charset="0"/>
                <a:cs typeface="Courier New" pitchFamily="49" charset="0"/>
              </a:rPr>
              <a:t>SUBROUTINE we(</a:t>
            </a:r>
            <a:r>
              <a:rPr lang="en-US" sz="1600" b="1" dirty="0" smtClean="0">
                <a:latin typeface="Courier New" pitchFamily="49" charset="0"/>
                <a:cs typeface="Courier New" pitchFamily="49" charset="0"/>
              </a:rPr>
              <a:t>..., </a:t>
            </a:r>
            <a:r>
              <a:rPr lang="en-US" sz="1600" dirty="0" err="1" smtClean="0">
                <a:latin typeface="Courier New" pitchFamily="49" charset="0"/>
                <a:cs typeface="Courier New" pitchFamily="49" charset="0"/>
              </a:rPr>
              <a:t>npart</a:t>
            </a:r>
            <a:r>
              <a:rPr lang="en-US" sz="1600" dirty="0" smtClean="0">
                <a:latin typeface="Courier New" pitchFamily="49" charset="0"/>
                <a:cs typeface="Courier New" pitchFamily="49" charset="0"/>
              </a:rPr>
              <a:t>, ..., </a:t>
            </a:r>
            <a:r>
              <a:rPr lang="en-US" sz="1600" dirty="0" err="1" smtClean="0">
                <a:latin typeface="Courier New" pitchFamily="49" charset="0"/>
                <a:cs typeface="Courier New" pitchFamily="49" charset="0"/>
              </a:rPr>
              <a:t>spg</a:t>
            </a:r>
            <a:r>
              <a:rPr lang="en-US" sz="1600" b="1" dirty="0" smtClean="0">
                <a:latin typeface="Courier New" pitchFamily="49" charset="0"/>
                <a:cs typeface="Courier New" pitchFamily="49" charset="0"/>
              </a:rPr>
              <a:t>, </a:t>
            </a:r>
            <a:r>
              <a:rPr lang="en-US" sz="1600" dirty="0" smtClean="0">
                <a:latin typeface="Courier New" pitchFamily="49" charset="0"/>
                <a:cs typeface="Courier New" pitchFamily="49" charset="0"/>
              </a:rPr>
              <a:t> ...</a:t>
            </a:r>
          </a:p>
          <a:p>
            <a:r>
              <a:rPr lang="en-US" sz="1600" b="1" dirty="0" smtClean="0">
                <a:latin typeface="Courier New" pitchFamily="49" charset="0"/>
                <a:cs typeface="Courier New" pitchFamily="49" charset="0"/>
              </a:rPr>
              <a:t>...</a:t>
            </a:r>
          </a:p>
          <a:p>
            <a:endParaRPr lang="en-US" sz="1600" b="1" dirty="0" smtClean="0">
              <a:latin typeface="Courier New" pitchFamily="49" charset="0"/>
              <a:cs typeface="Courier New" pitchFamily="49" charset="0"/>
            </a:endParaRPr>
          </a:p>
          <a:p>
            <a:r>
              <a:rPr lang="en-US" sz="1600" dirty="0" smtClean="0">
                <a:latin typeface="Courier New" pitchFamily="49" charset="0"/>
                <a:cs typeface="Courier New" pitchFamily="49" charset="0"/>
              </a:rPr>
              <a:t>! @In</a:t>
            </a:r>
          </a:p>
          <a:p>
            <a:r>
              <a:rPr lang="en-US" sz="1600" dirty="0" smtClean="0">
                <a:latin typeface="Courier New" pitchFamily="49" charset="0"/>
                <a:cs typeface="Courier New" pitchFamily="49" charset="0"/>
              </a:rPr>
              <a:t>REAL(C_FLOAT), DIMENSION(</a:t>
            </a:r>
            <a:r>
              <a:rPr lang="en-US" sz="1600" dirty="0" err="1" smtClean="0">
                <a:latin typeface="Courier New" pitchFamily="49" charset="0"/>
                <a:cs typeface="Courier New" pitchFamily="49" charset="0"/>
              </a:rPr>
              <a:t>npart</a:t>
            </a:r>
            <a:r>
              <a:rPr lang="en-US" sz="1600" dirty="0" smtClean="0">
                <a:latin typeface="Courier New" pitchFamily="49" charset="0"/>
                <a:cs typeface="Courier New" pitchFamily="49" charset="0"/>
              </a:rPr>
              <a:t>) :: </a:t>
            </a:r>
            <a:r>
              <a:rPr lang="en-US" sz="1600" dirty="0" err="1" smtClean="0">
                <a:latin typeface="Courier New" pitchFamily="49" charset="0"/>
                <a:cs typeface="Courier New" pitchFamily="49" charset="0"/>
              </a:rPr>
              <a:t>spg</a:t>
            </a:r>
            <a:r>
              <a:rPr lang="en-US" sz="1600" dirty="0" smtClean="0">
                <a:latin typeface="Courier New" pitchFamily="49" charset="0"/>
                <a:cs typeface="Courier New" pitchFamily="49" charset="0"/>
              </a:rPr>
              <a:t> </a:t>
            </a:r>
          </a:p>
          <a:p>
            <a:r>
              <a:rPr lang="en-US" sz="1600" b="1" dirty="0" smtClean="0">
                <a:latin typeface="Courier New" pitchFamily="49" charset="0"/>
                <a:cs typeface="Courier New" pitchFamily="49" charset="0"/>
              </a:rPr>
              <a:t>...</a:t>
            </a:r>
          </a:p>
          <a:p>
            <a:endParaRPr lang="en-US" sz="160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a:t>
            </a:r>
            <a:endParaRPr lang="en-US" sz="1600" dirty="0">
              <a:latin typeface="Courier New" pitchFamily="49" charset="0"/>
              <a:cs typeface="Courier New" pitchFamily="49" charset="0"/>
            </a:endParaRPr>
          </a:p>
        </p:txBody>
      </p:sp>
      <p:sp>
        <p:nvSpPr>
          <p:cNvPr id="6" name="Slide Number Placeholder 5"/>
          <p:cNvSpPr>
            <a:spLocks noGrp="1"/>
          </p:cNvSpPr>
          <p:nvPr>
            <p:ph type="sldNum" sz="quarter" idx="12"/>
          </p:nvPr>
        </p:nvSpPr>
        <p:spPr/>
        <p:txBody>
          <a:bodyPr/>
          <a:lstStyle/>
          <a:p>
            <a:fld id="{E9353CB8-35B8-441F-A176-6CE3BA725640}" type="slidenum">
              <a:rPr lang="en-US" smtClean="0"/>
              <a:pPr/>
              <a:t>142</a:t>
            </a:fld>
            <a:endParaRPr lang="en-US"/>
          </a:p>
        </p:txBody>
      </p:sp>
    </p:spTree>
    <p:extLst>
      <p:ext uri="{BB962C8B-B14F-4D97-AF65-F5344CB8AC3E}">
        <p14:creationId xmlns:p14="http://schemas.microsoft.com/office/powerpoint/2010/main" val="33485175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DSSAT dynamic states</a:t>
            </a:r>
            <a:endParaRPr lang="en-US" dirty="0"/>
          </a:p>
        </p:txBody>
      </p:sp>
      <p:sp>
        <p:nvSpPr>
          <p:cNvPr id="3" name="Content Placeholder 2"/>
          <p:cNvSpPr>
            <a:spLocks noGrp="1"/>
          </p:cNvSpPr>
          <p:nvPr>
            <p:ph idx="1"/>
          </p:nvPr>
        </p:nvSpPr>
        <p:spPr>
          <a:xfrm>
            <a:off x="457200" y="4419600"/>
            <a:ext cx="8229600" cy="1706563"/>
          </a:xfrm>
        </p:spPr>
        <p:txBody>
          <a:bodyPr>
            <a:normAutofit lnSpcReduction="10000"/>
          </a:bodyPr>
          <a:lstStyle/>
          <a:p>
            <a:r>
              <a:rPr lang="en-US" b="1" dirty="0" smtClean="0"/>
              <a:t>Proposal (experimental)</a:t>
            </a:r>
          </a:p>
          <a:p>
            <a:r>
              <a:rPr lang="en-US" b="1" dirty="0" smtClean="0"/>
              <a:t>State indicator</a:t>
            </a:r>
          </a:p>
          <a:p>
            <a:r>
              <a:rPr lang="en-US" b="1" dirty="0" smtClean="0"/>
              <a:t>Proxy/Singleton for component</a:t>
            </a:r>
          </a:p>
          <a:p>
            <a:r>
              <a:rPr lang="en-US" b="1" dirty="0" smtClean="0"/>
              <a:t>Every State becomes a ‘</a:t>
            </a:r>
            <a:r>
              <a:rPr lang="en-US" b="1" dirty="0" err="1" smtClean="0"/>
              <a:t>ProxyComponent</a:t>
            </a:r>
            <a:r>
              <a:rPr lang="en-US" b="1" dirty="0" smtClean="0"/>
              <a:t>’</a:t>
            </a:r>
          </a:p>
          <a:p>
            <a:endParaRPr lang="en-US" b="1" dirty="0" smtClean="0"/>
          </a:p>
        </p:txBody>
      </p:sp>
      <p:sp>
        <p:nvSpPr>
          <p:cNvPr id="4" name="TextBox 3"/>
          <p:cNvSpPr txBox="1"/>
          <p:nvPr/>
        </p:nvSpPr>
        <p:spPr>
          <a:xfrm>
            <a:off x="457200" y="1828801"/>
            <a:ext cx="8229600" cy="2554545"/>
          </a:xfrm>
          <a:prstGeom prst="rect">
            <a:avLst/>
          </a:prstGeom>
          <a:noFill/>
        </p:spPr>
        <p:txBody>
          <a:bodyPr wrap="square" rtlCol="0">
            <a:spAutoFit/>
          </a:bodyPr>
          <a:lstStyle/>
          <a:p>
            <a:endParaRPr lang="en-US" sz="1600" dirty="0" smtClean="0">
              <a:latin typeface="Courier New" pitchFamily="49" charset="0"/>
              <a:cs typeface="Courier New" pitchFamily="49" charset="0"/>
            </a:endParaRPr>
          </a:p>
          <a:p>
            <a:r>
              <a:rPr lang="en-US" sz="1600" b="1" dirty="0" smtClean="0">
                <a:latin typeface="Courier New" pitchFamily="49" charset="0"/>
                <a:cs typeface="Courier New" pitchFamily="49" charset="0"/>
              </a:rPr>
              <a:t>        </a:t>
            </a:r>
          </a:p>
          <a:p>
            <a:r>
              <a:rPr lang="en-US" sz="1600" b="1" dirty="0" smtClean="0">
                <a:solidFill>
                  <a:srgbClr val="FF0000"/>
                </a:solidFill>
                <a:latin typeface="Courier New" pitchFamily="49" charset="0"/>
                <a:cs typeface="Courier New" pitchFamily="49" charset="0"/>
              </a:rPr>
              <a:t>! @DSSAT(control=“DYN”, states=“RATE, INTEG”)</a:t>
            </a:r>
          </a:p>
          <a:p>
            <a:r>
              <a:rPr lang="en-US" sz="1600" dirty="0" smtClean="0">
                <a:latin typeface="Courier New" pitchFamily="49" charset="0"/>
                <a:cs typeface="Courier New" pitchFamily="49" charset="0"/>
              </a:rPr>
              <a:t>! @Execute("we")</a:t>
            </a:r>
          </a:p>
          <a:p>
            <a:r>
              <a:rPr lang="en-US" sz="1600" dirty="0" smtClean="0">
                <a:latin typeface="Courier New" pitchFamily="49" charset="0"/>
                <a:cs typeface="Courier New" pitchFamily="49" charset="0"/>
              </a:rPr>
              <a:t>SUBROUTINE we(</a:t>
            </a:r>
            <a:r>
              <a:rPr lang="en-US" sz="1600" b="1" dirty="0" smtClean="0">
                <a:latin typeface="Courier New" pitchFamily="49" charset="0"/>
                <a:cs typeface="Courier New" pitchFamily="49" charset="0"/>
              </a:rPr>
              <a:t>..., </a:t>
            </a:r>
            <a:r>
              <a:rPr lang="en-US" sz="1600" dirty="0" smtClean="0">
                <a:latin typeface="Courier New" pitchFamily="49" charset="0"/>
                <a:cs typeface="Courier New" pitchFamily="49" charset="0"/>
              </a:rPr>
              <a:t>DYN, DYN_LEN, …</a:t>
            </a:r>
            <a:r>
              <a:rPr lang="en-US" sz="1600" b="1" dirty="0" smtClean="0">
                <a:latin typeface="Courier New" pitchFamily="49" charset="0"/>
                <a:cs typeface="Courier New" pitchFamily="49" charset="0"/>
              </a:rPr>
              <a:t>, </a:t>
            </a:r>
            <a:r>
              <a:rPr lang="en-US" sz="1600" dirty="0" smtClean="0">
                <a:latin typeface="Courier New" pitchFamily="49" charset="0"/>
                <a:cs typeface="Courier New" pitchFamily="49" charset="0"/>
              </a:rPr>
              <a:t> ...</a:t>
            </a:r>
          </a:p>
          <a:p>
            <a:r>
              <a:rPr lang="en-US" sz="1600" b="1" dirty="0" smtClean="0">
                <a:latin typeface="Courier New" pitchFamily="49" charset="0"/>
                <a:cs typeface="Courier New" pitchFamily="49" charset="0"/>
              </a:rPr>
              <a:t>...</a:t>
            </a:r>
          </a:p>
          <a:p>
            <a:endParaRPr lang="en-US" sz="1600" b="1" dirty="0" smtClean="0">
              <a:latin typeface="Courier New" pitchFamily="49" charset="0"/>
              <a:cs typeface="Courier New" pitchFamily="49" charset="0"/>
            </a:endParaRPr>
          </a:p>
          <a:p>
            <a:r>
              <a:rPr lang="en-US" sz="1600" b="1" dirty="0" smtClean="0">
                <a:latin typeface="Courier New" pitchFamily="49" charset="0"/>
                <a:cs typeface="Courier New" pitchFamily="49" charset="0"/>
              </a:rPr>
              <a:t>...</a:t>
            </a:r>
          </a:p>
          <a:p>
            <a:endParaRPr lang="en-US" sz="160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a:t>
            </a:r>
            <a:endParaRPr lang="en-US" sz="1600" dirty="0">
              <a:latin typeface="Courier New" pitchFamily="49" charset="0"/>
              <a:cs typeface="Courier New" pitchFamily="49" charset="0"/>
            </a:endParaRPr>
          </a:p>
        </p:txBody>
      </p:sp>
      <p:sp>
        <p:nvSpPr>
          <p:cNvPr id="6" name="Slide Number Placeholder 5"/>
          <p:cNvSpPr>
            <a:spLocks noGrp="1"/>
          </p:cNvSpPr>
          <p:nvPr>
            <p:ph type="sldNum" sz="quarter" idx="12"/>
          </p:nvPr>
        </p:nvSpPr>
        <p:spPr/>
        <p:txBody>
          <a:bodyPr/>
          <a:lstStyle/>
          <a:p>
            <a:fld id="{E9353CB8-35B8-441F-A176-6CE3BA725640}" type="slidenum">
              <a:rPr lang="en-US" smtClean="0"/>
              <a:pPr/>
              <a:t>143</a:t>
            </a:fld>
            <a:endParaRPr lang="en-US"/>
          </a:p>
        </p:txBody>
      </p:sp>
    </p:spTree>
    <p:extLst>
      <p:ext uri="{BB962C8B-B14F-4D97-AF65-F5344CB8AC3E}">
        <p14:creationId xmlns:p14="http://schemas.microsoft.com/office/powerpoint/2010/main" val="393924912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Shared Libraries</a:t>
            </a:r>
            <a:endParaRPr lang="en-US" dirty="0"/>
          </a:p>
        </p:txBody>
      </p:sp>
      <p:sp>
        <p:nvSpPr>
          <p:cNvPr id="3" name="Content Placeholder 2"/>
          <p:cNvSpPr>
            <a:spLocks noGrp="1"/>
          </p:cNvSpPr>
          <p:nvPr>
            <p:ph idx="1"/>
          </p:nvPr>
        </p:nvSpPr>
        <p:spPr/>
        <p:txBody>
          <a:bodyPr/>
          <a:lstStyle/>
          <a:p>
            <a:r>
              <a:rPr lang="en-US" dirty="0" smtClean="0"/>
              <a:t>Native code goes into DLL</a:t>
            </a:r>
          </a:p>
          <a:p>
            <a:pPr lvl="1"/>
            <a:r>
              <a:rPr lang="en-US" dirty="0" smtClean="0"/>
              <a:t>Erosion.dll  (windows)</a:t>
            </a:r>
          </a:p>
          <a:p>
            <a:pPr lvl="1"/>
            <a:r>
              <a:rPr lang="en-US" dirty="0" err="1" smtClean="0"/>
              <a:t>libErosion.so</a:t>
            </a:r>
            <a:r>
              <a:rPr lang="en-US" dirty="0" smtClean="0"/>
              <a:t>   (</a:t>
            </a:r>
            <a:r>
              <a:rPr lang="en-US" dirty="0" err="1" smtClean="0"/>
              <a:t>linux</a:t>
            </a:r>
            <a:r>
              <a:rPr lang="en-US" dirty="0" smtClean="0"/>
              <a:t>)</a:t>
            </a:r>
          </a:p>
          <a:p>
            <a:pPr lvl="1"/>
            <a:endParaRPr lang="en-US" dirty="0" smtClean="0"/>
          </a:p>
          <a:p>
            <a:r>
              <a:rPr lang="en-US" dirty="0" smtClean="0"/>
              <a:t>DLL loads at model execution time.</a:t>
            </a:r>
          </a:p>
          <a:p>
            <a:endParaRPr lang="en-US" dirty="0" smtClean="0"/>
          </a:p>
          <a:p>
            <a:r>
              <a:rPr lang="en-US" b="1" dirty="0" smtClean="0">
                <a:latin typeface="Courier New" pitchFamily="49" charset="0"/>
                <a:cs typeface="Courier New" pitchFamily="49" charset="0"/>
              </a:rPr>
              <a:t>@Execute </a:t>
            </a:r>
            <a:r>
              <a:rPr lang="en-US" dirty="0" smtClean="0"/>
              <a:t>annotated method gets called</a:t>
            </a:r>
          </a:p>
          <a:p>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144</a:t>
            </a:fld>
            <a:endParaRPr lang="en-US"/>
          </a:p>
        </p:txBody>
      </p:sp>
    </p:spTree>
    <p:extLst>
      <p:ext uri="{BB962C8B-B14F-4D97-AF65-F5344CB8AC3E}">
        <p14:creationId xmlns:p14="http://schemas.microsoft.com/office/powerpoint/2010/main" val="409479047"/>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 in Simulations</a:t>
            </a:r>
            <a:endParaRPr lang="en-US" dirty="0"/>
          </a:p>
        </p:txBody>
      </p:sp>
      <p:sp>
        <p:nvSpPr>
          <p:cNvPr id="5" name="Content Placeholder 2"/>
          <p:cNvSpPr>
            <a:spLocks noGrp="1"/>
          </p:cNvSpPr>
          <p:nvPr>
            <p:ph idx="1"/>
          </p:nvPr>
        </p:nvSpPr>
        <p:spPr>
          <a:xfrm>
            <a:off x="457200" y="4724400"/>
            <a:ext cx="8229600" cy="1401763"/>
          </a:xfrm>
        </p:spPr>
        <p:txBody>
          <a:bodyPr>
            <a:normAutofit/>
          </a:bodyPr>
          <a:lstStyle/>
          <a:p>
            <a:r>
              <a:rPr lang="en-US" b="1" dirty="0" smtClean="0"/>
              <a:t>resource </a:t>
            </a:r>
            <a:r>
              <a:rPr lang="en-US" dirty="0" smtClean="0"/>
              <a:t>(search path for windows DLLs and shared libraries)</a:t>
            </a:r>
          </a:p>
          <a:p>
            <a:r>
              <a:rPr lang="en-US" b="1" dirty="0" smtClean="0"/>
              <a:t>resource</a:t>
            </a:r>
            <a:r>
              <a:rPr lang="en-US" dirty="0" smtClean="0"/>
              <a:t> for jar file(s)</a:t>
            </a:r>
          </a:p>
          <a:p>
            <a:endParaRPr lang="en-US" dirty="0"/>
          </a:p>
        </p:txBody>
      </p:sp>
      <p:sp>
        <p:nvSpPr>
          <p:cNvPr id="4" name="TextBox 3"/>
          <p:cNvSpPr txBox="1"/>
          <p:nvPr/>
        </p:nvSpPr>
        <p:spPr>
          <a:xfrm>
            <a:off x="609600" y="1828800"/>
            <a:ext cx="8077200" cy="3046988"/>
          </a:xfrm>
          <a:prstGeom prst="rect">
            <a:avLst/>
          </a:prstGeom>
          <a:noFill/>
        </p:spPr>
        <p:txBody>
          <a:bodyPr wrap="square" rtlCol="0">
            <a:spAutoFit/>
          </a:bodyPr>
          <a:lstStyle/>
          <a:p>
            <a:r>
              <a:rPr lang="en-US" sz="1600" dirty="0" smtClean="0">
                <a:latin typeface="Courier New" pitchFamily="49" charset="0"/>
                <a:cs typeface="Courier New" pitchFamily="49" charset="0"/>
              </a:rPr>
              <a:t>model(</a:t>
            </a:r>
            <a:r>
              <a:rPr lang="en-US" sz="1600" dirty="0" err="1" smtClean="0">
                <a:latin typeface="Courier New" pitchFamily="49" charset="0"/>
                <a:cs typeface="Courier New" pitchFamily="49" charset="0"/>
              </a:rPr>
              <a:t>classname</a:t>
            </a:r>
            <a:r>
              <a:rPr lang="en-US" sz="1600" dirty="0" smtClean="0">
                <a:latin typeface="Courier New" pitchFamily="49" charset="0"/>
                <a:cs typeface="Courier New" pitchFamily="49" charset="0"/>
              </a:rPr>
              <a:t>:"</a:t>
            </a:r>
            <a:r>
              <a:rPr lang="en-US" sz="1600" dirty="0" err="1" smtClean="0">
                <a:latin typeface="Courier New" pitchFamily="49" charset="0"/>
                <a:cs typeface="Courier New" pitchFamily="49" charset="0"/>
              </a:rPr>
              <a:t>hillslope.MainOMS</a:t>
            </a:r>
            <a:r>
              <a:rPr lang="en-US" sz="1600" dirty="0" smtClean="0">
                <a:latin typeface="Courier New" pitchFamily="49" charset="0"/>
                <a:cs typeface="Courier New" pitchFamily="49" charset="0"/>
              </a:rPr>
              <a:t>") {</a:t>
            </a:r>
          </a:p>
          <a:p>
            <a:r>
              <a:rPr lang="en-US" sz="1600" dirty="0" smtClean="0">
                <a:latin typeface="Courier New" pitchFamily="49" charset="0"/>
                <a:cs typeface="Courier New" pitchFamily="49" charset="0"/>
              </a:rPr>
              <a:t>        </a:t>
            </a:r>
            <a:r>
              <a:rPr lang="en-US" sz="1600" b="1" dirty="0" smtClean="0">
                <a:latin typeface="Courier New" pitchFamily="49" charset="0"/>
                <a:cs typeface="Courier New" pitchFamily="49" charset="0"/>
              </a:rPr>
              <a:t>resource "$</a:t>
            </a:r>
            <a:r>
              <a:rPr lang="en-US" sz="1600" b="1" dirty="0" err="1" smtClean="0">
                <a:latin typeface="Courier New" pitchFamily="49" charset="0"/>
                <a:cs typeface="Courier New" pitchFamily="49" charset="0"/>
              </a:rPr>
              <a:t>oms_prj</a:t>
            </a:r>
            <a:r>
              <a:rPr lang="en-US" sz="1600" b="1" dirty="0" smtClean="0">
                <a:latin typeface="Courier New" pitchFamily="49" charset="0"/>
                <a:cs typeface="Courier New" pitchFamily="49" charset="0"/>
              </a:rPr>
              <a:t>/dist/*.jar“</a:t>
            </a:r>
          </a:p>
          <a:p>
            <a:r>
              <a:rPr lang="en-US" sz="1600" b="1" dirty="0" smtClean="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b="1" dirty="0" smtClean="0">
                <a:latin typeface="Courier New" pitchFamily="49" charset="0"/>
                <a:cs typeface="Courier New" pitchFamily="49" charset="0"/>
              </a:rPr>
              <a:t>resource "$</a:t>
            </a:r>
            <a:r>
              <a:rPr lang="en-US" sz="1600" b="1" dirty="0" err="1" smtClean="0">
                <a:latin typeface="Courier New" pitchFamily="49" charset="0"/>
                <a:cs typeface="Courier New" pitchFamily="49" charset="0"/>
              </a:rPr>
              <a:t>oms_prj</a:t>
            </a:r>
            <a:r>
              <a:rPr lang="en-US" sz="1600" b="1" dirty="0" smtClean="0">
                <a:latin typeface="Courier New" pitchFamily="49" charset="0"/>
                <a:cs typeface="Courier New" pitchFamily="49" charset="0"/>
              </a:rPr>
              <a:t>/dist"</a:t>
            </a:r>
          </a:p>
          <a:p>
            <a:r>
              <a:rPr lang="en-US" sz="1600" dirty="0" smtClean="0">
                <a:latin typeface="Courier New" pitchFamily="49" charset="0"/>
                <a:cs typeface="Courier New" pitchFamily="49" charset="0"/>
              </a:rPr>
              <a:t>        parameter() {</a:t>
            </a:r>
          </a:p>
          <a:p>
            <a:r>
              <a:rPr lang="en-US" sz="1600" dirty="0" smtClean="0">
                <a:latin typeface="Courier New" pitchFamily="49" charset="0"/>
                <a:cs typeface="Courier New" pitchFamily="49" charset="0"/>
              </a:rPr>
              <a:t>            // output files</a:t>
            </a:r>
          </a:p>
          <a:p>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eroout</a:t>
            </a:r>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tmp</a:t>
            </a:r>
            <a:r>
              <a:rPr lang="en-US" sz="1600" dirty="0" smtClean="0">
                <a:latin typeface="Courier New" pitchFamily="49" charset="0"/>
                <a:cs typeface="Courier New" pitchFamily="49" charset="0"/>
              </a:rPr>
              <a:t>/</a:t>
            </a:r>
            <a:r>
              <a:rPr lang="en-US" sz="1600" dirty="0" err="1" smtClean="0">
                <a:latin typeface="Courier New" pitchFamily="49" charset="0"/>
                <a:cs typeface="Courier New" pitchFamily="49" charset="0"/>
              </a:rPr>
              <a:t>erosion.out</a:t>
            </a:r>
            <a:r>
              <a:rPr lang="en-US" sz="1600" dirty="0" smtClean="0">
                <a:latin typeface="Courier New" pitchFamily="49" charset="0"/>
                <a:cs typeface="Courier New" pitchFamily="49" charset="0"/>
              </a:rPr>
              <a:t>"</a:t>
            </a:r>
          </a:p>
          <a:p>
            <a:r>
              <a:rPr lang="en-US" sz="1600" dirty="0" smtClean="0">
                <a:latin typeface="Courier New" pitchFamily="49" charset="0"/>
                <a:cs typeface="Courier New" pitchFamily="49" charset="0"/>
              </a:rPr>
              <a:t>            // values</a:t>
            </a:r>
          </a:p>
          <a:p>
            <a:r>
              <a:rPr lang="en-US" sz="1600" dirty="0" smtClean="0">
                <a:latin typeface="Courier New" pitchFamily="49" charset="0"/>
                <a:cs typeface="Courier New" pitchFamily="49" charset="0"/>
              </a:rPr>
              <a:t>            runoff      "0.127631"</a:t>
            </a:r>
          </a:p>
          <a:p>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peakro</a:t>
            </a:r>
            <a:r>
              <a:rPr lang="en-US" sz="1600" dirty="0" smtClean="0">
                <a:latin typeface="Courier New" pitchFamily="49" charset="0"/>
                <a:cs typeface="Courier New" pitchFamily="49" charset="0"/>
              </a:rPr>
              <a:t>      "1.88969E-05"</a:t>
            </a:r>
          </a:p>
          <a:p>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effdrn</a:t>
            </a:r>
            <a:r>
              <a:rPr lang="en-US" sz="1600" dirty="0" smtClean="0">
                <a:latin typeface="Courier New" pitchFamily="49" charset="0"/>
                <a:cs typeface="Courier New" pitchFamily="49" charset="0"/>
              </a:rPr>
              <a:t>      "6754.0983"</a:t>
            </a:r>
          </a:p>
          <a:p>
            <a:r>
              <a:rPr lang="en-US" sz="1600" dirty="0" smtClean="0">
                <a:latin typeface="Courier New" pitchFamily="49" charset="0"/>
                <a:cs typeface="Courier New" pitchFamily="49" charset="0"/>
              </a:rPr>
              <a:t>        }</a:t>
            </a:r>
          </a:p>
          <a:p>
            <a:r>
              <a:rPr lang="en-US" sz="1600" dirty="0" smtClean="0">
                <a:latin typeface="Courier New" pitchFamily="49" charset="0"/>
                <a:cs typeface="Courier New" pitchFamily="49" charset="0"/>
              </a:rPr>
              <a:t>    }</a:t>
            </a:r>
            <a:endParaRPr lang="en-US" sz="1600" dirty="0">
              <a:latin typeface="Courier New" pitchFamily="49" charset="0"/>
              <a:cs typeface="Courier New" pitchFamily="49" charset="0"/>
            </a:endParaRPr>
          </a:p>
        </p:txBody>
      </p:sp>
      <p:sp>
        <p:nvSpPr>
          <p:cNvPr id="6" name="Slide Number Placeholder 5"/>
          <p:cNvSpPr>
            <a:spLocks noGrp="1"/>
          </p:cNvSpPr>
          <p:nvPr>
            <p:ph type="sldNum" sz="quarter" idx="12"/>
          </p:nvPr>
        </p:nvSpPr>
        <p:spPr/>
        <p:txBody>
          <a:bodyPr/>
          <a:lstStyle/>
          <a:p>
            <a:fld id="{E9353CB8-35B8-441F-A176-6CE3BA725640}" type="slidenum">
              <a:rPr lang="en-US" smtClean="0"/>
              <a:pPr/>
              <a:t>145</a:t>
            </a:fld>
            <a:endParaRPr lang="en-US"/>
          </a:p>
        </p:txBody>
      </p:sp>
    </p:spTree>
    <p:extLst>
      <p:ext uri="{BB962C8B-B14F-4D97-AF65-F5344CB8AC3E}">
        <p14:creationId xmlns:p14="http://schemas.microsoft.com/office/powerpoint/2010/main" val="412133524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Automated Build system</a:t>
            </a:r>
            <a:endParaRPr lang="en-US" dirty="0"/>
          </a:p>
        </p:txBody>
      </p:sp>
      <p:sp>
        <p:nvSpPr>
          <p:cNvPr id="4" name="Rounded Rectangle 3"/>
          <p:cNvSpPr/>
          <p:nvPr/>
        </p:nvSpPr>
        <p:spPr>
          <a:xfrm>
            <a:off x="228600" y="2133600"/>
            <a:ext cx="1676400" cy="12954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compile/link </a:t>
            </a:r>
          </a:p>
          <a:p>
            <a:pPr algn="ctr"/>
            <a:r>
              <a:rPr lang="en-US" dirty="0" smtClean="0"/>
              <a:t>*.f90</a:t>
            </a:r>
            <a:endParaRPr lang="en-US" dirty="0"/>
          </a:p>
        </p:txBody>
      </p:sp>
      <p:sp>
        <p:nvSpPr>
          <p:cNvPr id="5" name="Rounded Rectangle 4"/>
          <p:cNvSpPr/>
          <p:nvPr/>
        </p:nvSpPr>
        <p:spPr>
          <a:xfrm>
            <a:off x="2362200" y="2133600"/>
            <a:ext cx="1676400" cy="12954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Parse </a:t>
            </a:r>
          </a:p>
          <a:p>
            <a:pPr algn="ctr"/>
            <a:r>
              <a:rPr lang="en-US" dirty="0" smtClean="0"/>
              <a:t>Annotations</a:t>
            </a:r>
          </a:p>
          <a:p>
            <a:pPr algn="ctr"/>
            <a:r>
              <a:rPr lang="en-US" dirty="0" smtClean="0"/>
              <a:t>in  *.f90</a:t>
            </a:r>
            <a:endParaRPr lang="en-US" dirty="0"/>
          </a:p>
        </p:txBody>
      </p:sp>
      <p:sp>
        <p:nvSpPr>
          <p:cNvPr id="6" name="Rounded Rectangle 5"/>
          <p:cNvSpPr/>
          <p:nvPr/>
        </p:nvSpPr>
        <p:spPr>
          <a:xfrm>
            <a:off x="4495800" y="2133600"/>
            <a:ext cx="1676400" cy="12954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Auto generate</a:t>
            </a:r>
          </a:p>
          <a:p>
            <a:pPr algn="ctr"/>
            <a:r>
              <a:rPr lang="en-US" dirty="0" smtClean="0"/>
              <a:t>Java bindings</a:t>
            </a:r>
          </a:p>
          <a:p>
            <a:pPr algn="ctr"/>
            <a:endParaRPr lang="en-US" dirty="0"/>
          </a:p>
        </p:txBody>
      </p:sp>
      <p:sp>
        <p:nvSpPr>
          <p:cNvPr id="7" name="Rounded Rectangle 6"/>
          <p:cNvSpPr/>
          <p:nvPr/>
        </p:nvSpPr>
        <p:spPr>
          <a:xfrm>
            <a:off x="6553200" y="2133600"/>
            <a:ext cx="1676400" cy="12954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Compile/</a:t>
            </a:r>
          </a:p>
          <a:p>
            <a:pPr algn="ctr"/>
            <a:r>
              <a:rPr lang="en-US" dirty="0" smtClean="0"/>
              <a:t>package all</a:t>
            </a:r>
          </a:p>
          <a:p>
            <a:pPr algn="ctr"/>
            <a:r>
              <a:rPr lang="en-US" dirty="0" smtClean="0"/>
              <a:t>Bindings</a:t>
            </a:r>
            <a:endParaRPr lang="en-US" dirty="0"/>
          </a:p>
        </p:txBody>
      </p:sp>
      <p:cxnSp>
        <p:nvCxnSpPr>
          <p:cNvPr id="9" name="Straight Arrow Connector 8"/>
          <p:cNvCxnSpPr>
            <a:stCxn id="4" idx="3"/>
            <a:endCxn id="5" idx="1"/>
          </p:cNvCxnSpPr>
          <p:nvPr/>
        </p:nvCxnSpPr>
        <p:spPr>
          <a:xfrm>
            <a:off x="1905000" y="2781300"/>
            <a:ext cx="457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0" name="Straight Arrow Connector 9"/>
          <p:cNvCxnSpPr>
            <a:stCxn id="5" idx="3"/>
            <a:endCxn id="6" idx="1"/>
          </p:cNvCxnSpPr>
          <p:nvPr/>
        </p:nvCxnSpPr>
        <p:spPr>
          <a:xfrm>
            <a:off x="4038600" y="2781300"/>
            <a:ext cx="4572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13" name="Straight Arrow Connector 12"/>
          <p:cNvCxnSpPr>
            <a:stCxn id="6" idx="3"/>
            <a:endCxn id="7" idx="1"/>
          </p:cNvCxnSpPr>
          <p:nvPr/>
        </p:nvCxnSpPr>
        <p:spPr>
          <a:xfrm>
            <a:off x="6172200" y="2781300"/>
            <a:ext cx="381000" cy="1588"/>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19" name="Rounded Rectangle 18"/>
          <p:cNvSpPr/>
          <p:nvPr/>
        </p:nvSpPr>
        <p:spPr>
          <a:xfrm>
            <a:off x="1371600" y="3962400"/>
            <a:ext cx="1295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xyz.dll</a:t>
            </a:r>
            <a:endParaRPr lang="en-US" dirty="0"/>
          </a:p>
        </p:txBody>
      </p:sp>
      <p:sp>
        <p:nvSpPr>
          <p:cNvPr id="31" name="Rounded Rectangle 30"/>
          <p:cNvSpPr/>
          <p:nvPr/>
        </p:nvSpPr>
        <p:spPr>
          <a:xfrm>
            <a:off x="7467600" y="3962400"/>
            <a:ext cx="12954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xyz.jar</a:t>
            </a:r>
            <a:endParaRPr lang="en-US" dirty="0"/>
          </a:p>
        </p:txBody>
      </p:sp>
      <p:cxnSp>
        <p:nvCxnSpPr>
          <p:cNvPr id="33" name="Straight Arrow Connector 32"/>
          <p:cNvCxnSpPr>
            <a:stCxn id="4" idx="2"/>
            <a:endCxn id="19" idx="0"/>
          </p:cNvCxnSpPr>
          <p:nvPr/>
        </p:nvCxnSpPr>
        <p:spPr>
          <a:xfrm rot="16200000" flipH="1">
            <a:off x="1276350" y="3219450"/>
            <a:ext cx="533400" cy="9525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7" idx="2"/>
            <a:endCxn id="31" idx="0"/>
          </p:cNvCxnSpPr>
          <p:nvPr/>
        </p:nvCxnSpPr>
        <p:spPr>
          <a:xfrm rot="16200000" flipH="1">
            <a:off x="7486650" y="3333750"/>
            <a:ext cx="533400" cy="7239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026" name="Picture 2" descr="C:\Documents and Settings\od\Local Settings\Temporary Internet Files\Content.IE5\0MTUV7VX\MC900441310[1].png"/>
          <p:cNvPicPr>
            <a:picLocks noChangeAspect="1" noChangeArrowheads="1"/>
          </p:cNvPicPr>
          <p:nvPr/>
        </p:nvPicPr>
        <p:blipFill>
          <a:blip r:embed="rId2" cstate="print"/>
          <a:srcRect/>
          <a:stretch>
            <a:fillRect/>
          </a:stretch>
        </p:blipFill>
        <p:spPr bwMode="auto">
          <a:xfrm>
            <a:off x="1828800" y="1752600"/>
            <a:ext cx="830263" cy="830263"/>
          </a:xfrm>
          <a:prstGeom prst="rect">
            <a:avLst/>
          </a:prstGeom>
          <a:noFill/>
        </p:spPr>
      </p:pic>
      <p:pic>
        <p:nvPicPr>
          <p:cNvPr id="53" name="Picture 2" descr="C:\Documents and Settings\od\Local Settings\Temporary Internet Files\Content.IE5\0MTUV7VX\MC900441310[1].png"/>
          <p:cNvPicPr>
            <a:picLocks noChangeAspect="1" noChangeArrowheads="1"/>
          </p:cNvPicPr>
          <p:nvPr/>
        </p:nvPicPr>
        <p:blipFill>
          <a:blip r:embed="rId2" cstate="print"/>
          <a:srcRect/>
          <a:stretch>
            <a:fillRect/>
          </a:stretch>
        </p:blipFill>
        <p:spPr bwMode="auto">
          <a:xfrm>
            <a:off x="3962400" y="1752600"/>
            <a:ext cx="830263" cy="830263"/>
          </a:xfrm>
          <a:prstGeom prst="rect">
            <a:avLst/>
          </a:prstGeom>
          <a:noFill/>
        </p:spPr>
      </p:pic>
      <p:pic>
        <p:nvPicPr>
          <p:cNvPr id="54" name="Picture 2" descr="C:\Documents and Settings\od\Local Settings\Temporary Internet Files\Content.IE5\0MTUV7VX\MC900441310[1].png"/>
          <p:cNvPicPr>
            <a:picLocks noChangeAspect="1" noChangeArrowheads="1"/>
          </p:cNvPicPr>
          <p:nvPr/>
        </p:nvPicPr>
        <p:blipFill>
          <a:blip r:embed="rId2" cstate="print"/>
          <a:srcRect/>
          <a:stretch>
            <a:fillRect/>
          </a:stretch>
        </p:blipFill>
        <p:spPr bwMode="auto">
          <a:xfrm>
            <a:off x="6096000" y="1752600"/>
            <a:ext cx="830263" cy="830263"/>
          </a:xfrm>
          <a:prstGeom prst="rect">
            <a:avLst/>
          </a:prstGeom>
          <a:noFill/>
        </p:spPr>
      </p:pic>
      <p:cxnSp>
        <p:nvCxnSpPr>
          <p:cNvPr id="20" name="Straight Arrow Connector 19"/>
          <p:cNvCxnSpPr/>
          <p:nvPr/>
        </p:nvCxnSpPr>
        <p:spPr>
          <a:xfrm rot="16200000" flipH="1">
            <a:off x="3829050" y="3295650"/>
            <a:ext cx="1028700"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22" name="Rounded Rectangle 21"/>
          <p:cNvSpPr/>
          <p:nvPr/>
        </p:nvSpPr>
        <p:spPr>
          <a:xfrm>
            <a:off x="4495800" y="4114800"/>
            <a:ext cx="1676400" cy="129540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(DYN</a:t>
            </a:r>
          </a:p>
          <a:p>
            <a:pPr algn="ctr"/>
            <a:r>
              <a:rPr lang="en-US" dirty="0" smtClean="0"/>
              <a:t>Proxy)</a:t>
            </a:r>
          </a:p>
          <a:p>
            <a:pPr algn="ctr"/>
            <a:endParaRPr lang="en-US" dirty="0"/>
          </a:p>
        </p:txBody>
      </p:sp>
      <p:cxnSp>
        <p:nvCxnSpPr>
          <p:cNvPr id="23" name="Straight Arrow Connector 22"/>
          <p:cNvCxnSpPr>
            <a:stCxn id="22" idx="3"/>
            <a:endCxn id="7" idx="1"/>
          </p:cNvCxnSpPr>
          <p:nvPr/>
        </p:nvCxnSpPr>
        <p:spPr>
          <a:xfrm flipV="1">
            <a:off x="6172200" y="2781300"/>
            <a:ext cx="381000" cy="198120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8" name="Slide Number Placeholder 7"/>
          <p:cNvSpPr>
            <a:spLocks noGrp="1"/>
          </p:cNvSpPr>
          <p:nvPr>
            <p:ph type="sldNum" sz="quarter" idx="12"/>
          </p:nvPr>
        </p:nvSpPr>
        <p:spPr/>
        <p:txBody>
          <a:bodyPr/>
          <a:lstStyle/>
          <a:p>
            <a:fld id="{E9353CB8-35B8-441F-A176-6CE3BA725640}" type="slidenum">
              <a:rPr lang="en-US" smtClean="0"/>
              <a:pPr/>
              <a:t>146</a:t>
            </a:fld>
            <a:endParaRPr lang="en-US"/>
          </a:p>
        </p:txBody>
      </p:sp>
    </p:spTree>
    <p:extLst>
      <p:ext uri="{BB962C8B-B14F-4D97-AF65-F5344CB8AC3E}">
        <p14:creationId xmlns:p14="http://schemas.microsoft.com/office/powerpoint/2010/main" val="243464763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p:txBody>
          <a:bodyPr/>
          <a:lstStyle/>
          <a:p>
            <a:r>
              <a:rPr lang="en-US" dirty="0" smtClean="0"/>
              <a:t>Annotations can be used to extend FORTRAN sources.</a:t>
            </a:r>
          </a:p>
          <a:p>
            <a:r>
              <a:rPr lang="en-US" dirty="0" smtClean="0"/>
              <a:t>Enable existing native sources to seamlessly integrate into OMS3, following the OMS3 annotation conventions.</a:t>
            </a:r>
          </a:p>
          <a:p>
            <a:endParaRPr lang="en-US" dirty="0" smtClean="0"/>
          </a:p>
        </p:txBody>
      </p:sp>
      <p:sp>
        <p:nvSpPr>
          <p:cNvPr id="5" name="Slide Number Placeholder 4"/>
          <p:cNvSpPr>
            <a:spLocks noGrp="1"/>
          </p:cNvSpPr>
          <p:nvPr>
            <p:ph type="sldNum" sz="quarter" idx="12"/>
          </p:nvPr>
        </p:nvSpPr>
        <p:spPr/>
        <p:txBody>
          <a:bodyPr/>
          <a:lstStyle/>
          <a:p>
            <a:fld id="{E9353CB8-35B8-441F-A176-6CE3BA725640}" type="slidenum">
              <a:rPr lang="en-US" smtClean="0"/>
              <a:pPr/>
              <a:t>147</a:t>
            </a:fld>
            <a:endParaRPr lang="en-US"/>
          </a:p>
        </p:txBody>
      </p:sp>
    </p:spTree>
    <p:extLst>
      <p:ext uri="{BB962C8B-B14F-4D97-AF65-F5344CB8AC3E}">
        <p14:creationId xmlns:p14="http://schemas.microsoft.com/office/powerpoint/2010/main" val="41790252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r>
              <a:rPr lang="en-US" dirty="0" smtClean="0">
                <a:hlinkClick r:id="rId2"/>
              </a:rPr>
              <a:t>http://gcc.gnu.org/onlinedocs/gfortran/ISO_005fC_005fBINDING.html</a:t>
            </a:r>
            <a:endParaRPr lang="en-US" dirty="0" smtClean="0"/>
          </a:p>
          <a:p>
            <a:r>
              <a:rPr lang="en-US" dirty="0" smtClean="0">
                <a:hlinkClick r:id="rId3"/>
              </a:rPr>
              <a:t>http://gcc.gnu.org</a:t>
            </a:r>
            <a:endParaRPr lang="en-US" dirty="0" smtClean="0"/>
          </a:p>
          <a:p>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148</a:t>
            </a:fld>
            <a:endParaRPr lang="en-US"/>
          </a:p>
        </p:txBody>
      </p:sp>
    </p:spTree>
    <p:extLst>
      <p:ext uri="{BB962C8B-B14F-4D97-AF65-F5344CB8AC3E}">
        <p14:creationId xmlns:p14="http://schemas.microsoft.com/office/powerpoint/2010/main" val="74055484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Native Architecture</a:t>
            </a:r>
            <a:endParaRPr lang="en-US" dirty="0"/>
          </a:p>
        </p:txBody>
      </p:sp>
      <p:sp>
        <p:nvSpPr>
          <p:cNvPr id="3" name="Content Placeholder 2"/>
          <p:cNvSpPr>
            <a:spLocks noGrp="1"/>
          </p:cNvSpPr>
          <p:nvPr>
            <p:ph idx="1"/>
          </p:nvPr>
        </p:nvSpPr>
        <p:spPr/>
        <p:txBody>
          <a:bodyPr/>
          <a:lstStyle/>
          <a:p>
            <a:r>
              <a:rPr lang="en-US" dirty="0" smtClean="0"/>
              <a:t>Open source project</a:t>
            </a:r>
          </a:p>
          <a:p>
            <a:r>
              <a:rPr lang="en-US" dirty="0" smtClean="0"/>
              <a:t>Simplify native code integration</a:t>
            </a:r>
          </a:p>
          <a:p>
            <a:pPr lvl="1"/>
            <a:r>
              <a:rPr lang="en-US" dirty="0" smtClean="0"/>
              <a:t>Generic dynamic dispatch</a:t>
            </a:r>
          </a:p>
          <a:p>
            <a:pPr lvl="1"/>
            <a:r>
              <a:rPr lang="en-US" dirty="0" smtClean="0"/>
              <a:t>No bridging code (JNI) required</a:t>
            </a:r>
          </a:p>
          <a:p>
            <a:pPr lvl="1"/>
            <a:r>
              <a:rPr lang="en-US" dirty="0" smtClean="0"/>
              <a:t>Direct call from Java -&gt; DLL (Shared Object)</a:t>
            </a:r>
          </a:p>
          <a:p>
            <a:pPr lvl="1"/>
            <a:r>
              <a:rPr lang="en-US" dirty="0" smtClean="0"/>
              <a:t>Direct data type mapping</a:t>
            </a:r>
          </a:p>
          <a:p>
            <a:r>
              <a:rPr lang="en-US" dirty="0" smtClean="0"/>
              <a:t>32 and 64 bit, all major OS </a:t>
            </a:r>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149</a:t>
            </a:fld>
            <a:endParaRPr lang="en-US"/>
          </a:p>
        </p:txBody>
      </p:sp>
    </p:spTree>
    <p:extLst>
      <p:ext uri="{BB962C8B-B14F-4D97-AF65-F5344CB8AC3E}">
        <p14:creationId xmlns:p14="http://schemas.microsoft.com/office/powerpoint/2010/main" val="2478411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4990" y="1309469"/>
            <a:ext cx="5558628" cy="4571581"/>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6820578" y="2617042"/>
            <a:ext cx="2169825" cy="746358"/>
          </a:xfrm>
          <a:prstGeom prst="rect">
            <a:avLst/>
          </a:prstGeom>
          <a:noFill/>
        </p:spPr>
        <p:txBody>
          <a:bodyPr wrap="none" lIns="160020" tIns="80010" rIns="160020" bIns="80010" rtlCol="0">
            <a:spAutoFit/>
          </a:bodyPr>
          <a:lstStyle/>
          <a:p>
            <a:endParaRPr lang="en-US" sz="1900" dirty="0" smtClean="0">
              <a:effectLst>
                <a:glow rad="63500">
                  <a:schemeClr val="accent1">
                    <a:satMod val="175000"/>
                    <a:alpha val="40000"/>
                  </a:schemeClr>
                </a:glow>
              </a:effectLst>
            </a:endParaRPr>
          </a:p>
          <a:p>
            <a:r>
              <a:rPr lang="en-US" sz="1900" dirty="0" smtClean="0">
                <a:effectLst>
                  <a:glow rad="63500">
                    <a:schemeClr val="accent1">
                      <a:satMod val="175000"/>
                      <a:alpha val="40000"/>
                    </a:schemeClr>
                  </a:glow>
                </a:effectLst>
              </a:rPr>
              <a:t>Simulation Editor</a:t>
            </a:r>
            <a:endParaRPr lang="en-US" sz="1900" dirty="0">
              <a:effectLst>
                <a:glow rad="63500">
                  <a:schemeClr val="accent1">
                    <a:satMod val="175000"/>
                    <a:alpha val="40000"/>
                  </a:schemeClr>
                </a:glow>
              </a:effectLst>
            </a:endParaRPr>
          </a:p>
        </p:txBody>
      </p:sp>
      <p:sp>
        <p:nvSpPr>
          <p:cNvPr id="10" name="TextBox 9"/>
          <p:cNvSpPr txBox="1"/>
          <p:nvPr/>
        </p:nvSpPr>
        <p:spPr>
          <a:xfrm>
            <a:off x="6723864" y="4813469"/>
            <a:ext cx="2020746" cy="453970"/>
          </a:xfrm>
          <a:prstGeom prst="rect">
            <a:avLst/>
          </a:prstGeom>
          <a:noFill/>
        </p:spPr>
        <p:txBody>
          <a:bodyPr wrap="none" lIns="160020" tIns="80010" rIns="160020" bIns="80010" rtlCol="0">
            <a:spAutoFit/>
          </a:bodyPr>
          <a:lstStyle/>
          <a:p>
            <a:r>
              <a:rPr lang="en-US" sz="1900" dirty="0" smtClean="0">
                <a:effectLst>
                  <a:glow rad="63500">
                    <a:schemeClr val="accent1">
                      <a:satMod val="175000"/>
                      <a:alpha val="40000"/>
                    </a:schemeClr>
                  </a:glow>
                </a:effectLst>
              </a:rPr>
              <a:t>Console Output</a:t>
            </a:r>
            <a:endParaRPr lang="en-US" sz="1900" dirty="0">
              <a:effectLst>
                <a:glow rad="63500">
                  <a:schemeClr val="accent1">
                    <a:satMod val="175000"/>
                    <a:alpha val="40000"/>
                  </a:schemeClr>
                </a:glow>
              </a:effectLst>
            </a:endParaRPr>
          </a:p>
        </p:txBody>
      </p:sp>
      <p:sp>
        <p:nvSpPr>
          <p:cNvPr id="11" name="TextBox 10"/>
          <p:cNvSpPr txBox="1"/>
          <p:nvPr/>
        </p:nvSpPr>
        <p:spPr>
          <a:xfrm>
            <a:off x="457200" y="1911409"/>
            <a:ext cx="1126527" cy="453970"/>
          </a:xfrm>
          <a:prstGeom prst="rect">
            <a:avLst/>
          </a:prstGeom>
          <a:noFill/>
        </p:spPr>
        <p:txBody>
          <a:bodyPr wrap="none" lIns="160020" tIns="80010" rIns="160020" bIns="80010" rtlCol="0">
            <a:spAutoFit/>
          </a:bodyPr>
          <a:lstStyle/>
          <a:p>
            <a:r>
              <a:rPr lang="en-US" sz="1900" dirty="0" smtClean="0">
                <a:effectLst>
                  <a:glow rad="63500">
                    <a:schemeClr val="accent1">
                      <a:satMod val="175000"/>
                      <a:alpha val="40000"/>
                    </a:schemeClr>
                  </a:glow>
                </a:effectLst>
              </a:rPr>
              <a:t>Toolbar</a:t>
            </a:r>
            <a:endParaRPr lang="en-US" sz="1900" dirty="0">
              <a:effectLst>
                <a:glow rad="63500">
                  <a:schemeClr val="accent1">
                    <a:satMod val="175000"/>
                    <a:alpha val="40000"/>
                  </a:schemeClr>
                </a:glow>
              </a:effectLst>
            </a:endParaRPr>
          </a:p>
        </p:txBody>
      </p:sp>
      <p:sp>
        <p:nvSpPr>
          <p:cNvPr id="12" name="TextBox 11"/>
          <p:cNvSpPr txBox="1"/>
          <p:nvPr/>
        </p:nvSpPr>
        <p:spPr>
          <a:xfrm>
            <a:off x="6442698" y="952822"/>
            <a:ext cx="2128147" cy="453970"/>
          </a:xfrm>
          <a:prstGeom prst="rect">
            <a:avLst/>
          </a:prstGeom>
          <a:noFill/>
        </p:spPr>
        <p:txBody>
          <a:bodyPr wrap="none" lIns="160020" tIns="80010" rIns="160020" bIns="80010" rtlCol="0">
            <a:spAutoFit/>
          </a:bodyPr>
          <a:lstStyle/>
          <a:p>
            <a:r>
              <a:rPr lang="en-US" sz="1900" dirty="0" smtClean="0">
                <a:effectLst>
                  <a:glow rad="63500">
                    <a:schemeClr val="accent1">
                      <a:satMod val="175000"/>
                      <a:alpha val="40000"/>
                    </a:schemeClr>
                  </a:glow>
                </a:effectLst>
              </a:rPr>
              <a:t>Project Directory</a:t>
            </a:r>
            <a:endParaRPr lang="en-US" sz="1900" dirty="0">
              <a:effectLst>
                <a:glow rad="63500">
                  <a:schemeClr val="accent1">
                    <a:satMod val="175000"/>
                    <a:alpha val="40000"/>
                  </a:schemeClr>
                </a:glow>
              </a:effectLst>
            </a:endParaRPr>
          </a:p>
        </p:txBody>
      </p:sp>
      <p:sp>
        <p:nvSpPr>
          <p:cNvPr id="13" name="TextBox 12"/>
          <p:cNvSpPr txBox="1"/>
          <p:nvPr/>
        </p:nvSpPr>
        <p:spPr>
          <a:xfrm>
            <a:off x="2304796" y="855499"/>
            <a:ext cx="2043829" cy="453970"/>
          </a:xfrm>
          <a:prstGeom prst="rect">
            <a:avLst/>
          </a:prstGeom>
          <a:noFill/>
        </p:spPr>
        <p:txBody>
          <a:bodyPr wrap="none" lIns="160020" tIns="80010" rIns="160020" bIns="80010" rtlCol="0">
            <a:spAutoFit/>
          </a:bodyPr>
          <a:lstStyle/>
          <a:p>
            <a:r>
              <a:rPr lang="en-US" sz="1900" dirty="0" smtClean="0">
                <a:effectLst>
                  <a:glow rad="63500">
                    <a:schemeClr val="accent1">
                      <a:satMod val="175000"/>
                      <a:alpha val="40000"/>
                    </a:schemeClr>
                  </a:glow>
                </a:effectLst>
              </a:rPr>
              <a:t>Simulation Tabs</a:t>
            </a:r>
            <a:endParaRPr lang="en-US" sz="1900" dirty="0">
              <a:effectLst>
                <a:glow rad="63500">
                  <a:schemeClr val="accent1">
                    <a:satMod val="175000"/>
                    <a:alpha val="40000"/>
                  </a:schemeClr>
                </a:glow>
              </a:effectLst>
            </a:endParaRPr>
          </a:p>
        </p:txBody>
      </p:sp>
      <p:sp>
        <p:nvSpPr>
          <p:cNvPr id="14" name="TextBox 13"/>
          <p:cNvSpPr txBox="1"/>
          <p:nvPr/>
        </p:nvSpPr>
        <p:spPr>
          <a:xfrm>
            <a:off x="2971800" y="5791200"/>
            <a:ext cx="1544654" cy="453970"/>
          </a:xfrm>
          <a:prstGeom prst="rect">
            <a:avLst/>
          </a:prstGeom>
          <a:noFill/>
        </p:spPr>
        <p:txBody>
          <a:bodyPr wrap="none" lIns="160020" tIns="80010" rIns="160020" bIns="80010" rtlCol="0">
            <a:spAutoFit/>
          </a:bodyPr>
          <a:lstStyle/>
          <a:p>
            <a:r>
              <a:rPr lang="en-US" sz="1900" dirty="0" smtClean="0">
                <a:effectLst>
                  <a:glow rad="63500">
                    <a:schemeClr val="accent1">
                      <a:satMod val="175000"/>
                      <a:alpha val="40000"/>
                    </a:schemeClr>
                  </a:glow>
                </a:effectLst>
              </a:rPr>
              <a:t>Status Line</a:t>
            </a:r>
            <a:endParaRPr lang="en-US" sz="1900" dirty="0">
              <a:effectLst>
                <a:glow rad="63500">
                  <a:schemeClr val="accent1">
                    <a:satMod val="175000"/>
                    <a:alpha val="40000"/>
                  </a:schemeClr>
                </a:glow>
              </a:effectLst>
            </a:endParaRPr>
          </a:p>
        </p:txBody>
      </p:sp>
      <p:sp>
        <p:nvSpPr>
          <p:cNvPr id="15" name="TextBox 14"/>
          <p:cNvSpPr txBox="1"/>
          <p:nvPr/>
        </p:nvSpPr>
        <p:spPr>
          <a:xfrm>
            <a:off x="304800" y="1112190"/>
            <a:ext cx="1126527" cy="453970"/>
          </a:xfrm>
          <a:prstGeom prst="rect">
            <a:avLst/>
          </a:prstGeom>
          <a:noFill/>
        </p:spPr>
        <p:txBody>
          <a:bodyPr wrap="none" lIns="160020" tIns="80010" rIns="160020" bIns="80010" rtlCol="0">
            <a:spAutoFit/>
          </a:bodyPr>
          <a:lstStyle/>
          <a:p>
            <a:r>
              <a:rPr lang="en-US" sz="1900" dirty="0" smtClean="0">
                <a:effectLst>
                  <a:glow rad="63500">
                    <a:schemeClr val="accent1">
                      <a:satMod val="175000"/>
                      <a:alpha val="40000"/>
                    </a:schemeClr>
                  </a:glow>
                </a:effectLst>
              </a:rPr>
              <a:t>Toolbar</a:t>
            </a:r>
            <a:endParaRPr lang="en-US" sz="1900" dirty="0">
              <a:effectLst>
                <a:glow rad="63500">
                  <a:schemeClr val="accent1">
                    <a:satMod val="175000"/>
                    <a:alpha val="40000"/>
                  </a:schemeClr>
                </a:glow>
              </a:effectLst>
            </a:endParaRPr>
          </a:p>
        </p:txBody>
      </p:sp>
      <p:sp>
        <p:nvSpPr>
          <p:cNvPr id="3" name="Slide Number Placeholder 2"/>
          <p:cNvSpPr>
            <a:spLocks noGrp="1"/>
          </p:cNvSpPr>
          <p:nvPr>
            <p:ph type="sldNum" sz="quarter" idx="12"/>
          </p:nvPr>
        </p:nvSpPr>
        <p:spPr/>
        <p:txBody>
          <a:bodyPr/>
          <a:lstStyle/>
          <a:p>
            <a:fld id="{E9353CB8-35B8-441F-A176-6CE3BA725640}" type="slidenum">
              <a:rPr lang="en-US" smtClean="0"/>
              <a:pPr/>
              <a:t>15</a:t>
            </a:fld>
            <a:endParaRPr lang="en-US"/>
          </a:p>
        </p:txBody>
      </p:sp>
    </p:spTree>
    <p:extLst>
      <p:ext uri="{BB962C8B-B14F-4D97-AF65-F5344CB8AC3E}">
        <p14:creationId xmlns:p14="http://schemas.microsoft.com/office/powerpoint/2010/main" val="139988956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F95 Subroutine</a:t>
            </a:r>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150</a:t>
            </a:fld>
            <a:endParaRPr lang="en-US"/>
          </a:p>
        </p:txBody>
      </p:sp>
      <p:sp>
        <p:nvSpPr>
          <p:cNvPr id="3" name="TextBox 2"/>
          <p:cNvSpPr txBox="1"/>
          <p:nvPr/>
        </p:nvSpPr>
        <p:spPr>
          <a:xfrm>
            <a:off x="609600" y="1219200"/>
            <a:ext cx="7239000" cy="4832092"/>
          </a:xfrm>
          <a:prstGeom prst="rect">
            <a:avLst/>
          </a:prstGeom>
          <a:noFill/>
        </p:spPr>
        <p:txBody>
          <a:bodyPr wrap="square" rtlCol="0">
            <a:spAutoFit/>
          </a:bodyPr>
          <a:lstStyle/>
          <a:p>
            <a:r>
              <a:rPr lang="en-US" sz="1400" dirty="0" smtClean="0">
                <a:latin typeface="Courier New" pitchFamily="49" charset="0"/>
                <a:cs typeface="Courier New" pitchFamily="49" charset="0"/>
              </a:rPr>
              <a:t>! File:   ftest.f90</a:t>
            </a:r>
          </a:p>
          <a:p>
            <a:r>
              <a:rPr lang="en-US" sz="1400" dirty="0" smtClean="0">
                <a:latin typeface="Courier New" pitchFamily="49" charset="0"/>
                <a:cs typeface="Courier New" pitchFamily="49" charset="0"/>
              </a:rPr>
              <a:t>! Author: </a:t>
            </a:r>
            <a:r>
              <a:rPr lang="en-US" sz="1400" dirty="0" err="1" smtClean="0">
                <a:latin typeface="Courier New" pitchFamily="49" charset="0"/>
                <a:cs typeface="Courier New" pitchFamily="49" charset="0"/>
              </a:rPr>
              <a:t>od</a:t>
            </a:r>
            <a:endParaRPr lang="en-US" sz="1400" dirty="0" smtClean="0">
              <a:latin typeface="Courier New" pitchFamily="49" charset="0"/>
              <a:cs typeface="Courier New" pitchFamily="49" charset="0"/>
            </a:endParaRPr>
          </a:p>
          <a:p>
            <a:r>
              <a:rPr lang="en-US" sz="1400" dirty="0" smtClean="0">
                <a:latin typeface="Courier New" pitchFamily="49" charset="0"/>
                <a:cs typeface="Courier New" pitchFamily="49" charset="0"/>
              </a:rPr>
              <a:t>!</a:t>
            </a:r>
          </a:p>
          <a:p>
            <a:r>
              <a:rPr lang="en-US" sz="1400" dirty="0" smtClean="0">
                <a:latin typeface="Courier New" pitchFamily="49" charset="0"/>
                <a:cs typeface="Courier New" pitchFamily="49" charset="0"/>
              </a:rPr>
              <a:t>FUNCTION </a:t>
            </a:r>
            <a:r>
              <a:rPr lang="en-US" sz="1400" dirty="0" err="1" smtClean="0">
                <a:latin typeface="Courier New" pitchFamily="49" charset="0"/>
                <a:cs typeface="Courier New" pitchFamily="49" charset="0"/>
              </a:rPr>
              <a:t>potET</a:t>
            </a:r>
            <a:r>
              <a:rPr lang="en-US" sz="1400" dirty="0" smtClean="0">
                <a:latin typeface="Courier New" pitchFamily="49" charset="0"/>
                <a:cs typeface="Courier New" pitchFamily="49" charset="0"/>
              </a:rPr>
              <a:t>(</a:t>
            </a:r>
            <a:r>
              <a:rPr lang="en-US" sz="1400" b="1" dirty="0" err="1" smtClean="0">
                <a:latin typeface="Courier New" pitchFamily="49" charset="0"/>
                <a:cs typeface="Courier New" pitchFamily="49" charset="0"/>
              </a:rPr>
              <a:t>daylen</a:t>
            </a:r>
            <a:r>
              <a:rPr lang="en-US" sz="1400" b="1" dirty="0" smtClean="0">
                <a:latin typeface="Courier New" pitchFamily="49" charset="0"/>
                <a:cs typeface="Courier New" pitchFamily="49" charset="0"/>
              </a:rPr>
              <a:t>, temp, days</a:t>
            </a:r>
            <a:r>
              <a:rPr lang="en-US" sz="1400" dirty="0" smtClean="0">
                <a:latin typeface="Courier New" pitchFamily="49" charset="0"/>
                <a:cs typeface="Courier New" pitchFamily="49" charset="0"/>
              </a:rPr>
              <a:t>) BIND(C, name='</a:t>
            </a:r>
            <a:r>
              <a:rPr lang="en-US" sz="1400" b="1" dirty="0" err="1" smtClean="0">
                <a:latin typeface="Courier New" pitchFamily="49" charset="0"/>
                <a:cs typeface="Courier New" pitchFamily="49" charset="0"/>
              </a:rPr>
              <a:t>hamon</a:t>
            </a:r>
            <a:r>
              <a:rPr lang="en-US" sz="1400" dirty="0" smtClean="0">
                <a:latin typeface="Courier New" pitchFamily="49" charset="0"/>
                <a:cs typeface="Courier New" pitchFamily="49" charset="0"/>
              </a:rPr>
              <a:t>')  ! 1)</a:t>
            </a:r>
          </a:p>
          <a:p>
            <a:r>
              <a:rPr lang="en-US" sz="1400" dirty="0" smtClean="0">
                <a:latin typeface="Courier New" pitchFamily="49" charset="0"/>
                <a:cs typeface="Courier New" pitchFamily="49" charset="0"/>
              </a:rPr>
              <a:t>   REAL*8,</a:t>
            </a:r>
            <a:r>
              <a:rPr lang="en-US" sz="1400" b="1" dirty="0" smtClean="0">
                <a:latin typeface="Courier New" pitchFamily="49" charset="0"/>
                <a:cs typeface="Courier New" pitchFamily="49" charset="0"/>
              </a:rPr>
              <a:t>VALUE</a:t>
            </a:r>
            <a:r>
              <a:rPr lang="en-US" sz="1400" dirty="0" smtClean="0">
                <a:latin typeface="Courier New" pitchFamily="49" charset="0"/>
                <a:cs typeface="Courier New" pitchFamily="49" charset="0"/>
              </a:rPr>
              <a:t> :: </a:t>
            </a:r>
            <a:r>
              <a:rPr lang="en-US" sz="1400" b="1" dirty="0" err="1" smtClean="0">
                <a:latin typeface="Courier New" pitchFamily="49" charset="0"/>
                <a:cs typeface="Courier New" pitchFamily="49" charset="0"/>
              </a:rPr>
              <a:t>daylen,temp</a:t>
            </a:r>
            <a:r>
              <a:rPr lang="en-US" sz="1400" b="1" dirty="0" smtClean="0">
                <a:latin typeface="Courier New" pitchFamily="49" charset="0"/>
                <a:cs typeface="Courier New" pitchFamily="49" charset="0"/>
              </a:rPr>
              <a:t> </a:t>
            </a:r>
            <a:r>
              <a:rPr lang="en-US" sz="1400" dirty="0" smtClean="0">
                <a:latin typeface="Courier New" pitchFamily="49" charset="0"/>
                <a:cs typeface="Courier New" pitchFamily="49" charset="0"/>
              </a:rPr>
              <a:t>                           ! 2}</a:t>
            </a:r>
          </a:p>
          <a:p>
            <a:r>
              <a:rPr lang="en-US" sz="1400" dirty="0" smtClean="0">
                <a:latin typeface="Courier New" pitchFamily="49" charset="0"/>
                <a:cs typeface="Courier New" pitchFamily="49" charset="0"/>
              </a:rPr>
              <a:t>   INTEGER*4,</a:t>
            </a:r>
            <a:r>
              <a:rPr lang="en-US" sz="1400" b="1" dirty="0" smtClean="0">
                <a:latin typeface="Courier New" pitchFamily="49" charset="0"/>
                <a:cs typeface="Courier New" pitchFamily="49" charset="0"/>
              </a:rPr>
              <a:t>VALUE</a:t>
            </a:r>
            <a:r>
              <a:rPr lang="en-US" sz="1400" dirty="0" smtClean="0">
                <a:latin typeface="Courier New" pitchFamily="49" charset="0"/>
                <a:cs typeface="Courier New" pitchFamily="49" charset="0"/>
              </a:rPr>
              <a:t> :: </a:t>
            </a:r>
            <a:r>
              <a:rPr lang="en-US" sz="1400" b="1" dirty="0" smtClean="0">
                <a:latin typeface="Courier New" pitchFamily="49" charset="0"/>
                <a:cs typeface="Courier New" pitchFamily="49" charset="0"/>
              </a:rPr>
              <a:t>days</a:t>
            </a:r>
          </a:p>
          <a:p>
            <a:r>
              <a:rPr lang="en-US" sz="1400" dirty="0" smtClean="0">
                <a:latin typeface="Courier New" pitchFamily="49" charset="0"/>
                <a:cs typeface="Courier New" pitchFamily="49" charset="0"/>
              </a:rPr>
              <a:t>   REAL*8 :: </a:t>
            </a:r>
            <a:r>
              <a:rPr lang="en-US" sz="1400" dirty="0" err="1" smtClean="0">
                <a:latin typeface="Courier New" pitchFamily="49" charset="0"/>
                <a:cs typeface="Courier New" pitchFamily="49" charset="0"/>
              </a:rPr>
              <a:t>potET</a:t>
            </a:r>
            <a:endParaRPr lang="en-US" sz="1400" dirty="0" smtClean="0">
              <a:latin typeface="Courier New" pitchFamily="49" charset="0"/>
              <a:cs typeface="Courier New" pitchFamily="49" charset="0"/>
            </a:endParaRPr>
          </a:p>
          <a:p>
            <a:r>
              <a:rPr lang="en-US" sz="1400" dirty="0" smtClean="0">
                <a:latin typeface="Courier New" pitchFamily="49" charset="0"/>
                <a:cs typeface="Courier New" pitchFamily="49" charset="0"/>
              </a:rPr>
              <a:t>   REAL*8 :: Wt,D2</a:t>
            </a:r>
          </a:p>
          <a:p>
            <a:r>
              <a:rPr lang="en-US" sz="1400" dirty="0" smtClean="0">
                <a:latin typeface="Courier New" pitchFamily="49" charset="0"/>
                <a:cs typeface="Courier New" pitchFamily="49" charset="0"/>
              </a:rPr>
              <a:t>   </a:t>
            </a:r>
          </a:p>
          <a:p>
            <a:r>
              <a:rPr lang="en-US" sz="1400" dirty="0" smtClean="0">
                <a:latin typeface="Courier New" pitchFamily="49" charset="0"/>
                <a:cs typeface="Courier New" pitchFamily="49" charset="0"/>
              </a:rPr>
              <a:t>   Wt = 4.95 * exp(0.062 * temp) / 100.0</a:t>
            </a:r>
          </a:p>
          <a:p>
            <a:r>
              <a:rPr lang="en-US" sz="1400" dirty="0" smtClean="0">
                <a:latin typeface="Courier New" pitchFamily="49" charset="0"/>
                <a:cs typeface="Courier New" pitchFamily="49" charset="0"/>
              </a:rPr>
              <a:t>   D2 = (</a:t>
            </a:r>
            <a:r>
              <a:rPr lang="en-US" sz="1400" dirty="0" err="1" smtClean="0">
                <a:latin typeface="Courier New" pitchFamily="49" charset="0"/>
                <a:cs typeface="Courier New" pitchFamily="49" charset="0"/>
              </a:rPr>
              <a:t>daylen</a:t>
            </a:r>
            <a:r>
              <a:rPr lang="en-US" sz="1400" dirty="0" smtClean="0">
                <a:latin typeface="Courier New" pitchFamily="49" charset="0"/>
                <a:cs typeface="Courier New" pitchFamily="49" charset="0"/>
              </a:rPr>
              <a:t> / 12.0) * (</a:t>
            </a:r>
            <a:r>
              <a:rPr lang="en-US" sz="1400" dirty="0" err="1" smtClean="0">
                <a:latin typeface="Courier New" pitchFamily="49" charset="0"/>
                <a:cs typeface="Courier New" pitchFamily="49" charset="0"/>
              </a:rPr>
              <a:t>daylen</a:t>
            </a:r>
            <a:r>
              <a:rPr lang="en-US" sz="1400" dirty="0" smtClean="0">
                <a:latin typeface="Courier New" pitchFamily="49" charset="0"/>
                <a:cs typeface="Courier New" pitchFamily="49" charset="0"/>
              </a:rPr>
              <a:t> / 12.0)</a:t>
            </a:r>
          </a:p>
          <a:p>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potET</a:t>
            </a:r>
            <a:r>
              <a:rPr lang="en-US" sz="1400" dirty="0" smtClean="0">
                <a:latin typeface="Courier New" pitchFamily="49" charset="0"/>
                <a:cs typeface="Courier New" pitchFamily="49" charset="0"/>
              </a:rPr>
              <a:t> = 0.55 * days * D2 * Wt</a:t>
            </a:r>
          </a:p>
          <a:p>
            <a:r>
              <a:rPr lang="en-US" sz="1400" dirty="0" smtClean="0">
                <a:latin typeface="Courier New" pitchFamily="49" charset="0"/>
                <a:cs typeface="Courier New" pitchFamily="49" charset="0"/>
              </a:rPr>
              <a:t>   print *, Wt</a:t>
            </a:r>
          </a:p>
          <a:p>
            <a:r>
              <a:rPr lang="en-US" sz="1400" dirty="0" smtClean="0">
                <a:latin typeface="Courier New" pitchFamily="49" charset="0"/>
                <a:cs typeface="Courier New" pitchFamily="49" charset="0"/>
              </a:rPr>
              <a:t>   if (</a:t>
            </a:r>
            <a:r>
              <a:rPr lang="en-US" sz="1400" dirty="0" err="1" smtClean="0">
                <a:latin typeface="Courier New" pitchFamily="49" charset="0"/>
                <a:cs typeface="Courier New" pitchFamily="49" charset="0"/>
              </a:rPr>
              <a:t>potET</a:t>
            </a:r>
            <a:r>
              <a:rPr lang="en-US" sz="1400" dirty="0" smtClean="0">
                <a:latin typeface="Courier New" pitchFamily="49" charset="0"/>
                <a:cs typeface="Courier New" pitchFamily="49" charset="0"/>
              </a:rPr>
              <a:t> &lt;= 0.0) then</a:t>
            </a:r>
          </a:p>
          <a:p>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potET</a:t>
            </a:r>
            <a:r>
              <a:rPr lang="en-US" sz="1400" dirty="0" smtClean="0">
                <a:latin typeface="Courier New" pitchFamily="49" charset="0"/>
                <a:cs typeface="Courier New" pitchFamily="49" charset="0"/>
              </a:rPr>
              <a:t> = 0.0</a:t>
            </a:r>
          </a:p>
          <a:p>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endif</a:t>
            </a:r>
            <a:endParaRPr lang="en-US" sz="1400" dirty="0" smtClean="0">
              <a:latin typeface="Courier New" pitchFamily="49" charset="0"/>
              <a:cs typeface="Courier New" pitchFamily="49" charset="0"/>
            </a:endParaRPr>
          </a:p>
          <a:p>
            <a:r>
              <a:rPr lang="en-US" sz="1400" dirty="0" smtClean="0">
                <a:latin typeface="Courier New" pitchFamily="49" charset="0"/>
                <a:cs typeface="Courier New" pitchFamily="49" charset="0"/>
              </a:rPr>
              <a:t>   if (temp &lt;= -1.0) then </a:t>
            </a:r>
          </a:p>
          <a:p>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potET</a:t>
            </a:r>
            <a:r>
              <a:rPr lang="en-US" sz="1400" dirty="0" smtClean="0">
                <a:latin typeface="Courier New" pitchFamily="49" charset="0"/>
                <a:cs typeface="Courier New" pitchFamily="49" charset="0"/>
              </a:rPr>
              <a:t> = 0.0</a:t>
            </a:r>
          </a:p>
          <a:p>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endif</a:t>
            </a:r>
            <a:endParaRPr lang="en-US" sz="1400" dirty="0" smtClean="0">
              <a:latin typeface="Courier New" pitchFamily="49" charset="0"/>
              <a:cs typeface="Courier New" pitchFamily="49" charset="0"/>
            </a:endParaRPr>
          </a:p>
          <a:p>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potET</a:t>
            </a:r>
            <a:r>
              <a:rPr lang="en-US" sz="1400" dirty="0" smtClean="0">
                <a:latin typeface="Courier New" pitchFamily="49" charset="0"/>
                <a:cs typeface="Courier New" pitchFamily="49" charset="0"/>
              </a:rPr>
              <a:t> = </a:t>
            </a:r>
            <a:r>
              <a:rPr lang="en-US" sz="1400" dirty="0" err="1" smtClean="0">
                <a:latin typeface="Courier New" pitchFamily="49" charset="0"/>
                <a:cs typeface="Courier New" pitchFamily="49" charset="0"/>
              </a:rPr>
              <a:t>potET</a:t>
            </a:r>
            <a:r>
              <a:rPr lang="en-US" sz="1400" dirty="0" smtClean="0">
                <a:latin typeface="Courier New" pitchFamily="49" charset="0"/>
                <a:cs typeface="Courier New" pitchFamily="49" charset="0"/>
              </a:rPr>
              <a:t> * 25.4</a:t>
            </a:r>
          </a:p>
          <a:p>
            <a:r>
              <a:rPr lang="en-US" sz="1400" dirty="0" smtClean="0">
                <a:latin typeface="Courier New" pitchFamily="49" charset="0"/>
                <a:cs typeface="Courier New" pitchFamily="49" charset="0"/>
              </a:rPr>
              <a:t>END</a:t>
            </a:r>
          </a:p>
          <a:p>
            <a:endParaRPr lang="en-US" sz="1400" dirty="0">
              <a:latin typeface="Courier New" pitchFamily="49" charset="0"/>
              <a:cs typeface="Courier New" pitchFamily="49" charset="0"/>
            </a:endParaRPr>
          </a:p>
        </p:txBody>
      </p:sp>
      <p:sp>
        <p:nvSpPr>
          <p:cNvPr id="4" name="TextBox 3"/>
          <p:cNvSpPr txBox="1"/>
          <p:nvPr/>
        </p:nvSpPr>
        <p:spPr>
          <a:xfrm>
            <a:off x="4648200" y="4648200"/>
            <a:ext cx="4191000" cy="923330"/>
          </a:xfrm>
          <a:prstGeom prst="rect">
            <a:avLst/>
          </a:prstGeom>
          <a:noFill/>
        </p:spPr>
        <p:txBody>
          <a:bodyPr wrap="square" rtlCol="0">
            <a:spAutoFit/>
          </a:bodyPr>
          <a:lstStyle/>
          <a:p>
            <a:pPr marL="342900" indent="-342900">
              <a:buFont typeface="+mj-lt"/>
              <a:buAutoNum type="arabicParenR"/>
            </a:pPr>
            <a:r>
              <a:rPr lang="en-US" dirty="0" smtClean="0"/>
              <a:t>F03 C name binding  as ‘</a:t>
            </a:r>
            <a:r>
              <a:rPr lang="en-US" dirty="0" err="1" smtClean="0"/>
              <a:t>hamon</a:t>
            </a:r>
            <a:r>
              <a:rPr lang="en-US" dirty="0" smtClean="0"/>
              <a:t>’ (no underscoring)</a:t>
            </a:r>
          </a:p>
          <a:p>
            <a:pPr marL="342900" indent="-342900">
              <a:buFont typeface="+mj-lt"/>
              <a:buAutoNum type="arabicParenR"/>
            </a:pPr>
            <a:r>
              <a:rPr lang="en-US" dirty="0" smtClean="0"/>
              <a:t>Argument passing as value</a:t>
            </a:r>
            <a:endParaRPr lang="en-US" dirty="0"/>
          </a:p>
        </p:txBody>
      </p:sp>
    </p:spTree>
    <p:extLst>
      <p:ext uri="{BB962C8B-B14F-4D97-AF65-F5344CB8AC3E}">
        <p14:creationId xmlns:p14="http://schemas.microsoft.com/office/powerpoint/2010/main" val="215069235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in NGMF</a:t>
            </a:r>
            <a:endParaRPr lang="en-US" dirty="0"/>
          </a:p>
        </p:txBody>
      </p:sp>
      <p:sp>
        <p:nvSpPr>
          <p:cNvPr id="6" name="Slide Number Placeholder 5"/>
          <p:cNvSpPr>
            <a:spLocks noGrp="1"/>
          </p:cNvSpPr>
          <p:nvPr>
            <p:ph type="sldNum" sz="quarter" idx="12"/>
          </p:nvPr>
        </p:nvSpPr>
        <p:spPr/>
        <p:txBody>
          <a:bodyPr/>
          <a:lstStyle/>
          <a:p>
            <a:fld id="{E9353CB8-35B8-441F-A176-6CE3BA725640}" type="slidenum">
              <a:rPr lang="en-US" smtClean="0"/>
              <a:pPr/>
              <a:t>151</a:t>
            </a:fld>
            <a:endParaRPr lang="en-US"/>
          </a:p>
        </p:txBody>
      </p:sp>
      <p:sp>
        <p:nvSpPr>
          <p:cNvPr id="4" name="TextBox 3"/>
          <p:cNvSpPr txBox="1"/>
          <p:nvPr/>
        </p:nvSpPr>
        <p:spPr>
          <a:xfrm>
            <a:off x="457200" y="1371600"/>
            <a:ext cx="8084264" cy="3539430"/>
          </a:xfrm>
          <a:prstGeom prst="rect">
            <a:avLst/>
          </a:prstGeom>
          <a:noFill/>
        </p:spPr>
        <p:txBody>
          <a:bodyPr wrap="none" rtlCol="0">
            <a:spAutoFit/>
          </a:bodyPr>
          <a:lstStyle/>
          <a:p>
            <a:r>
              <a:rPr lang="en-US" sz="1600" dirty="0" smtClean="0">
                <a:latin typeface="Courier New" pitchFamily="49" charset="0"/>
                <a:cs typeface="Courier New" pitchFamily="49" charset="0"/>
              </a:rPr>
              <a:t>// Interface binding </a:t>
            </a:r>
          </a:p>
          <a:p>
            <a:r>
              <a:rPr lang="en-US" sz="1600" b="1" dirty="0" smtClean="0">
                <a:latin typeface="Courier New" pitchFamily="49" charset="0"/>
                <a:cs typeface="Courier New" pitchFamily="49" charset="0"/>
              </a:rPr>
              <a:t>interface </a:t>
            </a:r>
            <a:r>
              <a:rPr lang="en-US" sz="1600" b="1" dirty="0" err="1" smtClean="0">
                <a:latin typeface="Courier New" pitchFamily="49" charset="0"/>
                <a:cs typeface="Courier New" pitchFamily="49" charset="0"/>
              </a:rPr>
              <a:t>ETLib</a:t>
            </a:r>
            <a:r>
              <a:rPr lang="en-US" sz="1600" b="1" dirty="0" smtClean="0">
                <a:latin typeface="Courier New" pitchFamily="49" charset="0"/>
                <a:cs typeface="Courier New" pitchFamily="49" charset="0"/>
              </a:rPr>
              <a:t> extends Library {                      </a:t>
            </a:r>
            <a:r>
              <a:rPr lang="en-US" sz="1600" dirty="0" smtClean="0">
                <a:latin typeface="Courier New" pitchFamily="49" charset="0"/>
                <a:cs typeface="Courier New" pitchFamily="49" charset="0"/>
              </a:rPr>
              <a:t>// 1)</a:t>
            </a:r>
          </a:p>
          <a:p>
            <a:r>
              <a:rPr lang="en-US" sz="1600" b="1" dirty="0" smtClean="0">
                <a:latin typeface="Courier New" pitchFamily="49" charset="0"/>
                <a:cs typeface="Courier New" pitchFamily="49" charset="0"/>
              </a:rPr>
              <a:t>   double </a:t>
            </a:r>
            <a:r>
              <a:rPr lang="en-US" sz="1600" b="1" dirty="0" err="1" smtClean="0">
                <a:latin typeface="Courier New" pitchFamily="49" charset="0"/>
                <a:cs typeface="Courier New" pitchFamily="49" charset="0"/>
              </a:rPr>
              <a:t>hamon</a:t>
            </a:r>
            <a:r>
              <a:rPr lang="en-US" sz="1600" b="1" dirty="0" smtClean="0">
                <a:latin typeface="Courier New" pitchFamily="49" charset="0"/>
                <a:cs typeface="Courier New" pitchFamily="49" charset="0"/>
              </a:rPr>
              <a:t>(double </a:t>
            </a:r>
            <a:r>
              <a:rPr lang="en-US" sz="1600" b="1" dirty="0" err="1" smtClean="0">
                <a:latin typeface="Courier New" pitchFamily="49" charset="0"/>
                <a:cs typeface="Courier New" pitchFamily="49" charset="0"/>
              </a:rPr>
              <a:t>daylen</a:t>
            </a:r>
            <a:r>
              <a:rPr lang="en-US" sz="1600" b="1" dirty="0" smtClean="0">
                <a:latin typeface="Courier New" pitchFamily="49" charset="0"/>
                <a:cs typeface="Courier New" pitchFamily="49" charset="0"/>
              </a:rPr>
              <a:t>, double temp, </a:t>
            </a:r>
            <a:r>
              <a:rPr lang="en-US" sz="1600" b="1" dirty="0" err="1" smtClean="0">
                <a:latin typeface="Courier New" pitchFamily="49" charset="0"/>
                <a:cs typeface="Courier New" pitchFamily="49" charset="0"/>
              </a:rPr>
              <a:t>int</a:t>
            </a:r>
            <a:r>
              <a:rPr lang="en-US" sz="1600" b="1" dirty="0" smtClean="0">
                <a:latin typeface="Courier New" pitchFamily="49" charset="0"/>
                <a:cs typeface="Courier New" pitchFamily="49" charset="0"/>
              </a:rPr>
              <a:t> days);</a:t>
            </a:r>
          </a:p>
          <a:p>
            <a:r>
              <a:rPr lang="en-US" sz="1600" b="1" dirty="0" smtClean="0">
                <a:latin typeface="Courier New" pitchFamily="49" charset="0"/>
                <a:cs typeface="Courier New" pitchFamily="49" charset="0"/>
              </a:rPr>
              <a:t>}</a:t>
            </a:r>
          </a:p>
          <a:p>
            <a:endParaRPr lang="en-US" sz="1600" dirty="0" smtClean="0">
              <a:latin typeface="Courier New" pitchFamily="49" charset="0"/>
              <a:cs typeface="Courier New" pitchFamily="49" charset="0"/>
            </a:endParaRPr>
          </a:p>
          <a:p>
            <a:r>
              <a:rPr lang="en-US" sz="1600" dirty="0" smtClean="0">
                <a:latin typeface="Courier New" pitchFamily="49" charset="0"/>
                <a:cs typeface="Courier New" pitchFamily="49" charset="0"/>
              </a:rPr>
              <a:t>// Binds the native library ‘F90Lib.dll’ to ‘</a:t>
            </a:r>
            <a:r>
              <a:rPr lang="en-US" sz="1600" dirty="0" err="1" smtClean="0">
                <a:latin typeface="Courier New" pitchFamily="49" charset="0"/>
                <a:cs typeface="Courier New" pitchFamily="49" charset="0"/>
              </a:rPr>
              <a:t>ETLib</a:t>
            </a:r>
            <a:r>
              <a:rPr lang="en-US" sz="1600" dirty="0" smtClean="0">
                <a:latin typeface="Courier New" pitchFamily="49" charset="0"/>
                <a:cs typeface="Courier New" pitchFamily="49" charset="0"/>
              </a:rPr>
              <a:t>’    // 2)</a:t>
            </a:r>
          </a:p>
          <a:p>
            <a:r>
              <a:rPr lang="en-US" sz="1600" b="1" dirty="0" err="1" smtClean="0">
                <a:latin typeface="Courier New" pitchFamily="49" charset="0"/>
                <a:cs typeface="Courier New" pitchFamily="49" charset="0"/>
              </a:rPr>
              <a:t>ETLib</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etlib</a:t>
            </a:r>
            <a:r>
              <a:rPr lang="en-US" sz="1600" b="1" dirty="0" smtClean="0">
                <a:latin typeface="Courier New" pitchFamily="49" charset="0"/>
                <a:cs typeface="Courier New" pitchFamily="49" charset="0"/>
              </a:rPr>
              <a:t> = (</a:t>
            </a:r>
            <a:r>
              <a:rPr lang="en-US" sz="1600" b="1" dirty="0" err="1" smtClean="0">
                <a:latin typeface="Courier New" pitchFamily="49" charset="0"/>
                <a:cs typeface="Courier New" pitchFamily="49" charset="0"/>
              </a:rPr>
              <a:t>ETLib</a:t>
            </a:r>
            <a:r>
              <a:rPr lang="en-US" sz="1600" b="1"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Native.loadLibrary</a:t>
            </a:r>
            <a:r>
              <a:rPr lang="en-US" sz="1600" b="1" dirty="0" smtClean="0">
                <a:latin typeface="Courier New" pitchFamily="49" charset="0"/>
                <a:cs typeface="Courier New" pitchFamily="49" charset="0"/>
              </a:rPr>
              <a:t>(“F90Lib", </a:t>
            </a:r>
            <a:r>
              <a:rPr lang="en-US" sz="1600" b="1" dirty="0" err="1" smtClean="0">
                <a:latin typeface="Courier New" pitchFamily="49" charset="0"/>
                <a:cs typeface="Courier New" pitchFamily="49" charset="0"/>
              </a:rPr>
              <a:t>ETLib.class</a:t>
            </a:r>
            <a:r>
              <a:rPr lang="en-US" sz="1600" b="1" dirty="0" smtClean="0">
                <a:latin typeface="Courier New" pitchFamily="49" charset="0"/>
                <a:cs typeface="Courier New" pitchFamily="49" charset="0"/>
              </a:rPr>
              <a:t>);</a:t>
            </a:r>
          </a:p>
          <a:p>
            <a:r>
              <a:rPr lang="en-US" sz="1600" dirty="0" smtClean="0">
                <a:latin typeface="Courier New" pitchFamily="49" charset="0"/>
                <a:cs typeface="Courier New" pitchFamily="49" charset="0"/>
              </a:rPr>
              <a:t>    </a:t>
            </a:r>
          </a:p>
          <a:p>
            <a:r>
              <a:rPr lang="en-US" sz="1600" dirty="0" smtClean="0">
                <a:latin typeface="Courier New" pitchFamily="49" charset="0"/>
                <a:cs typeface="Courier New" pitchFamily="49" charset="0"/>
              </a:rPr>
              <a:t>@Execute</a:t>
            </a:r>
          </a:p>
          <a:p>
            <a:r>
              <a:rPr lang="en-US" sz="1600" dirty="0" smtClean="0">
                <a:latin typeface="Courier New" pitchFamily="49" charset="0"/>
                <a:cs typeface="Courier New" pitchFamily="49" charset="0"/>
              </a:rPr>
              <a:t>public void execute() {</a:t>
            </a:r>
          </a:p>
          <a:p>
            <a:r>
              <a:rPr lang="en-US" sz="1600" dirty="0" smtClean="0">
                <a:latin typeface="Courier New" pitchFamily="49" charset="0"/>
                <a:cs typeface="Courier New" pitchFamily="49" charset="0"/>
              </a:rPr>
              <a:t>  </a:t>
            </a:r>
            <a:r>
              <a:rPr lang="en-US" sz="1600" dirty="0" err="1" smtClean="0">
                <a:latin typeface="Courier New" pitchFamily="49" charset="0"/>
                <a:cs typeface="Courier New" pitchFamily="49" charset="0"/>
              </a:rPr>
              <a:t>int</a:t>
            </a:r>
            <a:r>
              <a:rPr lang="en-US" sz="1600" dirty="0" smtClean="0">
                <a:latin typeface="Courier New" pitchFamily="49" charset="0"/>
                <a:cs typeface="Courier New" pitchFamily="49" charset="0"/>
              </a:rPr>
              <a:t> month = </a:t>
            </a:r>
            <a:r>
              <a:rPr lang="en-US" sz="1600" dirty="0" err="1" smtClean="0">
                <a:latin typeface="Courier New" pitchFamily="49" charset="0"/>
                <a:cs typeface="Courier New" pitchFamily="49" charset="0"/>
              </a:rPr>
              <a:t>currentTime.get</a:t>
            </a:r>
            <a:r>
              <a:rPr lang="en-US" sz="1600" dirty="0" smtClean="0">
                <a:latin typeface="Courier New" pitchFamily="49" charset="0"/>
                <a:cs typeface="Courier New" pitchFamily="49" charset="0"/>
              </a:rPr>
              <a:t>(</a:t>
            </a:r>
            <a:r>
              <a:rPr lang="en-US" sz="1600" dirty="0" err="1" smtClean="0">
                <a:latin typeface="Courier New" pitchFamily="49" charset="0"/>
                <a:cs typeface="Courier New" pitchFamily="49" charset="0"/>
              </a:rPr>
              <a:t>Calendar.MONTH</a:t>
            </a:r>
            <a:r>
              <a:rPr lang="en-US" sz="1600" dirty="0" smtClean="0">
                <a:latin typeface="Courier New" pitchFamily="49" charset="0"/>
                <a:cs typeface="Courier New" pitchFamily="49" charset="0"/>
              </a:rPr>
              <a:t>);    </a:t>
            </a:r>
          </a:p>
          <a:p>
            <a:r>
              <a:rPr lang="en-US" sz="1600" dirty="0" smtClean="0">
                <a:latin typeface="Courier New" pitchFamily="49" charset="0"/>
                <a:cs typeface="Courier New" pitchFamily="49" charset="0"/>
              </a:rPr>
              <a:t>  </a:t>
            </a:r>
            <a:r>
              <a:rPr lang="en-US" sz="1600" b="1" dirty="0" err="1" smtClean="0">
                <a:latin typeface="Courier New" pitchFamily="49" charset="0"/>
                <a:cs typeface="Courier New" pitchFamily="49" charset="0"/>
              </a:rPr>
              <a:t>potET</a:t>
            </a:r>
            <a:r>
              <a:rPr lang="en-US" sz="1600" b="1" dirty="0" smtClean="0">
                <a:latin typeface="Courier New" pitchFamily="49" charset="0"/>
                <a:cs typeface="Courier New" pitchFamily="49" charset="0"/>
              </a:rPr>
              <a:t> = </a:t>
            </a:r>
            <a:r>
              <a:rPr lang="en-US" sz="1600" b="1" dirty="0" err="1" smtClean="0">
                <a:latin typeface="Courier New" pitchFamily="49" charset="0"/>
                <a:cs typeface="Courier New" pitchFamily="49" charset="0"/>
              </a:rPr>
              <a:t>etlib.hamon</a:t>
            </a:r>
            <a:r>
              <a:rPr lang="en-US" sz="1600" b="1" dirty="0" smtClean="0">
                <a:latin typeface="Courier New" pitchFamily="49" charset="0"/>
                <a:cs typeface="Courier New" pitchFamily="49" charset="0"/>
              </a:rPr>
              <a:t>(</a:t>
            </a:r>
            <a:r>
              <a:rPr lang="en-US" sz="1600" b="1" dirty="0" err="1" smtClean="0">
                <a:latin typeface="Courier New" pitchFamily="49" charset="0"/>
                <a:cs typeface="Courier New" pitchFamily="49" charset="0"/>
              </a:rPr>
              <a:t>daylen</a:t>
            </a:r>
            <a:r>
              <a:rPr lang="en-US" sz="1600" b="1" dirty="0" smtClean="0">
                <a:latin typeface="Courier New" pitchFamily="49" charset="0"/>
                <a:cs typeface="Courier New" pitchFamily="49" charset="0"/>
              </a:rPr>
              <a:t>, temp, DAYS[month]);      </a:t>
            </a:r>
            <a:r>
              <a:rPr lang="en-US" sz="1600" dirty="0" smtClean="0">
                <a:latin typeface="Courier New" pitchFamily="49" charset="0"/>
                <a:cs typeface="Courier New" pitchFamily="49" charset="0"/>
              </a:rPr>
              <a:t>// 3)</a:t>
            </a:r>
          </a:p>
          <a:p>
            <a:r>
              <a:rPr lang="en-US" sz="1600" dirty="0" smtClean="0">
                <a:latin typeface="Courier New" pitchFamily="49" charset="0"/>
                <a:cs typeface="Courier New" pitchFamily="49" charset="0"/>
              </a:rPr>
              <a:t>}</a:t>
            </a:r>
          </a:p>
          <a:p>
            <a:endParaRPr lang="en-US" sz="1600" dirty="0" smtClean="0">
              <a:latin typeface="Courier New" pitchFamily="49" charset="0"/>
              <a:cs typeface="Courier New" pitchFamily="49" charset="0"/>
            </a:endParaRPr>
          </a:p>
        </p:txBody>
      </p:sp>
      <p:sp>
        <p:nvSpPr>
          <p:cNvPr id="5" name="TextBox 4"/>
          <p:cNvSpPr txBox="1"/>
          <p:nvPr/>
        </p:nvSpPr>
        <p:spPr>
          <a:xfrm>
            <a:off x="533400" y="4876800"/>
            <a:ext cx="7930633" cy="1200329"/>
          </a:xfrm>
          <a:prstGeom prst="rect">
            <a:avLst/>
          </a:prstGeom>
          <a:noFill/>
        </p:spPr>
        <p:txBody>
          <a:bodyPr wrap="none" rtlCol="0">
            <a:spAutoFit/>
          </a:bodyPr>
          <a:lstStyle/>
          <a:p>
            <a:pPr marL="342900" indent="-342900">
              <a:buFont typeface="+mj-lt"/>
              <a:buAutoNum type="arabicParenR"/>
            </a:pPr>
            <a:r>
              <a:rPr lang="en-US" dirty="0" smtClean="0"/>
              <a:t>Define a Java interface for all DLL functions that should be accessible. Can be a </a:t>
            </a:r>
            <a:br>
              <a:rPr lang="en-US" dirty="0" smtClean="0"/>
            </a:br>
            <a:r>
              <a:rPr lang="en-US" dirty="0" smtClean="0"/>
              <a:t>subset of available DLL functions.</a:t>
            </a:r>
          </a:p>
          <a:p>
            <a:pPr marL="342900" indent="-342900">
              <a:buFont typeface="+mj-lt"/>
              <a:buAutoNum type="arabicParenR"/>
            </a:pPr>
            <a:r>
              <a:rPr lang="en-US" dirty="0" smtClean="0"/>
              <a:t>Bind the external DLL to the Java interface.</a:t>
            </a:r>
          </a:p>
          <a:p>
            <a:pPr marL="342900" indent="-342900">
              <a:buFont typeface="+mj-lt"/>
              <a:buAutoNum type="arabicParenR"/>
            </a:pPr>
            <a:r>
              <a:rPr lang="en-US" dirty="0" smtClean="0"/>
              <a:t>Call the </a:t>
            </a:r>
            <a:r>
              <a:rPr lang="en-US" dirty="0" err="1" smtClean="0"/>
              <a:t>dll</a:t>
            </a:r>
            <a:r>
              <a:rPr lang="en-US" dirty="0" smtClean="0"/>
              <a:t> using the binding object, pass in java data</a:t>
            </a:r>
          </a:p>
        </p:txBody>
      </p:sp>
    </p:spTree>
    <p:extLst>
      <p:ext uri="{BB962C8B-B14F-4D97-AF65-F5344CB8AC3E}">
        <p14:creationId xmlns:p14="http://schemas.microsoft.com/office/powerpoint/2010/main" val="70929986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Component Integration</a:t>
            </a:r>
            <a:endParaRPr lang="en-US" dirty="0"/>
          </a:p>
        </p:txBody>
      </p:sp>
      <p:sp>
        <p:nvSpPr>
          <p:cNvPr id="5" name="Text Placeholder 4"/>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E9353CB8-35B8-441F-A176-6CE3BA725640}" type="slidenum">
              <a:rPr lang="en-US" smtClean="0"/>
              <a:pPr/>
              <a:t>152</a:t>
            </a:fld>
            <a:endParaRPr lang="en-US"/>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Compound</a:t>
            </a:r>
            <a:endParaRPr lang="en-US" dirty="0"/>
          </a:p>
        </p:txBody>
      </p:sp>
      <p:sp>
        <p:nvSpPr>
          <p:cNvPr id="3" name="Content Placeholder 2"/>
          <p:cNvSpPr>
            <a:spLocks noGrp="1"/>
          </p:cNvSpPr>
          <p:nvPr>
            <p:ph idx="1"/>
          </p:nvPr>
        </p:nvSpPr>
        <p:spPr>
          <a:xfrm>
            <a:off x="457200" y="1600200"/>
            <a:ext cx="8229600" cy="3886199"/>
          </a:xfrm>
        </p:spPr>
        <p:txBody>
          <a:bodyPr>
            <a:normAutofit/>
          </a:bodyPr>
          <a:lstStyle/>
          <a:p>
            <a:r>
              <a:rPr lang="en-US" dirty="0" smtClean="0"/>
              <a:t>Is a more complex component (but still POJO)</a:t>
            </a:r>
          </a:p>
          <a:p>
            <a:r>
              <a:rPr lang="en-US" dirty="0" smtClean="0"/>
              <a:t>Contains other, internal components</a:t>
            </a:r>
          </a:p>
          <a:p>
            <a:r>
              <a:rPr lang="en-US" dirty="0" smtClean="0"/>
              <a:t>Responsible for internal connectivity, In/Out mapping</a:t>
            </a:r>
          </a:p>
          <a:p>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153</a:t>
            </a:fld>
            <a:endParaRPr lang="en-US"/>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Integration Choices</a:t>
            </a:r>
            <a:endParaRPr lang="en-US" dirty="0"/>
          </a:p>
        </p:txBody>
      </p:sp>
      <p:sp>
        <p:nvSpPr>
          <p:cNvPr id="3" name="Content Placeholder 2"/>
          <p:cNvSpPr>
            <a:spLocks noGrp="1"/>
          </p:cNvSpPr>
          <p:nvPr>
            <p:ph idx="1"/>
          </p:nvPr>
        </p:nvSpPr>
        <p:spPr/>
        <p:txBody>
          <a:bodyPr/>
          <a:lstStyle/>
          <a:p>
            <a:r>
              <a:rPr lang="en-US" dirty="0" smtClean="0"/>
              <a:t>1) As “Compound” component</a:t>
            </a:r>
          </a:p>
          <a:p>
            <a:pPr lvl="1"/>
            <a:r>
              <a:rPr lang="en-US" dirty="0" smtClean="0"/>
              <a:t>Facade for internal components</a:t>
            </a:r>
          </a:p>
          <a:p>
            <a:pPr lvl="1"/>
            <a:r>
              <a:rPr lang="en-US" dirty="0" smtClean="0"/>
              <a:t>Building hierarchies of components</a:t>
            </a:r>
          </a:p>
          <a:p>
            <a:endParaRPr lang="en-US" dirty="0"/>
          </a:p>
          <a:p>
            <a:r>
              <a:rPr lang="en-US" dirty="0" smtClean="0"/>
              <a:t>2) Via Simulation DSL</a:t>
            </a:r>
          </a:p>
          <a:p>
            <a:pPr lvl="1"/>
            <a:r>
              <a:rPr lang="en-US" dirty="0" smtClean="0"/>
              <a:t>Optional Scripting </a:t>
            </a:r>
          </a:p>
          <a:p>
            <a:pPr lvl="1"/>
            <a:r>
              <a:rPr lang="en-US" dirty="0" err="1" smtClean="0"/>
              <a:t>Adhoc</a:t>
            </a:r>
            <a:r>
              <a:rPr lang="en-US" dirty="0" smtClean="0"/>
              <a:t> connection</a:t>
            </a:r>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154</a:t>
            </a:fld>
            <a:endParaRPr lang="en-US"/>
          </a:p>
        </p:txBody>
      </p:sp>
    </p:spTree>
    <p:extLst>
      <p:ext uri="{BB962C8B-B14F-4D97-AF65-F5344CB8AC3E}">
        <p14:creationId xmlns:p14="http://schemas.microsoft.com/office/powerpoint/2010/main" val="17117410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914400" y="1752600"/>
            <a:ext cx="7315200" cy="4267200"/>
          </a:xfrm>
          <a:prstGeom prst="roundRect">
            <a:avLst>
              <a:gd name="adj" fmla="val 4227"/>
            </a:avLst>
          </a:prstGeom>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5" name="Rounded Rectangle 54"/>
          <p:cNvSpPr/>
          <p:nvPr/>
        </p:nvSpPr>
        <p:spPr>
          <a:xfrm>
            <a:off x="2438400" y="3048000"/>
            <a:ext cx="1828800" cy="1143000"/>
          </a:xfrm>
          <a:prstGeom prst="roundRect">
            <a:avLst>
              <a:gd name="adj" fmla="val 9375"/>
            </a:avLst>
          </a:prstGeom>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3" name="Rounded Rectangle 52"/>
          <p:cNvSpPr/>
          <p:nvPr/>
        </p:nvSpPr>
        <p:spPr>
          <a:xfrm>
            <a:off x="4876800" y="2667000"/>
            <a:ext cx="1828800" cy="2057400"/>
          </a:xfrm>
          <a:prstGeom prst="roundRect">
            <a:avLst>
              <a:gd name="adj" fmla="val 9375"/>
            </a:avLst>
          </a:prstGeom>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2" name="Rounded Rectangle 51"/>
          <p:cNvSpPr/>
          <p:nvPr/>
        </p:nvSpPr>
        <p:spPr>
          <a:xfrm>
            <a:off x="2438400" y="4495800"/>
            <a:ext cx="1752600" cy="1143000"/>
          </a:xfrm>
          <a:prstGeom prst="roundRect">
            <a:avLst/>
          </a:prstGeom>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7" name="Rectangle 2"/>
          <p:cNvSpPr>
            <a:spLocks noGrp="1" noChangeArrowheads="1"/>
          </p:cNvSpPr>
          <p:nvPr>
            <p:ph type="title"/>
          </p:nvPr>
        </p:nvSpPr>
        <p:spPr/>
        <p:txBody>
          <a:bodyPr/>
          <a:lstStyle/>
          <a:p>
            <a:r>
              <a:rPr lang="en-US" dirty="0" smtClean="0"/>
              <a:t>Cylinder Compound</a:t>
            </a:r>
            <a:endParaRPr lang="en-US" dirty="0"/>
          </a:p>
        </p:txBody>
      </p:sp>
      <p:sp>
        <p:nvSpPr>
          <p:cNvPr id="54" name="Slide Number Placeholder 5"/>
          <p:cNvSpPr>
            <a:spLocks noGrp="1"/>
          </p:cNvSpPr>
          <p:nvPr>
            <p:ph type="sldNum" sz="quarter" idx="12"/>
          </p:nvPr>
        </p:nvSpPr>
        <p:spPr/>
        <p:txBody>
          <a:bodyPr/>
          <a:lstStyle/>
          <a:p>
            <a:fld id="{646B6F41-B25D-48D3-8833-E6EB0273FEF6}" type="slidenum">
              <a:rPr lang="en-US"/>
              <a:pPr/>
              <a:t>155</a:t>
            </a:fld>
            <a:endParaRPr lang="en-US"/>
          </a:p>
        </p:txBody>
      </p:sp>
      <p:sp>
        <p:nvSpPr>
          <p:cNvPr id="149507" name="AutoShape 3"/>
          <p:cNvSpPr>
            <a:spLocks noChangeAspect="1" noChangeArrowheads="1"/>
          </p:cNvSpPr>
          <p:nvPr/>
        </p:nvSpPr>
        <p:spPr bwMode="auto">
          <a:xfrm>
            <a:off x="0" y="1676400"/>
            <a:ext cx="9144000" cy="4572000"/>
          </a:xfrm>
          <a:prstGeom prst="rect">
            <a:avLst/>
          </a:prstGeom>
          <a:noFill/>
          <a:ln w="9525">
            <a:noFill/>
            <a:miter lim="800000"/>
            <a:headEnd/>
            <a:tailEnd/>
          </a:ln>
        </p:spPr>
        <p:txBody>
          <a:bodyPr/>
          <a:lstStyle/>
          <a:p>
            <a:endParaRPr lang="en-US"/>
          </a:p>
        </p:txBody>
      </p:sp>
      <p:sp>
        <p:nvSpPr>
          <p:cNvPr id="149509" name="Rectangle 5"/>
          <p:cNvSpPr>
            <a:spLocks noChangeArrowheads="1"/>
          </p:cNvSpPr>
          <p:nvPr/>
        </p:nvSpPr>
        <p:spPr bwMode="auto">
          <a:xfrm>
            <a:off x="952500" y="3390900"/>
            <a:ext cx="190500" cy="381000"/>
          </a:xfrm>
          <a:prstGeom prst="rect">
            <a:avLst/>
          </a:prstGeom>
          <a:solidFill>
            <a:srgbClr val="FFFFFF"/>
          </a:solidFill>
          <a:ln w="9525">
            <a:solidFill>
              <a:srgbClr val="000000"/>
            </a:solidFill>
            <a:miter lim="800000"/>
            <a:headEnd/>
            <a:tailEnd/>
          </a:ln>
        </p:spPr>
        <p:txBody>
          <a:bodyPr/>
          <a:lstStyle/>
          <a:p>
            <a:endParaRPr lang="en-US"/>
          </a:p>
        </p:txBody>
      </p:sp>
      <p:sp>
        <p:nvSpPr>
          <p:cNvPr id="149510" name="Rectangle 6"/>
          <p:cNvSpPr>
            <a:spLocks noChangeArrowheads="1"/>
          </p:cNvSpPr>
          <p:nvPr/>
        </p:nvSpPr>
        <p:spPr bwMode="auto">
          <a:xfrm>
            <a:off x="8001000" y="3581400"/>
            <a:ext cx="190500" cy="381000"/>
          </a:xfrm>
          <a:prstGeom prst="rect">
            <a:avLst/>
          </a:prstGeom>
          <a:solidFill>
            <a:srgbClr val="FFFFFF"/>
          </a:solidFill>
          <a:ln w="9525">
            <a:solidFill>
              <a:srgbClr val="000000"/>
            </a:solidFill>
            <a:miter lim="800000"/>
            <a:headEnd/>
            <a:tailEnd/>
          </a:ln>
        </p:spPr>
        <p:txBody>
          <a:bodyPr/>
          <a:lstStyle/>
          <a:p>
            <a:endParaRPr lang="en-US"/>
          </a:p>
        </p:txBody>
      </p:sp>
      <p:sp>
        <p:nvSpPr>
          <p:cNvPr id="149513" name="Rectangle 9"/>
          <p:cNvSpPr>
            <a:spLocks noChangeArrowheads="1"/>
          </p:cNvSpPr>
          <p:nvPr/>
        </p:nvSpPr>
        <p:spPr bwMode="auto">
          <a:xfrm>
            <a:off x="2476500" y="3391274"/>
            <a:ext cx="190500" cy="380813"/>
          </a:xfrm>
          <a:prstGeom prst="rect">
            <a:avLst/>
          </a:prstGeom>
          <a:solidFill>
            <a:srgbClr val="FFFFFF"/>
          </a:solidFill>
          <a:ln w="9525">
            <a:solidFill>
              <a:srgbClr val="000000"/>
            </a:solidFill>
            <a:miter lim="800000"/>
            <a:headEnd/>
            <a:tailEnd/>
          </a:ln>
        </p:spPr>
        <p:txBody>
          <a:bodyPr/>
          <a:lstStyle/>
          <a:p>
            <a:endParaRPr lang="en-US"/>
          </a:p>
        </p:txBody>
      </p:sp>
      <p:sp>
        <p:nvSpPr>
          <p:cNvPr id="149514" name="Rectangle 10"/>
          <p:cNvSpPr>
            <a:spLocks noChangeArrowheads="1"/>
          </p:cNvSpPr>
          <p:nvPr/>
        </p:nvSpPr>
        <p:spPr bwMode="auto">
          <a:xfrm>
            <a:off x="4000500" y="3391274"/>
            <a:ext cx="190500" cy="381871"/>
          </a:xfrm>
          <a:prstGeom prst="rect">
            <a:avLst/>
          </a:prstGeom>
          <a:solidFill>
            <a:srgbClr val="FFFFFF"/>
          </a:solidFill>
          <a:ln w="9525">
            <a:solidFill>
              <a:srgbClr val="000000"/>
            </a:solidFill>
            <a:miter lim="800000"/>
            <a:headEnd/>
            <a:tailEnd/>
          </a:ln>
        </p:spPr>
        <p:txBody>
          <a:bodyPr/>
          <a:lstStyle/>
          <a:p>
            <a:endParaRPr lang="en-US"/>
          </a:p>
        </p:txBody>
      </p:sp>
      <p:sp>
        <p:nvSpPr>
          <p:cNvPr id="149515" name="Line 11"/>
          <p:cNvSpPr>
            <a:spLocks noChangeShapeType="1"/>
          </p:cNvSpPr>
          <p:nvPr/>
        </p:nvSpPr>
        <p:spPr bwMode="auto">
          <a:xfrm>
            <a:off x="1143000" y="3581400"/>
            <a:ext cx="1333500" cy="1588"/>
          </a:xfrm>
          <a:prstGeom prst="line">
            <a:avLst/>
          </a:prstGeom>
          <a:noFill/>
          <a:ln w="9525">
            <a:solidFill>
              <a:srgbClr val="000000"/>
            </a:solidFill>
            <a:round/>
            <a:headEnd/>
            <a:tailEnd type="triangle" w="med" len="med"/>
          </a:ln>
        </p:spPr>
        <p:txBody>
          <a:bodyPr/>
          <a:lstStyle/>
          <a:p>
            <a:endParaRPr lang="en-US"/>
          </a:p>
        </p:txBody>
      </p:sp>
      <p:sp>
        <p:nvSpPr>
          <p:cNvPr id="149516" name="Line 12"/>
          <p:cNvSpPr>
            <a:spLocks noChangeShapeType="1"/>
          </p:cNvSpPr>
          <p:nvPr/>
        </p:nvSpPr>
        <p:spPr bwMode="auto">
          <a:xfrm flipV="1">
            <a:off x="6667500" y="3771900"/>
            <a:ext cx="1333500" cy="1588"/>
          </a:xfrm>
          <a:prstGeom prst="line">
            <a:avLst/>
          </a:prstGeom>
          <a:noFill/>
          <a:ln w="9525">
            <a:solidFill>
              <a:srgbClr val="000000"/>
            </a:solidFill>
            <a:round/>
            <a:headEnd/>
            <a:tailEnd type="triangle" w="med" len="med"/>
          </a:ln>
        </p:spPr>
        <p:txBody>
          <a:bodyPr/>
          <a:lstStyle/>
          <a:p>
            <a:endParaRPr lang="en-US"/>
          </a:p>
        </p:txBody>
      </p:sp>
      <p:sp>
        <p:nvSpPr>
          <p:cNvPr id="149517" name="Text Box 13"/>
          <p:cNvSpPr txBox="1">
            <a:spLocks noChangeArrowheads="1"/>
          </p:cNvSpPr>
          <p:nvPr/>
        </p:nvSpPr>
        <p:spPr bwMode="auto">
          <a:xfrm>
            <a:off x="990600" y="1752600"/>
            <a:ext cx="2476500" cy="381000"/>
          </a:xfrm>
          <a:prstGeom prst="rect">
            <a:avLst/>
          </a:prstGeom>
          <a:noFill/>
          <a:ln w="9525">
            <a:noFill/>
            <a:miter lim="800000"/>
            <a:headEnd/>
            <a:tailEnd/>
          </a:ln>
        </p:spPr>
        <p:txBody>
          <a:bodyPr/>
          <a:lstStyle/>
          <a:p>
            <a:pPr eaLnBrk="1" hangingPunct="1"/>
            <a:r>
              <a:rPr lang="en-US" i="1" dirty="0" err="1">
                <a:solidFill>
                  <a:srgbClr val="000000"/>
                </a:solidFill>
              </a:rPr>
              <a:t>CylinderCompound</a:t>
            </a:r>
            <a:endParaRPr lang="en-US" dirty="0">
              <a:solidFill>
                <a:srgbClr val="000000"/>
              </a:solidFill>
            </a:endParaRPr>
          </a:p>
        </p:txBody>
      </p:sp>
      <p:sp>
        <p:nvSpPr>
          <p:cNvPr id="149518" name="Text Box 14"/>
          <p:cNvSpPr txBox="1">
            <a:spLocks noChangeArrowheads="1"/>
          </p:cNvSpPr>
          <p:nvPr/>
        </p:nvSpPr>
        <p:spPr bwMode="auto">
          <a:xfrm>
            <a:off x="2397125" y="2732088"/>
            <a:ext cx="2095500" cy="381000"/>
          </a:xfrm>
          <a:prstGeom prst="rect">
            <a:avLst/>
          </a:prstGeom>
          <a:noFill/>
          <a:ln w="9525">
            <a:noFill/>
            <a:miter lim="800000"/>
            <a:headEnd/>
            <a:tailEnd/>
          </a:ln>
        </p:spPr>
        <p:txBody>
          <a:bodyPr/>
          <a:lstStyle/>
          <a:p>
            <a:pPr eaLnBrk="1" hangingPunct="1"/>
            <a:r>
              <a:rPr lang="en-US" i="1">
                <a:solidFill>
                  <a:srgbClr val="000000"/>
                </a:solidFill>
              </a:rPr>
              <a:t>CircleArea</a:t>
            </a:r>
            <a:endParaRPr lang="en-US">
              <a:solidFill>
                <a:srgbClr val="000000"/>
              </a:solidFill>
            </a:endParaRPr>
          </a:p>
        </p:txBody>
      </p:sp>
      <p:sp>
        <p:nvSpPr>
          <p:cNvPr id="149519" name="Text Box 15"/>
          <p:cNvSpPr txBox="1">
            <a:spLocks noChangeArrowheads="1"/>
          </p:cNvSpPr>
          <p:nvPr/>
        </p:nvSpPr>
        <p:spPr bwMode="auto">
          <a:xfrm>
            <a:off x="952500" y="3009900"/>
            <a:ext cx="762000" cy="381000"/>
          </a:xfrm>
          <a:prstGeom prst="rect">
            <a:avLst/>
          </a:prstGeom>
          <a:noFill/>
          <a:ln w="9525">
            <a:noFill/>
            <a:miter lim="800000"/>
            <a:headEnd/>
            <a:tailEnd/>
          </a:ln>
        </p:spPr>
        <p:txBody>
          <a:bodyPr/>
          <a:lstStyle/>
          <a:p>
            <a:pPr eaLnBrk="1" hangingPunct="1"/>
            <a:r>
              <a:rPr lang="en-US" dirty="0" err="1">
                <a:solidFill>
                  <a:srgbClr val="000000"/>
                </a:solidFill>
              </a:rPr>
              <a:t>rad</a:t>
            </a:r>
            <a:endParaRPr lang="en-US" dirty="0">
              <a:solidFill>
                <a:srgbClr val="000000"/>
              </a:solidFill>
            </a:endParaRPr>
          </a:p>
        </p:txBody>
      </p:sp>
      <p:sp>
        <p:nvSpPr>
          <p:cNvPr id="149520" name="Text Box 16"/>
          <p:cNvSpPr txBox="1">
            <a:spLocks noChangeArrowheads="1"/>
          </p:cNvSpPr>
          <p:nvPr/>
        </p:nvSpPr>
        <p:spPr bwMode="auto">
          <a:xfrm>
            <a:off x="2476500" y="3009900"/>
            <a:ext cx="952500" cy="381000"/>
          </a:xfrm>
          <a:prstGeom prst="rect">
            <a:avLst/>
          </a:prstGeom>
          <a:noFill/>
          <a:ln w="9525">
            <a:noFill/>
            <a:miter lim="800000"/>
            <a:headEnd/>
            <a:tailEnd/>
          </a:ln>
        </p:spPr>
        <p:txBody>
          <a:bodyPr/>
          <a:lstStyle/>
          <a:p>
            <a:pPr eaLnBrk="1" hangingPunct="1"/>
            <a:r>
              <a:rPr lang="en-US"/>
              <a:t>radius</a:t>
            </a:r>
          </a:p>
        </p:txBody>
      </p:sp>
      <p:sp>
        <p:nvSpPr>
          <p:cNvPr id="149521" name="Text Box 17"/>
          <p:cNvSpPr txBox="1">
            <a:spLocks noChangeArrowheads="1"/>
          </p:cNvSpPr>
          <p:nvPr/>
        </p:nvSpPr>
        <p:spPr bwMode="auto">
          <a:xfrm>
            <a:off x="3429000" y="3771900"/>
            <a:ext cx="952500" cy="381000"/>
          </a:xfrm>
          <a:prstGeom prst="rect">
            <a:avLst/>
          </a:prstGeom>
          <a:noFill/>
          <a:ln w="9525">
            <a:noFill/>
            <a:miter lim="800000"/>
            <a:headEnd/>
            <a:tailEnd/>
          </a:ln>
        </p:spPr>
        <p:txBody>
          <a:bodyPr/>
          <a:lstStyle/>
          <a:p>
            <a:pPr eaLnBrk="1" hangingPunct="1"/>
            <a:r>
              <a:rPr lang="en-US"/>
              <a:t>area</a:t>
            </a:r>
          </a:p>
        </p:txBody>
      </p:sp>
      <p:sp>
        <p:nvSpPr>
          <p:cNvPr id="149522" name="Line 18"/>
          <p:cNvSpPr>
            <a:spLocks noChangeShapeType="1"/>
          </p:cNvSpPr>
          <p:nvPr/>
        </p:nvSpPr>
        <p:spPr bwMode="auto">
          <a:xfrm>
            <a:off x="381000" y="3581400"/>
            <a:ext cx="571500" cy="1588"/>
          </a:xfrm>
          <a:prstGeom prst="line">
            <a:avLst/>
          </a:prstGeom>
          <a:noFill/>
          <a:ln w="9525">
            <a:solidFill>
              <a:srgbClr val="000000"/>
            </a:solidFill>
            <a:prstDash val="sysDot"/>
            <a:round/>
            <a:headEnd/>
            <a:tailEnd type="triangle" w="med" len="med"/>
          </a:ln>
        </p:spPr>
        <p:txBody>
          <a:bodyPr/>
          <a:lstStyle/>
          <a:p>
            <a:endParaRPr lang="en-US"/>
          </a:p>
        </p:txBody>
      </p:sp>
      <p:sp>
        <p:nvSpPr>
          <p:cNvPr id="149523" name="Line 19"/>
          <p:cNvSpPr>
            <a:spLocks noChangeShapeType="1"/>
          </p:cNvSpPr>
          <p:nvPr/>
        </p:nvSpPr>
        <p:spPr bwMode="auto">
          <a:xfrm>
            <a:off x="8191500" y="3771900"/>
            <a:ext cx="571500" cy="1588"/>
          </a:xfrm>
          <a:prstGeom prst="line">
            <a:avLst/>
          </a:prstGeom>
          <a:noFill/>
          <a:ln w="9525">
            <a:solidFill>
              <a:srgbClr val="000000"/>
            </a:solidFill>
            <a:prstDash val="sysDot"/>
            <a:round/>
            <a:headEnd/>
            <a:tailEnd type="triangle" w="med" len="med"/>
          </a:ln>
        </p:spPr>
        <p:txBody>
          <a:bodyPr/>
          <a:lstStyle/>
          <a:p>
            <a:endParaRPr lang="en-US"/>
          </a:p>
        </p:txBody>
      </p:sp>
      <p:sp>
        <p:nvSpPr>
          <p:cNvPr id="149524" name="Text Box 20"/>
          <p:cNvSpPr txBox="1">
            <a:spLocks noChangeArrowheads="1"/>
          </p:cNvSpPr>
          <p:nvPr/>
        </p:nvSpPr>
        <p:spPr bwMode="auto">
          <a:xfrm>
            <a:off x="6667500" y="3962400"/>
            <a:ext cx="1333500" cy="381000"/>
          </a:xfrm>
          <a:prstGeom prst="rect">
            <a:avLst/>
          </a:prstGeom>
          <a:noFill/>
          <a:ln w="9525">
            <a:noFill/>
            <a:miter lim="800000"/>
            <a:headEnd/>
            <a:tailEnd/>
          </a:ln>
        </p:spPr>
        <p:txBody>
          <a:bodyPr/>
          <a:lstStyle/>
          <a:p>
            <a:pPr eaLnBrk="1" hangingPunct="1"/>
            <a:r>
              <a:rPr lang="en-US" i="1" dirty="0" smtClean="0">
                <a:solidFill>
                  <a:srgbClr val="FF0000"/>
                </a:solidFill>
              </a:rPr>
              <a:t>out2out</a:t>
            </a:r>
            <a:endParaRPr lang="en-US" dirty="0"/>
          </a:p>
        </p:txBody>
      </p:sp>
      <p:sp>
        <p:nvSpPr>
          <p:cNvPr id="149525" name="Text Box 21"/>
          <p:cNvSpPr txBox="1">
            <a:spLocks noChangeArrowheads="1"/>
          </p:cNvSpPr>
          <p:nvPr/>
        </p:nvSpPr>
        <p:spPr bwMode="auto">
          <a:xfrm>
            <a:off x="2667000" y="2247900"/>
            <a:ext cx="952500" cy="381000"/>
          </a:xfrm>
          <a:prstGeom prst="rect">
            <a:avLst/>
          </a:prstGeom>
          <a:noFill/>
          <a:ln w="9525">
            <a:noFill/>
            <a:miter lim="800000"/>
            <a:headEnd/>
            <a:tailEnd/>
          </a:ln>
        </p:spPr>
        <p:txBody>
          <a:bodyPr/>
          <a:lstStyle/>
          <a:p>
            <a:pPr eaLnBrk="1" hangingPunct="1"/>
            <a:r>
              <a:rPr lang="en-US" i="1" dirty="0" smtClean="0">
                <a:solidFill>
                  <a:srgbClr val="FF0000"/>
                </a:solidFill>
              </a:rPr>
              <a:t>in2in</a:t>
            </a:r>
            <a:endParaRPr lang="en-US" dirty="0"/>
          </a:p>
        </p:txBody>
      </p:sp>
      <p:grpSp>
        <p:nvGrpSpPr>
          <p:cNvPr id="3" name="Group 22"/>
          <p:cNvGrpSpPr>
            <a:grpSpLocks/>
          </p:cNvGrpSpPr>
          <p:nvPr/>
        </p:nvGrpSpPr>
        <p:grpSpPr bwMode="auto">
          <a:xfrm>
            <a:off x="2476500" y="4850186"/>
            <a:ext cx="1714500" cy="381871"/>
            <a:chOff x="4140" y="3060"/>
            <a:chExt cx="1620" cy="361"/>
          </a:xfrm>
        </p:grpSpPr>
        <p:sp>
          <p:nvSpPr>
            <p:cNvPr id="149528" name="Rectangle 24"/>
            <p:cNvSpPr>
              <a:spLocks noChangeArrowheads="1"/>
            </p:cNvSpPr>
            <p:nvPr/>
          </p:nvSpPr>
          <p:spPr bwMode="auto">
            <a:xfrm>
              <a:off x="4140" y="3060"/>
              <a:ext cx="180" cy="360"/>
            </a:xfrm>
            <a:prstGeom prst="rect">
              <a:avLst/>
            </a:prstGeom>
            <a:solidFill>
              <a:srgbClr val="FFFFFF"/>
            </a:solidFill>
            <a:ln w="9525">
              <a:solidFill>
                <a:srgbClr val="000000"/>
              </a:solidFill>
              <a:miter lim="800000"/>
              <a:headEnd/>
              <a:tailEnd/>
            </a:ln>
          </p:spPr>
          <p:txBody>
            <a:bodyPr/>
            <a:lstStyle/>
            <a:p>
              <a:endParaRPr lang="en-US"/>
            </a:p>
          </p:txBody>
        </p:sp>
        <p:sp>
          <p:nvSpPr>
            <p:cNvPr id="149529" name="Rectangle 25"/>
            <p:cNvSpPr>
              <a:spLocks noChangeArrowheads="1"/>
            </p:cNvSpPr>
            <p:nvPr/>
          </p:nvSpPr>
          <p:spPr bwMode="auto">
            <a:xfrm>
              <a:off x="5580" y="3060"/>
              <a:ext cx="180" cy="361"/>
            </a:xfrm>
            <a:prstGeom prst="rect">
              <a:avLst/>
            </a:prstGeom>
            <a:solidFill>
              <a:srgbClr val="FFFFFF"/>
            </a:solidFill>
            <a:ln w="9525">
              <a:solidFill>
                <a:srgbClr val="000000"/>
              </a:solidFill>
              <a:miter lim="800000"/>
              <a:headEnd/>
              <a:tailEnd/>
            </a:ln>
          </p:spPr>
          <p:txBody>
            <a:bodyPr/>
            <a:lstStyle/>
            <a:p>
              <a:endParaRPr lang="en-US"/>
            </a:p>
          </p:txBody>
        </p:sp>
      </p:grpSp>
      <p:sp>
        <p:nvSpPr>
          <p:cNvPr id="149531" name="Rectangle 27"/>
          <p:cNvSpPr>
            <a:spLocks noChangeArrowheads="1"/>
          </p:cNvSpPr>
          <p:nvPr/>
        </p:nvSpPr>
        <p:spPr bwMode="auto">
          <a:xfrm>
            <a:off x="4953000" y="3516313"/>
            <a:ext cx="190500" cy="381000"/>
          </a:xfrm>
          <a:prstGeom prst="rect">
            <a:avLst/>
          </a:prstGeom>
          <a:solidFill>
            <a:srgbClr val="FFFFFF"/>
          </a:solidFill>
          <a:ln w="9525">
            <a:solidFill>
              <a:srgbClr val="000000"/>
            </a:solidFill>
            <a:miter lim="800000"/>
            <a:headEnd/>
            <a:tailEnd/>
          </a:ln>
        </p:spPr>
        <p:txBody>
          <a:bodyPr/>
          <a:lstStyle/>
          <a:p>
            <a:endParaRPr lang="en-US"/>
          </a:p>
        </p:txBody>
      </p:sp>
      <p:sp>
        <p:nvSpPr>
          <p:cNvPr id="149532" name="Rectangle 28"/>
          <p:cNvSpPr>
            <a:spLocks noChangeArrowheads="1"/>
          </p:cNvSpPr>
          <p:nvPr/>
        </p:nvSpPr>
        <p:spPr bwMode="auto">
          <a:xfrm>
            <a:off x="6477000" y="3581400"/>
            <a:ext cx="190500" cy="382587"/>
          </a:xfrm>
          <a:prstGeom prst="rect">
            <a:avLst/>
          </a:prstGeom>
          <a:solidFill>
            <a:srgbClr val="FFFFFF"/>
          </a:solidFill>
          <a:ln w="9525">
            <a:solidFill>
              <a:srgbClr val="000000"/>
            </a:solidFill>
            <a:miter lim="800000"/>
            <a:headEnd/>
            <a:tailEnd/>
          </a:ln>
        </p:spPr>
        <p:txBody>
          <a:bodyPr/>
          <a:lstStyle/>
          <a:p>
            <a:endParaRPr lang="en-US"/>
          </a:p>
        </p:txBody>
      </p:sp>
      <p:sp>
        <p:nvSpPr>
          <p:cNvPr id="149533" name="Rectangle 29"/>
          <p:cNvSpPr>
            <a:spLocks noChangeArrowheads="1"/>
          </p:cNvSpPr>
          <p:nvPr/>
        </p:nvSpPr>
        <p:spPr bwMode="auto">
          <a:xfrm>
            <a:off x="4953000" y="2819400"/>
            <a:ext cx="190500" cy="381000"/>
          </a:xfrm>
          <a:prstGeom prst="rect">
            <a:avLst/>
          </a:prstGeom>
          <a:solidFill>
            <a:srgbClr val="FFFFFF"/>
          </a:solidFill>
          <a:ln w="9525">
            <a:solidFill>
              <a:srgbClr val="000000"/>
            </a:solidFill>
            <a:miter lim="800000"/>
            <a:headEnd/>
            <a:tailEnd/>
          </a:ln>
        </p:spPr>
        <p:txBody>
          <a:bodyPr/>
          <a:lstStyle/>
          <a:p>
            <a:endParaRPr lang="en-US"/>
          </a:p>
        </p:txBody>
      </p:sp>
      <p:sp>
        <p:nvSpPr>
          <p:cNvPr id="149534" name="Rectangle 30"/>
          <p:cNvSpPr>
            <a:spLocks noChangeArrowheads="1"/>
          </p:cNvSpPr>
          <p:nvPr/>
        </p:nvSpPr>
        <p:spPr bwMode="auto">
          <a:xfrm>
            <a:off x="4953000" y="4152900"/>
            <a:ext cx="190500" cy="381000"/>
          </a:xfrm>
          <a:prstGeom prst="rect">
            <a:avLst/>
          </a:prstGeom>
          <a:solidFill>
            <a:srgbClr val="FFFFFF"/>
          </a:solidFill>
          <a:ln w="9525">
            <a:solidFill>
              <a:srgbClr val="000000"/>
            </a:solidFill>
            <a:miter lim="800000"/>
            <a:headEnd/>
            <a:tailEnd/>
          </a:ln>
        </p:spPr>
        <p:txBody>
          <a:bodyPr/>
          <a:lstStyle/>
          <a:p>
            <a:endParaRPr lang="en-US"/>
          </a:p>
        </p:txBody>
      </p:sp>
      <p:cxnSp>
        <p:nvCxnSpPr>
          <p:cNvPr id="149535" name="AutoShape 31"/>
          <p:cNvCxnSpPr>
            <a:cxnSpLocks noChangeShapeType="1"/>
            <a:stCxn id="149529" idx="3"/>
            <a:endCxn id="149534" idx="1"/>
          </p:cNvCxnSpPr>
          <p:nvPr/>
        </p:nvCxnSpPr>
        <p:spPr bwMode="auto">
          <a:xfrm flipV="1">
            <a:off x="4191000" y="4343400"/>
            <a:ext cx="762000" cy="698500"/>
          </a:xfrm>
          <a:prstGeom prst="bentConnector3">
            <a:avLst>
              <a:gd name="adj1" fmla="val 50000"/>
            </a:avLst>
          </a:prstGeom>
          <a:noFill/>
          <a:ln w="9525">
            <a:solidFill>
              <a:srgbClr val="000000"/>
            </a:solidFill>
            <a:miter lim="800000"/>
            <a:headEnd/>
            <a:tailEnd type="triangle" w="med" len="med"/>
          </a:ln>
        </p:spPr>
      </p:cxnSp>
      <p:cxnSp>
        <p:nvCxnSpPr>
          <p:cNvPr id="149536" name="AutoShape 32"/>
          <p:cNvCxnSpPr>
            <a:cxnSpLocks noChangeShapeType="1"/>
            <a:stCxn id="149514" idx="3"/>
            <a:endCxn id="149531" idx="1"/>
          </p:cNvCxnSpPr>
          <p:nvPr/>
        </p:nvCxnSpPr>
        <p:spPr bwMode="auto">
          <a:xfrm>
            <a:off x="4191000" y="3582988"/>
            <a:ext cx="762000" cy="123825"/>
          </a:xfrm>
          <a:prstGeom prst="bentConnector3">
            <a:avLst>
              <a:gd name="adj1" fmla="val 50000"/>
            </a:avLst>
          </a:prstGeom>
          <a:noFill/>
          <a:ln w="9525">
            <a:solidFill>
              <a:srgbClr val="000000"/>
            </a:solidFill>
            <a:miter lim="800000"/>
            <a:headEnd/>
            <a:tailEnd type="triangle" w="med" len="med"/>
          </a:ln>
        </p:spPr>
      </p:cxnSp>
      <p:sp>
        <p:nvSpPr>
          <p:cNvPr id="149537" name="Rectangle 33"/>
          <p:cNvSpPr>
            <a:spLocks noChangeArrowheads="1"/>
          </p:cNvSpPr>
          <p:nvPr/>
        </p:nvSpPr>
        <p:spPr bwMode="auto">
          <a:xfrm>
            <a:off x="952500" y="2438400"/>
            <a:ext cx="190500" cy="381000"/>
          </a:xfrm>
          <a:prstGeom prst="rect">
            <a:avLst/>
          </a:prstGeom>
          <a:solidFill>
            <a:srgbClr val="FFFFFF"/>
          </a:solidFill>
          <a:ln w="9525">
            <a:solidFill>
              <a:srgbClr val="000000"/>
            </a:solidFill>
            <a:miter lim="800000"/>
            <a:headEnd/>
            <a:tailEnd/>
          </a:ln>
        </p:spPr>
        <p:txBody>
          <a:bodyPr/>
          <a:lstStyle/>
          <a:p>
            <a:endParaRPr lang="en-US"/>
          </a:p>
        </p:txBody>
      </p:sp>
      <p:cxnSp>
        <p:nvCxnSpPr>
          <p:cNvPr id="149538" name="AutoShape 34"/>
          <p:cNvCxnSpPr>
            <a:cxnSpLocks noChangeShapeType="1"/>
            <a:stCxn id="149537" idx="3"/>
            <a:endCxn id="149533" idx="1"/>
          </p:cNvCxnSpPr>
          <p:nvPr/>
        </p:nvCxnSpPr>
        <p:spPr bwMode="auto">
          <a:xfrm>
            <a:off x="1143000" y="2628900"/>
            <a:ext cx="3810000" cy="381000"/>
          </a:xfrm>
          <a:prstGeom prst="bentConnector3">
            <a:avLst>
              <a:gd name="adj1" fmla="val 89250"/>
            </a:avLst>
          </a:prstGeom>
          <a:noFill/>
          <a:ln w="9525">
            <a:solidFill>
              <a:srgbClr val="000000"/>
            </a:solidFill>
            <a:miter lim="800000"/>
            <a:headEnd/>
            <a:tailEnd type="triangle" w="med" len="med"/>
          </a:ln>
        </p:spPr>
      </p:cxnSp>
      <p:cxnSp>
        <p:nvCxnSpPr>
          <p:cNvPr id="149539" name="AutoShape 35"/>
          <p:cNvCxnSpPr>
            <a:cxnSpLocks noChangeShapeType="1"/>
            <a:stCxn id="149515" idx="0"/>
            <a:endCxn id="149528" idx="1"/>
          </p:cNvCxnSpPr>
          <p:nvPr/>
        </p:nvCxnSpPr>
        <p:spPr bwMode="auto">
          <a:xfrm rot="5400000" flipV="1">
            <a:off x="1080293" y="3644107"/>
            <a:ext cx="1458913" cy="1333500"/>
          </a:xfrm>
          <a:prstGeom prst="bentConnector4">
            <a:avLst>
              <a:gd name="adj1" fmla="val 2102"/>
              <a:gd name="adj2" fmla="val 58412"/>
            </a:avLst>
          </a:prstGeom>
          <a:noFill/>
          <a:ln w="9525">
            <a:solidFill>
              <a:srgbClr val="000000"/>
            </a:solidFill>
            <a:miter lim="800000"/>
            <a:headEnd/>
            <a:tailEnd type="triangle" w="med" len="med"/>
          </a:ln>
        </p:spPr>
      </p:cxnSp>
      <p:sp>
        <p:nvSpPr>
          <p:cNvPr id="149540" name="Text Box 36"/>
          <p:cNvSpPr txBox="1">
            <a:spLocks noChangeArrowheads="1"/>
          </p:cNvSpPr>
          <p:nvPr/>
        </p:nvSpPr>
        <p:spPr bwMode="auto">
          <a:xfrm>
            <a:off x="2476500" y="4533900"/>
            <a:ext cx="952500" cy="381000"/>
          </a:xfrm>
          <a:prstGeom prst="rect">
            <a:avLst/>
          </a:prstGeom>
          <a:noFill/>
          <a:ln w="9525">
            <a:noFill/>
            <a:miter lim="800000"/>
            <a:headEnd/>
            <a:tailEnd/>
          </a:ln>
        </p:spPr>
        <p:txBody>
          <a:bodyPr/>
          <a:lstStyle/>
          <a:p>
            <a:pPr eaLnBrk="1" hangingPunct="1"/>
            <a:r>
              <a:rPr lang="en-US"/>
              <a:t>radius</a:t>
            </a:r>
          </a:p>
        </p:txBody>
      </p:sp>
      <p:sp>
        <p:nvSpPr>
          <p:cNvPr id="149541" name="Text Box 37"/>
          <p:cNvSpPr txBox="1">
            <a:spLocks noChangeArrowheads="1"/>
          </p:cNvSpPr>
          <p:nvPr/>
        </p:nvSpPr>
        <p:spPr bwMode="auto">
          <a:xfrm>
            <a:off x="3048000" y="5181600"/>
            <a:ext cx="1333500" cy="381000"/>
          </a:xfrm>
          <a:prstGeom prst="rect">
            <a:avLst/>
          </a:prstGeom>
          <a:noFill/>
          <a:ln w="9525">
            <a:noFill/>
            <a:miter lim="800000"/>
            <a:headEnd/>
            <a:tailEnd/>
          </a:ln>
        </p:spPr>
        <p:txBody>
          <a:bodyPr/>
          <a:lstStyle/>
          <a:p>
            <a:pPr eaLnBrk="1" hangingPunct="1"/>
            <a:r>
              <a:rPr lang="en-US" dirty="0"/>
              <a:t>perimeter</a:t>
            </a:r>
          </a:p>
        </p:txBody>
      </p:sp>
      <p:sp>
        <p:nvSpPr>
          <p:cNvPr id="149542" name="Text Box 38"/>
          <p:cNvSpPr txBox="1">
            <a:spLocks noChangeArrowheads="1"/>
          </p:cNvSpPr>
          <p:nvPr/>
        </p:nvSpPr>
        <p:spPr bwMode="auto">
          <a:xfrm>
            <a:off x="5715000" y="3200400"/>
            <a:ext cx="1143000" cy="381000"/>
          </a:xfrm>
          <a:prstGeom prst="rect">
            <a:avLst/>
          </a:prstGeom>
          <a:noFill/>
          <a:ln w="9525">
            <a:noFill/>
            <a:miter lim="800000"/>
            <a:headEnd/>
            <a:tailEnd/>
          </a:ln>
        </p:spPr>
        <p:txBody>
          <a:bodyPr/>
          <a:lstStyle/>
          <a:p>
            <a:pPr eaLnBrk="1" hangingPunct="1"/>
            <a:r>
              <a:rPr lang="en-US"/>
              <a:t>surface</a:t>
            </a:r>
          </a:p>
        </p:txBody>
      </p:sp>
      <p:sp>
        <p:nvSpPr>
          <p:cNvPr id="149543" name="Text Box 39"/>
          <p:cNvSpPr txBox="1">
            <a:spLocks noChangeArrowheads="1"/>
          </p:cNvSpPr>
          <p:nvPr/>
        </p:nvSpPr>
        <p:spPr bwMode="auto">
          <a:xfrm>
            <a:off x="1143000" y="2247900"/>
            <a:ext cx="1333500" cy="381000"/>
          </a:xfrm>
          <a:prstGeom prst="rect">
            <a:avLst/>
          </a:prstGeom>
          <a:noFill/>
          <a:ln w="9525">
            <a:noFill/>
            <a:miter lim="800000"/>
            <a:headEnd/>
            <a:tailEnd/>
          </a:ln>
        </p:spPr>
        <p:txBody>
          <a:bodyPr/>
          <a:lstStyle/>
          <a:p>
            <a:pPr eaLnBrk="1" hangingPunct="1"/>
            <a:r>
              <a:rPr lang="en-US" dirty="0">
                <a:solidFill>
                  <a:srgbClr val="000000"/>
                </a:solidFill>
              </a:rPr>
              <a:t>height</a:t>
            </a:r>
          </a:p>
        </p:txBody>
      </p:sp>
      <p:sp>
        <p:nvSpPr>
          <p:cNvPr id="149544" name="Text Box 40"/>
          <p:cNvSpPr txBox="1">
            <a:spLocks noChangeArrowheads="1"/>
          </p:cNvSpPr>
          <p:nvPr/>
        </p:nvSpPr>
        <p:spPr bwMode="auto">
          <a:xfrm>
            <a:off x="2381250" y="4216400"/>
            <a:ext cx="2095500" cy="381000"/>
          </a:xfrm>
          <a:prstGeom prst="rect">
            <a:avLst/>
          </a:prstGeom>
          <a:noFill/>
          <a:ln w="9525">
            <a:noFill/>
            <a:miter lim="800000"/>
            <a:headEnd/>
            <a:tailEnd/>
          </a:ln>
        </p:spPr>
        <p:txBody>
          <a:bodyPr/>
          <a:lstStyle/>
          <a:p>
            <a:pPr eaLnBrk="1" hangingPunct="1"/>
            <a:r>
              <a:rPr lang="en-US" i="1">
                <a:solidFill>
                  <a:srgbClr val="000000"/>
                </a:solidFill>
              </a:rPr>
              <a:t>CirclePerimeter</a:t>
            </a:r>
            <a:endParaRPr lang="en-US">
              <a:solidFill>
                <a:srgbClr val="000000"/>
              </a:solidFill>
            </a:endParaRPr>
          </a:p>
        </p:txBody>
      </p:sp>
      <p:sp>
        <p:nvSpPr>
          <p:cNvPr id="149545" name="Text Box 41"/>
          <p:cNvSpPr txBox="1">
            <a:spLocks noChangeArrowheads="1"/>
          </p:cNvSpPr>
          <p:nvPr/>
        </p:nvSpPr>
        <p:spPr bwMode="auto">
          <a:xfrm>
            <a:off x="4849813" y="2295525"/>
            <a:ext cx="2095500" cy="381000"/>
          </a:xfrm>
          <a:prstGeom prst="rect">
            <a:avLst/>
          </a:prstGeom>
          <a:noFill/>
          <a:ln w="9525">
            <a:noFill/>
            <a:miter lim="800000"/>
            <a:headEnd/>
            <a:tailEnd/>
          </a:ln>
        </p:spPr>
        <p:txBody>
          <a:bodyPr/>
          <a:lstStyle/>
          <a:p>
            <a:pPr eaLnBrk="1" hangingPunct="1"/>
            <a:r>
              <a:rPr lang="en-US" i="1" dirty="0" err="1" smtClean="0">
                <a:solidFill>
                  <a:srgbClr val="000000"/>
                </a:solidFill>
              </a:rPr>
              <a:t>CylinderSurface</a:t>
            </a:r>
            <a:endParaRPr lang="en-US" dirty="0">
              <a:solidFill>
                <a:srgbClr val="000000"/>
              </a:solidFill>
            </a:endParaRPr>
          </a:p>
        </p:txBody>
      </p:sp>
      <p:sp>
        <p:nvSpPr>
          <p:cNvPr id="149546" name="Line 42"/>
          <p:cNvSpPr>
            <a:spLocks noChangeShapeType="1"/>
          </p:cNvSpPr>
          <p:nvPr/>
        </p:nvSpPr>
        <p:spPr bwMode="auto">
          <a:xfrm>
            <a:off x="381000" y="2627313"/>
            <a:ext cx="571500" cy="1587"/>
          </a:xfrm>
          <a:prstGeom prst="line">
            <a:avLst/>
          </a:prstGeom>
          <a:noFill/>
          <a:ln w="9525">
            <a:solidFill>
              <a:srgbClr val="000000"/>
            </a:solidFill>
            <a:prstDash val="sysDot"/>
            <a:round/>
            <a:headEnd/>
            <a:tailEnd type="triangle" w="med" len="med"/>
          </a:ln>
        </p:spPr>
        <p:txBody>
          <a:bodyPr/>
          <a:lstStyle/>
          <a:p>
            <a:endParaRPr lang="en-US"/>
          </a:p>
        </p:txBody>
      </p:sp>
      <p:sp>
        <p:nvSpPr>
          <p:cNvPr id="149547" name="Text Box 43"/>
          <p:cNvSpPr txBox="1">
            <a:spLocks noChangeArrowheads="1"/>
          </p:cNvSpPr>
          <p:nvPr/>
        </p:nvSpPr>
        <p:spPr bwMode="auto">
          <a:xfrm>
            <a:off x="1143000" y="3581400"/>
            <a:ext cx="952500" cy="381000"/>
          </a:xfrm>
          <a:prstGeom prst="rect">
            <a:avLst/>
          </a:prstGeom>
          <a:noFill/>
          <a:ln w="9525">
            <a:noFill/>
            <a:miter lim="800000"/>
            <a:headEnd/>
            <a:tailEnd/>
          </a:ln>
        </p:spPr>
        <p:txBody>
          <a:bodyPr/>
          <a:lstStyle/>
          <a:p>
            <a:r>
              <a:rPr lang="en-US" i="1" dirty="0">
                <a:solidFill>
                  <a:srgbClr val="FF0000"/>
                </a:solidFill>
              </a:rPr>
              <a:t>in2in</a:t>
            </a:r>
            <a:endParaRPr lang="en-US" dirty="0"/>
          </a:p>
        </p:txBody>
      </p:sp>
      <p:sp>
        <p:nvSpPr>
          <p:cNvPr id="149548" name="Text Box 44"/>
          <p:cNvSpPr txBox="1">
            <a:spLocks noChangeArrowheads="1"/>
          </p:cNvSpPr>
          <p:nvPr/>
        </p:nvSpPr>
        <p:spPr bwMode="auto">
          <a:xfrm>
            <a:off x="4167188" y="4929188"/>
            <a:ext cx="1104900" cy="381000"/>
          </a:xfrm>
          <a:prstGeom prst="rect">
            <a:avLst/>
          </a:prstGeom>
          <a:noFill/>
          <a:ln w="9525">
            <a:noFill/>
            <a:miter lim="800000"/>
            <a:headEnd/>
            <a:tailEnd/>
          </a:ln>
        </p:spPr>
        <p:txBody>
          <a:bodyPr/>
          <a:lstStyle/>
          <a:p>
            <a:pPr eaLnBrk="1" hangingPunct="1"/>
            <a:r>
              <a:rPr lang="en-US" i="1" dirty="0" smtClean="0">
                <a:solidFill>
                  <a:srgbClr val="FF0000"/>
                </a:solidFill>
              </a:rPr>
              <a:t>out2in</a:t>
            </a:r>
            <a:endParaRPr lang="en-US" dirty="0"/>
          </a:p>
        </p:txBody>
      </p:sp>
      <p:sp>
        <p:nvSpPr>
          <p:cNvPr id="149549" name="Text Box 45"/>
          <p:cNvSpPr txBox="1">
            <a:spLocks noChangeArrowheads="1"/>
          </p:cNvSpPr>
          <p:nvPr/>
        </p:nvSpPr>
        <p:spPr bwMode="auto">
          <a:xfrm>
            <a:off x="1397000" y="3200400"/>
            <a:ext cx="952500" cy="381000"/>
          </a:xfrm>
          <a:prstGeom prst="rect">
            <a:avLst/>
          </a:prstGeom>
          <a:noFill/>
          <a:ln w="9525">
            <a:noFill/>
            <a:miter lim="800000"/>
            <a:headEnd/>
            <a:tailEnd/>
          </a:ln>
        </p:spPr>
        <p:txBody>
          <a:bodyPr/>
          <a:lstStyle/>
          <a:p>
            <a:r>
              <a:rPr lang="en-US" i="1" dirty="0">
                <a:solidFill>
                  <a:srgbClr val="FF0000"/>
                </a:solidFill>
              </a:rPr>
              <a:t>in2in</a:t>
            </a:r>
            <a:endParaRPr lang="en-US" dirty="0"/>
          </a:p>
        </p:txBody>
      </p:sp>
      <p:sp>
        <p:nvSpPr>
          <p:cNvPr id="149550" name="Text Box 46"/>
          <p:cNvSpPr txBox="1">
            <a:spLocks noChangeArrowheads="1"/>
          </p:cNvSpPr>
          <p:nvPr/>
        </p:nvSpPr>
        <p:spPr bwMode="auto">
          <a:xfrm>
            <a:off x="4090988" y="3200400"/>
            <a:ext cx="1066800" cy="381000"/>
          </a:xfrm>
          <a:prstGeom prst="rect">
            <a:avLst/>
          </a:prstGeom>
          <a:noFill/>
          <a:ln w="9525">
            <a:noFill/>
            <a:miter lim="800000"/>
            <a:headEnd/>
            <a:tailEnd/>
          </a:ln>
        </p:spPr>
        <p:txBody>
          <a:bodyPr/>
          <a:lstStyle/>
          <a:p>
            <a:pPr eaLnBrk="1" hangingPunct="1"/>
            <a:r>
              <a:rPr lang="en-US" i="1" dirty="0" smtClean="0">
                <a:solidFill>
                  <a:srgbClr val="FF0000"/>
                </a:solidFill>
              </a:rPr>
              <a:t>out2in</a:t>
            </a:r>
            <a:endParaRPr lang="en-US" dirty="0"/>
          </a:p>
        </p:txBody>
      </p:sp>
      <p:sp>
        <p:nvSpPr>
          <p:cNvPr id="149551" name="Text Box 47"/>
          <p:cNvSpPr txBox="1">
            <a:spLocks noChangeArrowheads="1"/>
          </p:cNvSpPr>
          <p:nvPr/>
        </p:nvSpPr>
        <p:spPr bwMode="auto">
          <a:xfrm>
            <a:off x="7162800" y="3276600"/>
            <a:ext cx="1028700" cy="381000"/>
          </a:xfrm>
          <a:prstGeom prst="rect">
            <a:avLst/>
          </a:prstGeom>
          <a:noFill/>
          <a:ln w="9525">
            <a:noFill/>
            <a:miter lim="800000"/>
            <a:headEnd/>
            <a:tailEnd/>
          </a:ln>
        </p:spPr>
        <p:txBody>
          <a:bodyPr/>
          <a:lstStyle/>
          <a:p>
            <a:pPr eaLnBrk="1" hangingPunct="1"/>
            <a:r>
              <a:rPr lang="en-US" dirty="0" smtClean="0">
                <a:solidFill>
                  <a:srgbClr val="000000"/>
                </a:solidFill>
              </a:rPr>
              <a:t>surface</a:t>
            </a:r>
            <a:endParaRPr lang="en-US" dirty="0">
              <a:solidFill>
                <a:srgbClr val="000000"/>
              </a:solidFill>
            </a:endParaRPr>
          </a:p>
        </p:txBody>
      </p:sp>
      <p:sp>
        <p:nvSpPr>
          <p:cNvPr id="149552" name="Text Box 48"/>
          <p:cNvSpPr txBox="1">
            <a:spLocks noChangeArrowheads="1"/>
          </p:cNvSpPr>
          <p:nvPr/>
        </p:nvSpPr>
        <p:spPr bwMode="auto">
          <a:xfrm>
            <a:off x="5181600" y="4152900"/>
            <a:ext cx="1333500" cy="381000"/>
          </a:xfrm>
          <a:prstGeom prst="rect">
            <a:avLst/>
          </a:prstGeom>
          <a:noFill/>
          <a:ln w="9525">
            <a:noFill/>
            <a:miter lim="800000"/>
            <a:headEnd/>
            <a:tailEnd/>
          </a:ln>
        </p:spPr>
        <p:txBody>
          <a:bodyPr/>
          <a:lstStyle/>
          <a:p>
            <a:pPr eaLnBrk="1" hangingPunct="1"/>
            <a:r>
              <a:rPr lang="en-US" dirty="0"/>
              <a:t>perimeter</a:t>
            </a:r>
          </a:p>
        </p:txBody>
      </p:sp>
      <p:sp>
        <p:nvSpPr>
          <p:cNvPr id="149553" name="Text Box 49"/>
          <p:cNvSpPr txBox="1">
            <a:spLocks noChangeArrowheads="1"/>
          </p:cNvSpPr>
          <p:nvPr/>
        </p:nvSpPr>
        <p:spPr bwMode="auto">
          <a:xfrm>
            <a:off x="5143500" y="3581400"/>
            <a:ext cx="952500" cy="381000"/>
          </a:xfrm>
          <a:prstGeom prst="rect">
            <a:avLst/>
          </a:prstGeom>
          <a:noFill/>
          <a:ln w="9525">
            <a:noFill/>
            <a:miter lim="800000"/>
            <a:headEnd/>
            <a:tailEnd/>
          </a:ln>
        </p:spPr>
        <p:txBody>
          <a:bodyPr/>
          <a:lstStyle/>
          <a:p>
            <a:pPr eaLnBrk="1" hangingPunct="1"/>
            <a:r>
              <a:rPr lang="en-US"/>
              <a:t>area</a:t>
            </a:r>
          </a:p>
        </p:txBody>
      </p:sp>
      <p:sp>
        <p:nvSpPr>
          <p:cNvPr id="149554" name="Text Box 50"/>
          <p:cNvSpPr txBox="1">
            <a:spLocks noChangeArrowheads="1"/>
          </p:cNvSpPr>
          <p:nvPr/>
        </p:nvSpPr>
        <p:spPr bwMode="auto">
          <a:xfrm>
            <a:off x="5143500" y="2819400"/>
            <a:ext cx="1333500" cy="381000"/>
          </a:xfrm>
          <a:prstGeom prst="rect">
            <a:avLst/>
          </a:prstGeom>
          <a:noFill/>
          <a:ln w="9525">
            <a:noFill/>
            <a:miter lim="800000"/>
            <a:headEnd/>
            <a:tailEnd/>
          </a:ln>
        </p:spPr>
        <p:txBody>
          <a:bodyPr/>
          <a:lstStyle/>
          <a:p>
            <a:pPr eaLnBrk="1" hangingPunct="1"/>
            <a:r>
              <a:rPr lang="en-US"/>
              <a:t>height</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ounded Rectangle 57"/>
          <p:cNvSpPr/>
          <p:nvPr/>
        </p:nvSpPr>
        <p:spPr>
          <a:xfrm>
            <a:off x="2476500" y="2154326"/>
            <a:ext cx="4419600" cy="2971800"/>
          </a:xfrm>
          <a:prstGeom prst="roundRect">
            <a:avLst>
              <a:gd name="adj" fmla="val 4227"/>
            </a:avLst>
          </a:prstGeom>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7" name="Rectangle 2"/>
          <p:cNvSpPr>
            <a:spLocks noGrp="1" noChangeArrowheads="1"/>
          </p:cNvSpPr>
          <p:nvPr>
            <p:ph type="title"/>
          </p:nvPr>
        </p:nvSpPr>
        <p:spPr/>
        <p:txBody>
          <a:bodyPr/>
          <a:lstStyle/>
          <a:p>
            <a:r>
              <a:rPr lang="en-US" dirty="0" smtClean="0"/>
              <a:t>Cylinder Compound (Black box)</a:t>
            </a:r>
            <a:endParaRPr lang="en-US" dirty="0"/>
          </a:p>
        </p:txBody>
      </p:sp>
      <p:sp>
        <p:nvSpPr>
          <p:cNvPr id="54" name="Slide Number Placeholder 5"/>
          <p:cNvSpPr>
            <a:spLocks noGrp="1"/>
          </p:cNvSpPr>
          <p:nvPr>
            <p:ph type="sldNum" sz="quarter" idx="12"/>
          </p:nvPr>
        </p:nvSpPr>
        <p:spPr/>
        <p:txBody>
          <a:bodyPr/>
          <a:lstStyle/>
          <a:p>
            <a:fld id="{646B6F41-B25D-48D3-8833-E6EB0273FEF6}" type="slidenum">
              <a:rPr lang="en-US"/>
              <a:pPr/>
              <a:t>156</a:t>
            </a:fld>
            <a:endParaRPr lang="en-US"/>
          </a:p>
        </p:txBody>
      </p:sp>
      <p:sp>
        <p:nvSpPr>
          <p:cNvPr id="149507" name="AutoShape 3"/>
          <p:cNvSpPr>
            <a:spLocks noChangeAspect="1" noChangeArrowheads="1"/>
          </p:cNvSpPr>
          <p:nvPr/>
        </p:nvSpPr>
        <p:spPr bwMode="auto">
          <a:xfrm>
            <a:off x="0" y="1676400"/>
            <a:ext cx="9144000" cy="4572000"/>
          </a:xfrm>
          <a:prstGeom prst="rect">
            <a:avLst/>
          </a:prstGeom>
          <a:noFill/>
          <a:ln w="9525">
            <a:noFill/>
            <a:miter lim="800000"/>
            <a:headEnd/>
            <a:tailEnd/>
          </a:ln>
        </p:spPr>
        <p:txBody>
          <a:bodyPr/>
          <a:lstStyle/>
          <a:p>
            <a:endParaRPr lang="en-US"/>
          </a:p>
        </p:txBody>
      </p:sp>
      <p:sp>
        <p:nvSpPr>
          <p:cNvPr id="149509" name="Rectangle 5"/>
          <p:cNvSpPr>
            <a:spLocks noChangeArrowheads="1"/>
          </p:cNvSpPr>
          <p:nvPr/>
        </p:nvSpPr>
        <p:spPr bwMode="auto">
          <a:xfrm>
            <a:off x="2514600" y="3792626"/>
            <a:ext cx="190500" cy="381000"/>
          </a:xfrm>
          <a:prstGeom prst="rect">
            <a:avLst/>
          </a:prstGeom>
          <a:solidFill>
            <a:srgbClr val="FFFFFF"/>
          </a:solidFill>
          <a:ln w="9525">
            <a:solidFill>
              <a:srgbClr val="000000"/>
            </a:solidFill>
            <a:miter lim="800000"/>
            <a:headEnd/>
            <a:tailEnd/>
          </a:ln>
        </p:spPr>
        <p:txBody>
          <a:bodyPr/>
          <a:lstStyle/>
          <a:p>
            <a:endParaRPr lang="en-US"/>
          </a:p>
        </p:txBody>
      </p:sp>
      <p:sp>
        <p:nvSpPr>
          <p:cNvPr id="149510" name="Rectangle 6"/>
          <p:cNvSpPr>
            <a:spLocks noChangeArrowheads="1"/>
          </p:cNvSpPr>
          <p:nvPr/>
        </p:nvSpPr>
        <p:spPr bwMode="auto">
          <a:xfrm>
            <a:off x="6667500" y="3487826"/>
            <a:ext cx="190500" cy="381000"/>
          </a:xfrm>
          <a:prstGeom prst="rect">
            <a:avLst/>
          </a:prstGeom>
          <a:solidFill>
            <a:srgbClr val="FFFFFF"/>
          </a:solidFill>
          <a:ln w="9525">
            <a:solidFill>
              <a:srgbClr val="000000"/>
            </a:solidFill>
            <a:miter lim="800000"/>
            <a:headEnd/>
            <a:tailEnd/>
          </a:ln>
        </p:spPr>
        <p:txBody>
          <a:bodyPr/>
          <a:lstStyle/>
          <a:p>
            <a:endParaRPr lang="en-US"/>
          </a:p>
        </p:txBody>
      </p:sp>
      <p:sp>
        <p:nvSpPr>
          <p:cNvPr id="149517" name="Text Box 13"/>
          <p:cNvSpPr txBox="1">
            <a:spLocks noChangeArrowheads="1"/>
          </p:cNvSpPr>
          <p:nvPr/>
        </p:nvSpPr>
        <p:spPr bwMode="auto">
          <a:xfrm>
            <a:off x="2552700" y="2154326"/>
            <a:ext cx="2476500" cy="381000"/>
          </a:xfrm>
          <a:prstGeom prst="rect">
            <a:avLst/>
          </a:prstGeom>
          <a:noFill/>
          <a:ln w="9525">
            <a:noFill/>
            <a:miter lim="800000"/>
            <a:headEnd/>
            <a:tailEnd/>
          </a:ln>
        </p:spPr>
        <p:txBody>
          <a:bodyPr/>
          <a:lstStyle/>
          <a:p>
            <a:pPr eaLnBrk="1" hangingPunct="1"/>
            <a:r>
              <a:rPr lang="en-US" i="1" dirty="0" err="1">
                <a:solidFill>
                  <a:srgbClr val="000000"/>
                </a:solidFill>
              </a:rPr>
              <a:t>CylinderCompound</a:t>
            </a:r>
            <a:endParaRPr lang="en-US" dirty="0">
              <a:solidFill>
                <a:srgbClr val="000000"/>
              </a:solidFill>
            </a:endParaRPr>
          </a:p>
        </p:txBody>
      </p:sp>
      <p:sp>
        <p:nvSpPr>
          <p:cNvPr id="149519" name="Text Box 15"/>
          <p:cNvSpPr txBox="1">
            <a:spLocks noChangeArrowheads="1"/>
          </p:cNvSpPr>
          <p:nvPr/>
        </p:nvSpPr>
        <p:spPr bwMode="auto">
          <a:xfrm>
            <a:off x="2514600" y="3411626"/>
            <a:ext cx="762000" cy="381000"/>
          </a:xfrm>
          <a:prstGeom prst="rect">
            <a:avLst/>
          </a:prstGeom>
          <a:noFill/>
          <a:ln w="9525">
            <a:noFill/>
            <a:miter lim="800000"/>
            <a:headEnd/>
            <a:tailEnd/>
          </a:ln>
        </p:spPr>
        <p:txBody>
          <a:bodyPr/>
          <a:lstStyle/>
          <a:p>
            <a:pPr eaLnBrk="1" hangingPunct="1"/>
            <a:r>
              <a:rPr lang="en-US" dirty="0" err="1">
                <a:solidFill>
                  <a:srgbClr val="000000"/>
                </a:solidFill>
              </a:rPr>
              <a:t>rad</a:t>
            </a:r>
            <a:endParaRPr lang="en-US" dirty="0">
              <a:solidFill>
                <a:srgbClr val="000000"/>
              </a:solidFill>
            </a:endParaRPr>
          </a:p>
        </p:txBody>
      </p:sp>
      <p:sp>
        <p:nvSpPr>
          <p:cNvPr id="149522" name="Line 18"/>
          <p:cNvSpPr>
            <a:spLocks noChangeShapeType="1"/>
          </p:cNvSpPr>
          <p:nvPr/>
        </p:nvSpPr>
        <p:spPr bwMode="auto">
          <a:xfrm>
            <a:off x="1943100" y="3983126"/>
            <a:ext cx="571500" cy="1588"/>
          </a:xfrm>
          <a:prstGeom prst="line">
            <a:avLst/>
          </a:prstGeom>
          <a:noFill/>
          <a:ln w="9525">
            <a:solidFill>
              <a:srgbClr val="000000"/>
            </a:solidFill>
            <a:prstDash val="sysDot"/>
            <a:round/>
            <a:headEnd/>
            <a:tailEnd type="triangle" w="med" len="med"/>
          </a:ln>
        </p:spPr>
        <p:txBody>
          <a:bodyPr/>
          <a:lstStyle/>
          <a:p>
            <a:endParaRPr lang="en-US"/>
          </a:p>
        </p:txBody>
      </p:sp>
      <p:sp>
        <p:nvSpPr>
          <p:cNvPr id="149523" name="Line 19"/>
          <p:cNvSpPr>
            <a:spLocks noChangeShapeType="1"/>
          </p:cNvSpPr>
          <p:nvPr/>
        </p:nvSpPr>
        <p:spPr bwMode="auto">
          <a:xfrm>
            <a:off x="6858000" y="3678326"/>
            <a:ext cx="571500" cy="1588"/>
          </a:xfrm>
          <a:prstGeom prst="line">
            <a:avLst/>
          </a:prstGeom>
          <a:noFill/>
          <a:ln w="9525">
            <a:solidFill>
              <a:srgbClr val="000000"/>
            </a:solidFill>
            <a:prstDash val="sysDot"/>
            <a:round/>
            <a:headEnd/>
            <a:tailEnd type="triangle" w="med" len="med"/>
          </a:ln>
        </p:spPr>
        <p:txBody>
          <a:bodyPr/>
          <a:lstStyle/>
          <a:p>
            <a:endParaRPr lang="en-US"/>
          </a:p>
        </p:txBody>
      </p:sp>
      <p:sp>
        <p:nvSpPr>
          <p:cNvPr id="149537" name="Rectangle 33"/>
          <p:cNvSpPr>
            <a:spLocks noChangeArrowheads="1"/>
          </p:cNvSpPr>
          <p:nvPr/>
        </p:nvSpPr>
        <p:spPr bwMode="auto">
          <a:xfrm>
            <a:off x="2514600" y="2840126"/>
            <a:ext cx="190500" cy="381000"/>
          </a:xfrm>
          <a:prstGeom prst="rect">
            <a:avLst/>
          </a:prstGeom>
          <a:solidFill>
            <a:srgbClr val="FFFFFF"/>
          </a:solidFill>
          <a:ln w="9525">
            <a:solidFill>
              <a:srgbClr val="000000"/>
            </a:solidFill>
            <a:miter lim="800000"/>
            <a:headEnd/>
            <a:tailEnd/>
          </a:ln>
        </p:spPr>
        <p:txBody>
          <a:bodyPr/>
          <a:lstStyle/>
          <a:p>
            <a:endParaRPr lang="en-US"/>
          </a:p>
        </p:txBody>
      </p:sp>
      <p:sp>
        <p:nvSpPr>
          <p:cNvPr id="149543" name="Text Box 39"/>
          <p:cNvSpPr txBox="1">
            <a:spLocks noChangeArrowheads="1"/>
          </p:cNvSpPr>
          <p:nvPr/>
        </p:nvSpPr>
        <p:spPr bwMode="auto">
          <a:xfrm>
            <a:off x="2705100" y="2649626"/>
            <a:ext cx="1333500" cy="381000"/>
          </a:xfrm>
          <a:prstGeom prst="rect">
            <a:avLst/>
          </a:prstGeom>
          <a:noFill/>
          <a:ln w="9525">
            <a:noFill/>
            <a:miter lim="800000"/>
            <a:headEnd/>
            <a:tailEnd/>
          </a:ln>
        </p:spPr>
        <p:txBody>
          <a:bodyPr/>
          <a:lstStyle/>
          <a:p>
            <a:pPr eaLnBrk="1" hangingPunct="1"/>
            <a:r>
              <a:rPr lang="en-US" dirty="0">
                <a:solidFill>
                  <a:srgbClr val="000000"/>
                </a:solidFill>
              </a:rPr>
              <a:t>height</a:t>
            </a:r>
          </a:p>
        </p:txBody>
      </p:sp>
      <p:sp>
        <p:nvSpPr>
          <p:cNvPr id="149546" name="Line 42"/>
          <p:cNvSpPr>
            <a:spLocks noChangeShapeType="1"/>
          </p:cNvSpPr>
          <p:nvPr/>
        </p:nvSpPr>
        <p:spPr bwMode="auto">
          <a:xfrm>
            <a:off x="1943100" y="3029039"/>
            <a:ext cx="571500" cy="1587"/>
          </a:xfrm>
          <a:prstGeom prst="line">
            <a:avLst/>
          </a:prstGeom>
          <a:noFill/>
          <a:ln w="9525">
            <a:solidFill>
              <a:srgbClr val="000000"/>
            </a:solidFill>
            <a:prstDash val="sysDot"/>
            <a:round/>
            <a:headEnd/>
            <a:tailEnd type="triangle" w="med" len="med"/>
          </a:ln>
        </p:spPr>
        <p:txBody>
          <a:bodyPr/>
          <a:lstStyle/>
          <a:p>
            <a:endParaRPr lang="en-US"/>
          </a:p>
        </p:txBody>
      </p:sp>
      <p:sp>
        <p:nvSpPr>
          <p:cNvPr id="149551" name="Text Box 47"/>
          <p:cNvSpPr txBox="1">
            <a:spLocks noChangeArrowheads="1"/>
          </p:cNvSpPr>
          <p:nvPr/>
        </p:nvSpPr>
        <p:spPr bwMode="auto">
          <a:xfrm>
            <a:off x="5829300" y="3183026"/>
            <a:ext cx="1028700" cy="381000"/>
          </a:xfrm>
          <a:prstGeom prst="rect">
            <a:avLst/>
          </a:prstGeom>
          <a:noFill/>
          <a:ln w="9525">
            <a:noFill/>
            <a:miter lim="800000"/>
            <a:headEnd/>
            <a:tailEnd/>
          </a:ln>
        </p:spPr>
        <p:txBody>
          <a:bodyPr/>
          <a:lstStyle/>
          <a:p>
            <a:pPr eaLnBrk="1" hangingPunct="1"/>
            <a:r>
              <a:rPr lang="en-US" dirty="0" smtClean="0">
                <a:solidFill>
                  <a:srgbClr val="000000"/>
                </a:solidFill>
              </a:rPr>
              <a:t>surface</a:t>
            </a:r>
            <a:endParaRPr lang="en-US" dirty="0">
              <a:solidFill>
                <a:srgbClr val="000000"/>
              </a:solidFill>
            </a:endParaRPr>
          </a:p>
        </p:txBody>
      </p:sp>
    </p:spTree>
    <p:extLst>
      <p:ext uri="{BB962C8B-B14F-4D97-AF65-F5344CB8AC3E}">
        <p14:creationId xmlns:p14="http://schemas.microsoft.com/office/powerpoint/2010/main" val="56904178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p:txBody>
          <a:bodyPr/>
          <a:lstStyle/>
          <a:p>
            <a:r>
              <a:rPr lang="en-US" dirty="0" smtClean="0"/>
              <a:t>Cylinder Compound</a:t>
            </a:r>
            <a:endParaRPr lang="en-US" dirty="0"/>
          </a:p>
        </p:txBody>
      </p:sp>
      <p:sp>
        <p:nvSpPr>
          <p:cNvPr id="150531" name="Rectangle 3"/>
          <p:cNvSpPr>
            <a:spLocks noGrp="1" noChangeArrowheads="1"/>
          </p:cNvSpPr>
          <p:nvPr>
            <p:ph idx="1"/>
          </p:nvPr>
        </p:nvSpPr>
        <p:spPr/>
        <p:txBody>
          <a:bodyPr>
            <a:normAutofit/>
          </a:bodyPr>
          <a:lstStyle/>
          <a:p>
            <a:pPr>
              <a:lnSpc>
                <a:spcPct val="80000"/>
              </a:lnSpc>
              <a:buFont typeface="Wingdings" pitchFamily="2" charset="2"/>
              <a:buNone/>
            </a:pPr>
            <a:r>
              <a:rPr lang="en-US" sz="1600" dirty="0" smtClean="0">
                <a:latin typeface="Courier New" pitchFamily="49" charset="0"/>
                <a:cs typeface="Courier New" pitchFamily="49" charset="0"/>
              </a:rPr>
              <a:t>public </a:t>
            </a:r>
            <a:r>
              <a:rPr lang="en-US" sz="1600" dirty="0">
                <a:latin typeface="Courier New" pitchFamily="49" charset="0"/>
                <a:cs typeface="Courier New" pitchFamily="49" charset="0"/>
              </a:rPr>
              <a:t>class </a:t>
            </a:r>
            <a:r>
              <a:rPr lang="en-US" sz="1600" dirty="0" err="1">
                <a:latin typeface="Courier New" pitchFamily="49" charset="0"/>
                <a:cs typeface="Courier New" pitchFamily="49" charset="0"/>
              </a:rPr>
              <a:t>CylinderCompound</a:t>
            </a:r>
            <a:r>
              <a:rPr lang="en-US" sz="1600" dirty="0">
                <a:latin typeface="Courier New" pitchFamily="49" charset="0"/>
                <a:cs typeface="Courier New" pitchFamily="49" charset="0"/>
              </a:rPr>
              <a:t> extends Compound {     </a:t>
            </a:r>
            <a:br>
              <a:rPr lang="en-US" sz="1600" dirty="0">
                <a:latin typeface="Courier New" pitchFamily="49" charset="0"/>
                <a:cs typeface="Courier New" pitchFamily="49" charset="0"/>
              </a:rPr>
            </a:br>
            <a:r>
              <a:rPr lang="en-US" sz="1600" dirty="0">
                <a:latin typeface="Courier New" pitchFamily="49" charset="0"/>
                <a:cs typeface="Courier New" pitchFamily="49" charset="0"/>
              </a:rPr>
              <a:t/>
            </a:r>
            <a:br>
              <a:rPr lang="en-US" sz="1600" dirty="0">
                <a:latin typeface="Courier New" pitchFamily="49" charset="0"/>
                <a:cs typeface="Courier New" pitchFamily="49" charset="0"/>
              </a:rPr>
            </a:br>
            <a:r>
              <a:rPr lang="en-US" sz="1600" dirty="0">
                <a:latin typeface="Courier New" pitchFamily="49" charset="0"/>
                <a:cs typeface="Courier New" pitchFamily="49" charset="0"/>
              </a:rPr>
              <a:t>    @In  public double </a:t>
            </a:r>
            <a:r>
              <a:rPr lang="en-US" sz="1600" dirty="0" err="1">
                <a:latin typeface="Courier New" pitchFamily="49" charset="0"/>
                <a:cs typeface="Courier New" pitchFamily="49" charset="0"/>
              </a:rPr>
              <a:t>rad</a:t>
            </a:r>
            <a:r>
              <a:rPr lang="en-US" sz="1600" dirty="0">
                <a:latin typeface="Courier New" pitchFamily="49" charset="0"/>
                <a:cs typeface="Courier New" pitchFamily="49" charset="0"/>
              </a:rPr>
              <a:t>;                       </a:t>
            </a:r>
            <a:br>
              <a:rPr lang="en-US" sz="1600" dirty="0">
                <a:latin typeface="Courier New" pitchFamily="49" charset="0"/>
                <a:cs typeface="Courier New" pitchFamily="49" charset="0"/>
              </a:rPr>
            </a:br>
            <a:r>
              <a:rPr lang="en-US" sz="1600" dirty="0">
                <a:latin typeface="Courier New" pitchFamily="49" charset="0"/>
                <a:cs typeface="Courier New" pitchFamily="49" charset="0"/>
              </a:rPr>
              <a:t>    @In  public double height;</a:t>
            </a:r>
            <a:br>
              <a:rPr lang="en-US" sz="1600" dirty="0">
                <a:latin typeface="Courier New" pitchFamily="49" charset="0"/>
                <a:cs typeface="Courier New" pitchFamily="49" charset="0"/>
              </a:rPr>
            </a:br>
            <a:r>
              <a:rPr lang="en-US" sz="1600" dirty="0">
                <a:latin typeface="Courier New" pitchFamily="49" charset="0"/>
                <a:cs typeface="Courier New" pitchFamily="49" charset="0"/>
              </a:rPr>
              <a:t>    @Out public double surface;                  </a:t>
            </a:r>
            <a:br>
              <a:rPr lang="en-US" sz="1600" dirty="0">
                <a:latin typeface="Courier New" pitchFamily="49" charset="0"/>
                <a:cs typeface="Courier New" pitchFamily="49" charset="0"/>
              </a:rPr>
            </a:br>
            <a:r>
              <a:rPr lang="en-US" sz="1600" dirty="0">
                <a:latin typeface="Courier New" pitchFamily="49" charset="0"/>
                <a:cs typeface="Courier New" pitchFamily="49" charset="0"/>
              </a:rPr>
              <a:t>     </a:t>
            </a:r>
            <a:br>
              <a:rPr lang="en-US" sz="1600" dirty="0">
                <a:latin typeface="Courier New" pitchFamily="49" charset="0"/>
                <a:cs typeface="Courier New" pitchFamily="49" charset="0"/>
              </a:rPr>
            </a:br>
            <a:r>
              <a:rPr lang="en-US" sz="1600" dirty="0">
                <a:latin typeface="Courier New" pitchFamily="49" charset="0"/>
                <a:cs typeface="Courier New" pitchFamily="49" charset="0"/>
              </a:rPr>
              <a:t>    Object p = new </a:t>
            </a:r>
            <a:r>
              <a:rPr lang="en-US" sz="1600" dirty="0" err="1">
                <a:latin typeface="Courier New" pitchFamily="49" charset="0"/>
                <a:cs typeface="Courier New" pitchFamily="49" charset="0"/>
              </a:rPr>
              <a:t>CirclePerimeter</a:t>
            </a:r>
            <a:r>
              <a:rPr lang="en-US" sz="1600" dirty="0">
                <a:latin typeface="Courier New" pitchFamily="49" charset="0"/>
                <a:cs typeface="Courier New" pitchFamily="49" charset="0"/>
              </a:rPr>
              <a:t>();             </a:t>
            </a:r>
            <a:br>
              <a:rPr lang="en-US" sz="1600" dirty="0">
                <a:latin typeface="Courier New" pitchFamily="49" charset="0"/>
                <a:cs typeface="Courier New" pitchFamily="49" charset="0"/>
              </a:rPr>
            </a:br>
            <a:r>
              <a:rPr lang="en-US" sz="1600" dirty="0">
                <a:latin typeface="Courier New" pitchFamily="49" charset="0"/>
                <a:cs typeface="Courier New" pitchFamily="49" charset="0"/>
              </a:rPr>
              <a:t>    Object s = new </a:t>
            </a:r>
            <a:r>
              <a:rPr lang="en-US" sz="1600" dirty="0" err="1">
                <a:latin typeface="Courier New" pitchFamily="49" charset="0"/>
                <a:cs typeface="Courier New" pitchFamily="49" charset="0"/>
              </a:rPr>
              <a:t>CylSurface</a:t>
            </a:r>
            <a:r>
              <a:rPr lang="en-US" sz="1600" dirty="0">
                <a:latin typeface="Courier New" pitchFamily="49" charset="0"/>
                <a:cs typeface="Courier New" pitchFamily="49" charset="0"/>
              </a:rPr>
              <a:t>();</a:t>
            </a:r>
            <a:br>
              <a:rPr lang="en-US" sz="1600" dirty="0">
                <a:latin typeface="Courier New" pitchFamily="49" charset="0"/>
                <a:cs typeface="Courier New" pitchFamily="49" charset="0"/>
              </a:rPr>
            </a:br>
            <a:r>
              <a:rPr lang="en-US" sz="1600" dirty="0">
                <a:latin typeface="Courier New" pitchFamily="49" charset="0"/>
                <a:cs typeface="Courier New" pitchFamily="49" charset="0"/>
              </a:rPr>
              <a:t>    Object a = new </a:t>
            </a:r>
            <a:r>
              <a:rPr lang="en-US" sz="1600" dirty="0" err="1">
                <a:latin typeface="Courier New" pitchFamily="49" charset="0"/>
                <a:cs typeface="Courier New" pitchFamily="49" charset="0"/>
              </a:rPr>
              <a:t>CircleArea</a:t>
            </a:r>
            <a:r>
              <a:rPr lang="en-US" sz="1600" dirty="0">
                <a:latin typeface="Courier New" pitchFamily="49" charset="0"/>
                <a:cs typeface="Courier New" pitchFamily="49" charset="0"/>
              </a:rPr>
              <a:t>();</a:t>
            </a:r>
          </a:p>
          <a:p>
            <a:pPr>
              <a:lnSpc>
                <a:spcPct val="80000"/>
              </a:lnSpc>
              <a:buFont typeface="Wingdings" pitchFamily="2" charset="2"/>
              <a:buNone/>
            </a:pPr>
            <a:r>
              <a:rPr lang="en-US" sz="1600" dirty="0">
                <a:latin typeface="Courier New" pitchFamily="49" charset="0"/>
                <a:cs typeface="Courier New" pitchFamily="49" charset="0"/>
              </a:rPr>
              <a:t>    </a:t>
            </a:r>
            <a:endParaRPr lang="en-US" sz="1600" dirty="0" smtClean="0">
              <a:latin typeface="Courier New" pitchFamily="49" charset="0"/>
              <a:cs typeface="Courier New" pitchFamily="49" charset="0"/>
            </a:endParaRPr>
          </a:p>
          <a:p>
            <a:pPr>
              <a:lnSpc>
                <a:spcPct val="80000"/>
              </a:lnSpc>
              <a:buFont typeface="Wingdings" pitchFamily="2" charset="2"/>
              <a:buNone/>
            </a:pPr>
            <a:r>
              <a:rPr lang="en-US" sz="1600" dirty="0" smtClean="0">
                <a:latin typeface="Courier New" pitchFamily="49" charset="0"/>
                <a:cs typeface="Courier New" pitchFamily="49" charset="0"/>
              </a:rPr>
              <a:t>      public </a:t>
            </a:r>
            <a:r>
              <a:rPr lang="en-US" sz="1600" dirty="0" err="1">
                <a:latin typeface="Courier New" pitchFamily="49" charset="0"/>
                <a:cs typeface="Courier New" pitchFamily="49" charset="0"/>
              </a:rPr>
              <a:t>CylinderCompound</a:t>
            </a:r>
            <a:r>
              <a:rPr lang="en-US" sz="1600" dirty="0">
                <a:latin typeface="Courier New" pitchFamily="49" charset="0"/>
                <a:cs typeface="Courier New" pitchFamily="49" charset="0"/>
              </a:rPr>
              <a:t> () {       </a:t>
            </a:r>
            <a:endParaRPr lang="en-US" sz="1600" dirty="0" smtClean="0">
              <a:latin typeface="Courier New" pitchFamily="49" charset="0"/>
              <a:cs typeface="Courier New" pitchFamily="49" charset="0"/>
            </a:endParaRPr>
          </a:p>
          <a:p>
            <a:pPr>
              <a:lnSpc>
                <a:spcPct val="80000"/>
              </a:lnSpc>
              <a:buFont typeface="Wingdings" pitchFamily="2" charset="2"/>
              <a:buNone/>
            </a:pPr>
            <a:endParaRPr lang="en-US" sz="1600" dirty="0" smtClean="0">
              <a:latin typeface="Courier New" pitchFamily="49" charset="0"/>
              <a:cs typeface="Courier New" pitchFamily="49" charset="0"/>
            </a:endParaRPr>
          </a:p>
          <a:p>
            <a:pPr>
              <a:lnSpc>
                <a:spcPct val="80000"/>
              </a:lnSpc>
              <a:buFont typeface="Wingdings" pitchFamily="2" charset="2"/>
              <a:buNone/>
            </a:pPr>
            <a:r>
              <a:rPr lang="en-US" sz="1600" dirty="0" smtClean="0">
                <a:latin typeface="Courier New" pitchFamily="49" charset="0"/>
                <a:cs typeface="Courier New" pitchFamily="49" charset="0"/>
              </a:rPr>
              <a:t>	        in2in(“height”, s, “height”);             </a:t>
            </a:r>
            <a:br>
              <a:rPr lang="en-US" sz="1600" dirty="0" smtClean="0">
                <a:latin typeface="Courier New" pitchFamily="49" charset="0"/>
                <a:cs typeface="Courier New" pitchFamily="49" charset="0"/>
              </a:rPr>
            </a:b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in2in</a:t>
            </a:r>
            <a:r>
              <a:rPr lang="en-US" sz="1600" dirty="0">
                <a:latin typeface="Courier New" pitchFamily="49" charset="0"/>
                <a:cs typeface="Courier New" pitchFamily="49" charset="0"/>
              </a:rPr>
              <a:t>(“</a:t>
            </a:r>
            <a:r>
              <a:rPr lang="en-US" sz="1600" dirty="0" smtClean="0">
                <a:latin typeface="Courier New" pitchFamily="49" charset="0"/>
                <a:cs typeface="Courier New" pitchFamily="49" charset="0"/>
              </a:rPr>
              <a:t>rad”, a, “radius”);                </a:t>
            </a:r>
            <a:br>
              <a:rPr lang="en-US" sz="1600" dirty="0" smtClean="0">
                <a:latin typeface="Courier New" pitchFamily="49" charset="0"/>
                <a:cs typeface="Courier New" pitchFamily="49" charset="0"/>
              </a:rPr>
            </a:br>
            <a:r>
              <a:rPr lang="en-US" sz="1600" dirty="0" smtClean="0">
                <a:latin typeface="Courier New" pitchFamily="49" charset="0"/>
                <a:cs typeface="Courier New" pitchFamily="49" charset="0"/>
              </a:rPr>
              <a:t>        in2in</a:t>
            </a:r>
            <a:r>
              <a:rPr lang="en-US" sz="1600" dirty="0">
                <a:latin typeface="Courier New" pitchFamily="49" charset="0"/>
                <a:cs typeface="Courier New" pitchFamily="49" charset="0"/>
              </a:rPr>
              <a:t>(“</a:t>
            </a:r>
            <a:r>
              <a:rPr lang="en-US" sz="1600" dirty="0" smtClean="0">
                <a:latin typeface="Courier New" pitchFamily="49" charset="0"/>
                <a:cs typeface="Courier New" pitchFamily="49" charset="0"/>
              </a:rPr>
              <a:t>rad”, p, “radius”);            </a:t>
            </a:r>
            <a:r>
              <a:rPr lang="en-US" sz="1600" dirty="0">
                <a:latin typeface="Courier New" pitchFamily="49" charset="0"/>
                <a:cs typeface="Courier New" pitchFamily="49" charset="0"/>
              </a:rPr>
              <a:t/>
            </a:r>
            <a:br>
              <a:rPr lang="en-US" sz="1600" dirty="0">
                <a:latin typeface="Courier New" pitchFamily="49" charset="0"/>
                <a:cs typeface="Courier New" pitchFamily="49" charset="0"/>
              </a:rPr>
            </a:br>
            <a:r>
              <a:rPr lang="en-US" sz="1600" dirty="0">
                <a:latin typeface="Courier New" pitchFamily="49" charset="0"/>
                <a:cs typeface="Courier New" pitchFamily="49" charset="0"/>
              </a:rPr>
              <a:t/>
            </a:r>
            <a:br>
              <a:rPr lang="en-US" sz="1600" dirty="0">
                <a:latin typeface="Courier New" pitchFamily="49" charset="0"/>
                <a:cs typeface="Courier New" pitchFamily="49" charset="0"/>
              </a:rPr>
            </a:b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out2in(a</a:t>
            </a:r>
            <a:r>
              <a:rPr lang="en-US" sz="1600" dirty="0">
                <a:latin typeface="Courier New" pitchFamily="49" charset="0"/>
                <a:cs typeface="Courier New" pitchFamily="49" charset="0"/>
              </a:rPr>
              <a:t>, “area”, s, “area”);            </a:t>
            </a:r>
            <a:br>
              <a:rPr lang="en-US" sz="1600" dirty="0">
                <a:latin typeface="Courier New" pitchFamily="49" charset="0"/>
                <a:cs typeface="Courier New" pitchFamily="49" charset="0"/>
              </a:rPr>
            </a:b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out2in(p</a:t>
            </a:r>
            <a:r>
              <a:rPr lang="en-US" sz="1600" dirty="0">
                <a:latin typeface="Courier New" pitchFamily="49" charset="0"/>
                <a:cs typeface="Courier New" pitchFamily="49" charset="0"/>
              </a:rPr>
              <a:t>, “perimeter”, s, “perimeter”);</a:t>
            </a:r>
            <a:br>
              <a:rPr lang="en-US" sz="1600" dirty="0">
                <a:latin typeface="Courier New" pitchFamily="49" charset="0"/>
                <a:cs typeface="Courier New" pitchFamily="49" charset="0"/>
              </a:rPr>
            </a:b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     </a:t>
            </a:r>
            <a:r>
              <a:rPr lang="en-US" sz="1600" dirty="0">
                <a:latin typeface="Courier New" pitchFamily="49" charset="0"/>
                <a:cs typeface="Courier New" pitchFamily="49" charset="0"/>
              </a:rPr>
              <a:t/>
            </a:r>
            <a:br>
              <a:rPr lang="en-US" sz="1600" dirty="0">
                <a:latin typeface="Courier New" pitchFamily="49" charset="0"/>
                <a:cs typeface="Courier New" pitchFamily="49" charset="0"/>
              </a:rPr>
            </a:br>
            <a:r>
              <a:rPr lang="en-US" sz="1600" dirty="0">
                <a:latin typeface="Courier New" pitchFamily="49" charset="0"/>
                <a:cs typeface="Courier New" pitchFamily="49" charset="0"/>
              </a:rPr>
              <a:t>        </a:t>
            </a:r>
            <a:r>
              <a:rPr lang="en-US" sz="1600" dirty="0" smtClean="0">
                <a:latin typeface="Courier New" pitchFamily="49" charset="0"/>
                <a:cs typeface="Courier New" pitchFamily="49" charset="0"/>
              </a:rPr>
              <a:t>out2out(“</a:t>
            </a:r>
            <a:r>
              <a:rPr lang="en-US" sz="1600" dirty="0">
                <a:latin typeface="Courier New" pitchFamily="49" charset="0"/>
                <a:cs typeface="Courier New" pitchFamily="49" charset="0"/>
              </a:rPr>
              <a:t>surface”, s, “surface”);          </a:t>
            </a:r>
            <a:br>
              <a:rPr lang="en-US" sz="1600" dirty="0">
                <a:latin typeface="Courier New" pitchFamily="49" charset="0"/>
                <a:cs typeface="Courier New" pitchFamily="49" charset="0"/>
              </a:rPr>
            </a:br>
            <a:r>
              <a:rPr lang="en-US" sz="1600" dirty="0">
                <a:latin typeface="Courier New" pitchFamily="49" charset="0"/>
                <a:cs typeface="Courier New" pitchFamily="49" charset="0"/>
              </a:rPr>
              <a:t>    }</a:t>
            </a:r>
          </a:p>
          <a:p>
            <a:pPr>
              <a:lnSpc>
                <a:spcPct val="80000"/>
              </a:lnSpc>
              <a:buFont typeface="Wingdings" pitchFamily="2" charset="2"/>
              <a:buNone/>
            </a:pPr>
            <a:r>
              <a:rPr lang="en-US" sz="1600" dirty="0">
                <a:latin typeface="Courier New" pitchFamily="49" charset="0"/>
                <a:cs typeface="Courier New" pitchFamily="49" charset="0"/>
              </a:rPr>
              <a:t>} </a:t>
            </a:r>
          </a:p>
        </p:txBody>
      </p:sp>
      <p:sp>
        <p:nvSpPr>
          <p:cNvPr id="4" name="Slide Number Placeholder 5"/>
          <p:cNvSpPr>
            <a:spLocks noGrp="1"/>
          </p:cNvSpPr>
          <p:nvPr>
            <p:ph type="sldNum" sz="quarter" idx="12"/>
          </p:nvPr>
        </p:nvSpPr>
        <p:spPr/>
        <p:txBody>
          <a:bodyPr/>
          <a:lstStyle/>
          <a:p>
            <a:fld id="{BB801191-A729-41E4-8A36-F7FBFB29D8F7}" type="slidenum">
              <a:rPr lang="en-US"/>
              <a:pPr/>
              <a:t>157</a:t>
            </a:fld>
            <a:endParaRPr lang="en-US"/>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out2in(..)   (or connect(..))</a:t>
            </a:r>
            <a:endParaRPr lang="en-US" dirty="0"/>
          </a:p>
        </p:txBody>
      </p:sp>
      <p:sp>
        <p:nvSpPr>
          <p:cNvPr id="5" name="Content Placeholder 4"/>
          <p:cNvSpPr>
            <a:spLocks noGrp="1"/>
          </p:cNvSpPr>
          <p:nvPr>
            <p:ph idx="1"/>
          </p:nvPr>
        </p:nvSpPr>
        <p:spPr/>
        <p:txBody>
          <a:bodyPr>
            <a:normAutofit/>
          </a:bodyPr>
          <a:lstStyle/>
          <a:p>
            <a:r>
              <a:rPr lang="en-US" dirty="0" smtClean="0"/>
              <a:t>Connects an </a:t>
            </a:r>
            <a:r>
              <a:rPr lang="en-US" dirty="0" smtClean="0">
                <a:latin typeface="Courier New" pitchFamily="49" charset="0"/>
                <a:cs typeface="Courier New" pitchFamily="49" charset="0"/>
              </a:rPr>
              <a:t>@Out </a:t>
            </a:r>
            <a:r>
              <a:rPr lang="en-US" dirty="0" smtClean="0"/>
              <a:t>with an </a:t>
            </a:r>
            <a:r>
              <a:rPr lang="en-US" dirty="0" smtClean="0">
                <a:latin typeface="Courier New" pitchFamily="49" charset="0"/>
                <a:cs typeface="Courier New" pitchFamily="49" charset="0"/>
              </a:rPr>
              <a:t>@In </a:t>
            </a:r>
            <a:r>
              <a:rPr lang="en-US" dirty="0" smtClean="0"/>
              <a:t>field of two components</a:t>
            </a:r>
          </a:p>
          <a:p>
            <a:r>
              <a:rPr lang="en-US" dirty="0" smtClean="0"/>
              <a:t>Syntax</a:t>
            </a:r>
          </a:p>
          <a:p>
            <a:pPr lvl="1">
              <a:buNone/>
            </a:pPr>
            <a:r>
              <a:rPr lang="en-US" dirty="0" smtClean="0">
                <a:latin typeface="Courier New" pitchFamily="49" charset="0"/>
                <a:cs typeface="Courier New" pitchFamily="49" charset="0"/>
              </a:rPr>
              <a:t>out2in</a:t>
            </a:r>
            <a:r>
              <a:rPr lang="en-US" sz="2000" dirty="0" smtClean="0">
                <a:latin typeface="Courier New" pitchFamily="49" charset="0"/>
                <a:cs typeface="Courier New" pitchFamily="49" charset="0"/>
              </a:rPr>
              <a:t>(Object out, String outfield,</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Object in, String infield);</a:t>
            </a:r>
          </a:p>
          <a:p>
            <a:pPr lvl="1">
              <a:buNone/>
            </a:pPr>
            <a:endParaRPr lang="en-US" sz="2000" dirty="0" smtClean="0">
              <a:latin typeface="Courier New" pitchFamily="49" charset="0"/>
              <a:cs typeface="Courier New" pitchFamily="49" charset="0"/>
            </a:endParaRPr>
          </a:p>
          <a:p>
            <a:pPr lvl="1">
              <a:buNone/>
            </a:pPr>
            <a:r>
              <a:rPr lang="en-US" sz="2000" dirty="0" smtClean="0">
                <a:latin typeface="Courier New" pitchFamily="49" charset="0"/>
                <a:cs typeface="Courier New" pitchFamily="49" charset="0"/>
              </a:rPr>
              <a:t>out2in(Object out, String field,</a:t>
            </a:r>
            <a:br>
              <a:rPr lang="en-US" sz="2000" dirty="0" smtClean="0">
                <a:latin typeface="Courier New" pitchFamily="49" charset="0"/>
                <a:cs typeface="Courier New" pitchFamily="49" charset="0"/>
              </a:rPr>
            </a:br>
            <a:r>
              <a:rPr lang="en-US" sz="2000" dirty="0" smtClean="0">
                <a:latin typeface="Courier New" pitchFamily="49" charset="0"/>
                <a:cs typeface="Courier New" pitchFamily="49" charset="0"/>
              </a:rPr>
              <a:t>    Object…in);</a:t>
            </a:r>
          </a:p>
          <a:p>
            <a:pPr lvl="1">
              <a:buNone/>
            </a:pPr>
            <a:r>
              <a:rPr lang="en-US" sz="2000" dirty="0" smtClean="0">
                <a:cs typeface="Courier New" pitchFamily="49" charset="0"/>
              </a:rPr>
              <a:t>(if the same field name is being used in out and in objects)</a:t>
            </a:r>
          </a:p>
        </p:txBody>
      </p:sp>
      <p:sp>
        <p:nvSpPr>
          <p:cNvPr id="6" name="Slide Number Placeholder 5"/>
          <p:cNvSpPr>
            <a:spLocks noGrp="1"/>
          </p:cNvSpPr>
          <p:nvPr>
            <p:ph type="sldNum" sz="quarter" idx="12"/>
          </p:nvPr>
        </p:nvSpPr>
        <p:spPr/>
        <p:txBody>
          <a:bodyPr/>
          <a:lstStyle/>
          <a:p>
            <a:fld id="{E9353CB8-35B8-441F-A176-6CE3BA725640}" type="slidenum">
              <a:rPr lang="en-US" smtClean="0"/>
              <a:pPr/>
              <a:t>158</a:t>
            </a:fld>
            <a:endParaRPr lang="en-US"/>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in2in()</a:t>
            </a:r>
            <a:endParaRPr lang="en-US" dirty="0"/>
          </a:p>
        </p:txBody>
      </p:sp>
      <p:sp>
        <p:nvSpPr>
          <p:cNvPr id="3" name="Slide Number Placeholder 2"/>
          <p:cNvSpPr>
            <a:spLocks noGrp="1"/>
          </p:cNvSpPr>
          <p:nvPr>
            <p:ph type="sldNum" sz="quarter" idx="12"/>
          </p:nvPr>
        </p:nvSpPr>
        <p:spPr/>
        <p:txBody>
          <a:bodyPr/>
          <a:lstStyle/>
          <a:p>
            <a:fld id="{E9353CB8-35B8-441F-A176-6CE3BA725640}" type="slidenum">
              <a:rPr lang="en-US" smtClean="0"/>
              <a:pPr/>
              <a:t>159</a:t>
            </a:fld>
            <a:endParaRPr lang="en-US"/>
          </a:p>
        </p:txBody>
      </p:sp>
      <p:sp>
        <p:nvSpPr>
          <p:cNvPr id="5" name="Content Placeholder 4"/>
          <p:cNvSpPr txBox="1">
            <a:spLocks/>
          </p:cNvSpPr>
          <p:nvPr/>
        </p:nvSpPr>
        <p:spPr>
          <a:xfrm>
            <a:off x="457200" y="1600200"/>
            <a:ext cx="8229600" cy="4525963"/>
          </a:xfrm>
          <a:prstGeom prst="rect">
            <a:avLst/>
          </a:prstGeom>
        </p:spPr>
        <p:txBody>
          <a:bodyPr>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Maps</a:t>
            </a:r>
            <a:r>
              <a:rPr kumimoji="0" lang="en-US" sz="3200" b="0" i="0" u="none" strike="noStrike" kern="1200" cap="none" spc="0" normalizeH="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an Compound</a:t>
            </a:r>
            <a:r>
              <a:rPr kumimoji="0" lang="en-US" sz="3200" b="0" i="0" u="none" strike="noStrike" kern="1200" cap="none" spc="0" normalizeH="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@In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with an </a:t>
            </a:r>
            <a:r>
              <a:rPr kumimoji="0" lang="en-US" sz="3200"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@In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field of</a:t>
            </a:r>
            <a:r>
              <a:rPr kumimoji="0" lang="en-US" sz="3200" b="0" i="0" u="none" strike="noStrike" kern="1200" cap="none" spc="0" normalizeH="0" noProof="0" dirty="0" smtClean="0">
                <a:ln>
                  <a:noFill/>
                </a:ln>
                <a:solidFill>
                  <a:schemeClr val="tx1"/>
                </a:solidFill>
                <a:effectLst/>
                <a:uLnTx/>
                <a:uFillTx/>
                <a:latin typeface="+mn-lt"/>
                <a:ea typeface="+mn-ea"/>
                <a:cs typeface="+mn-cs"/>
              </a:rPr>
              <a:t> an inner component</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Syntax</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000" dirty="0" smtClean="0">
                <a:latin typeface="Courier New" pitchFamily="49" charset="0"/>
                <a:cs typeface="Courier New" pitchFamily="49" charset="0"/>
              </a:rPr>
              <a:t>in2in</a:t>
            </a:r>
            <a:r>
              <a:rPr kumimoji="0" lang="en-US" sz="2000"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(String </a:t>
            </a:r>
            <a:r>
              <a:rPr lang="en-US" sz="2000" dirty="0" smtClean="0">
                <a:latin typeface="Courier New" pitchFamily="49" charset="0"/>
                <a:cs typeface="Courier New" pitchFamily="49" charset="0"/>
              </a:rPr>
              <a:t>in</a:t>
            </a:r>
            <a:r>
              <a:rPr kumimoji="0" lang="en-US" sz="2000"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field,</a:t>
            </a:r>
            <a:br>
              <a:rPr kumimoji="0" lang="en-US" sz="2000"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br>
            <a:r>
              <a:rPr kumimoji="0" lang="en-US" sz="2000"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    Object </a:t>
            </a:r>
            <a:r>
              <a:rPr lang="en-US" sz="2000" dirty="0" smtClean="0">
                <a:latin typeface="Courier New" pitchFamily="49" charset="0"/>
                <a:cs typeface="Courier New" pitchFamily="49" charset="0"/>
              </a:rPr>
              <a:t>comp</a:t>
            </a:r>
            <a:r>
              <a:rPr kumimoji="0" lang="en-US" sz="2000"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 String infield1);</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endParaRPr>
          </a:p>
          <a:p>
            <a:pPr marL="742950" lvl="1" indent="-285750">
              <a:spcBef>
                <a:spcPct val="20000"/>
              </a:spcBef>
              <a:defRPr/>
            </a:pPr>
            <a:r>
              <a:rPr lang="en-US" sz="2000" dirty="0">
                <a:latin typeface="Courier New" pitchFamily="49" charset="0"/>
                <a:cs typeface="Courier New" pitchFamily="49" charset="0"/>
              </a:rPr>
              <a:t>in2in</a:t>
            </a:r>
            <a:r>
              <a:rPr kumimoji="0" lang="en-US" sz="2000"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(String field,</a:t>
            </a:r>
            <a:r>
              <a:rPr kumimoji="0" lang="en-US" sz="2000" b="0" i="0" u="none" strike="noStrike" kern="1200" cap="none" spc="0" normalizeH="0" noProof="0" dirty="0" smtClean="0">
                <a:ln>
                  <a:noFill/>
                </a:ln>
                <a:solidFill>
                  <a:schemeClr val="tx1"/>
                </a:solidFill>
                <a:effectLst/>
                <a:uLnTx/>
                <a:uFillTx/>
                <a:latin typeface="Courier New" pitchFamily="49" charset="0"/>
                <a:ea typeface="+mn-ea"/>
                <a:cs typeface="Courier New" pitchFamily="49" charset="0"/>
              </a:rPr>
              <a:t> </a:t>
            </a:r>
            <a:r>
              <a:rPr kumimoji="0" lang="en-US" sz="2000"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Object… comp);</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Courier New" pitchFamily="49" charset="0"/>
              </a:rPr>
              <a:t>(if the same field name is being used in all ‘in’ objects)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msc-param-table.png"/>
          <p:cNvPicPr>
            <a:picLocks noChangeAspect="1"/>
          </p:cNvPicPr>
          <p:nvPr/>
        </p:nvPicPr>
        <p:blipFill>
          <a:blip r:embed="rId2" cstate="print"/>
          <a:stretch>
            <a:fillRect/>
          </a:stretch>
        </p:blipFill>
        <p:spPr>
          <a:xfrm>
            <a:off x="997856" y="436277"/>
            <a:ext cx="7211785" cy="6084945"/>
          </a:xfrm>
          <a:prstGeom prst="rect">
            <a:avLst/>
          </a:prstGeom>
          <a:ln>
            <a:noFill/>
          </a:ln>
          <a:effectLst>
            <a:outerShdw blurRad="190500" algn="tl" rotWithShape="0">
              <a:srgbClr val="000000">
                <a:alpha val="70000"/>
              </a:srgbClr>
            </a:outerShdw>
          </a:effectLst>
        </p:spPr>
      </p:pic>
      <p:sp>
        <p:nvSpPr>
          <p:cNvPr id="3" name="TextBox 2"/>
          <p:cNvSpPr txBox="1"/>
          <p:nvPr/>
        </p:nvSpPr>
        <p:spPr>
          <a:xfrm>
            <a:off x="163287" y="1528881"/>
            <a:ext cx="5923673" cy="453970"/>
          </a:xfrm>
          <a:prstGeom prst="rect">
            <a:avLst/>
          </a:prstGeom>
          <a:noFill/>
        </p:spPr>
        <p:txBody>
          <a:bodyPr wrap="none" lIns="160020" tIns="80010" rIns="160020" bIns="80010" rtlCol="0">
            <a:spAutoFit/>
          </a:bodyPr>
          <a:lstStyle/>
          <a:p>
            <a:r>
              <a:rPr lang="en-US" sz="1900" dirty="0" smtClean="0">
                <a:effectLst>
                  <a:glow rad="63500">
                    <a:schemeClr val="accent1">
                      <a:satMod val="175000"/>
                      <a:alpha val="40000"/>
                    </a:schemeClr>
                  </a:glow>
                </a:effectLst>
              </a:rPr>
              <a:t>Table View (Filter for ‘</a:t>
            </a:r>
            <a:r>
              <a:rPr lang="en-US" sz="1900" dirty="0" err="1" smtClean="0">
                <a:effectLst>
                  <a:glow rad="63500">
                    <a:schemeClr val="accent1">
                      <a:satMod val="175000"/>
                      <a:alpha val="40000"/>
                    </a:schemeClr>
                  </a:glow>
                </a:effectLst>
              </a:rPr>
              <a:t>nhru</a:t>
            </a:r>
            <a:r>
              <a:rPr lang="en-US" sz="1900" dirty="0" smtClean="0">
                <a:effectLst>
                  <a:glow rad="63500">
                    <a:schemeClr val="accent1">
                      <a:satMod val="175000"/>
                      <a:alpha val="40000"/>
                    </a:schemeClr>
                  </a:glow>
                </a:effectLst>
              </a:rPr>
              <a:t>’ dimensioned parameter)</a:t>
            </a:r>
            <a:endParaRPr lang="en-US" sz="1900" dirty="0">
              <a:effectLst>
                <a:glow rad="63500">
                  <a:schemeClr val="accent1">
                    <a:satMod val="175000"/>
                    <a:alpha val="40000"/>
                  </a:schemeClr>
                </a:glow>
              </a:effectLst>
            </a:endParaRPr>
          </a:p>
        </p:txBody>
      </p:sp>
      <p:sp>
        <p:nvSpPr>
          <p:cNvPr id="4" name="TextBox 3"/>
          <p:cNvSpPr txBox="1"/>
          <p:nvPr/>
        </p:nvSpPr>
        <p:spPr>
          <a:xfrm>
            <a:off x="6506443" y="6233550"/>
            <a:ext cx="2710037" cy="453970"/>
          </a:xfrm>
          <a:prstGeom prst="rect">
            <a:avLst/>
          </a:prstGeom>
          <a:noFill/>
        </p:spPr>
        <p:txBody>
          <a:bodyPr wrap="none" lIns="160020" tIns="80010" rIns="160020" bIns="80010" rtlCol="0">
            <a:spAutoFit/>
          </a:bodyPr>
          <a:lstStyle/>
          <a:p>
            <a:r>
              <a:rPr lang="en-US" sz="1900" dirty="0" smtClean="0">
                <a:effectLst>
                  <a:glow rad="63500">
                    <a:schemeClr val="accent1">
                      <a:satMod val="175000"/>
                      <a:alpha val="40000"/>
                    </a:schemeClr>
                  </a:glow>
                </a:effectLst>
              </a:rPr>
              <a:t>Statistics on Selection</a:t>
            </a:r>
            <a:endParaRPr lang="en-US" sz="1900" dirty="0">
              <a:effectLst>
                <a:glow rad="635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E9353CB8-35B8-441F-A176-6CE3BA725640}" type="slidenum">
              <a:rPr lang="en-US" smtClean="0"/>
              <a:pPr/>
              <a:t>16</a:t>
            </a:fld>
            <a:endParaRPr lang="en-US"/>
          </a:p>
        </p:txBody>
      </p:sp>
    </p:spTree>
    <p:extLst>
      <p:ext uri="{BB962C8B-B14F-4D97-AF65-F5344CB8AC3E}">
        <p14:creationId xmlns:p14="http://schemas.microsoft.com/office/powerpoint/2010/main" val="4216402494"/>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out2out()</a:t>
            </a:r>
            <a:endParaRPr lang="en-US" dirty="0"/>
          </a:p>
        </p:txBody>
      </p:sp>
      <p:sp>
        <p:nvSpPr>
          <p:cNvPr id="3" name="Slide Number Placeholder 2"/>
          <p:cNvSpPr>
            <a:spLocks noGrp="1"/>
          </p:cNvSpPr>
          <p:nvPr>
            <p:ph type="sldNum" sz="quarter" idx="12"/>
          </p:nvPr>
        </p:nvSpPr>
        <p:spPr/>
        <p:txBody>
          <a:bodyPr/>
          <a:lstStyle/>
          <a:p>
            <a:fld id="{E9353CB8-35B8-441F-A176-6CE3BA725640}" type="slidenum">
              <a:rPr lang="en-US" smtClean="0"/>
              <a:pPr/>
              <a:t>160</a:t>
            </a:fld>
            <a:endParaRPr lang="en-US"/>
          </a:p>
        </p:txBody>
      </p:sp>
      <p:sp>
        <p:nvSpPr>
          <p:cNvPr id="5" name="Content Placeholder 4"/>
          <p:cNvSpPr txBox="1">
            <a:spLocks/>
          </p:cNvSpPr>
          <p:nvPr/>
        </p:nvSpPr>
        <p:spPr>
          <a:xfrm>
            <a:off x="457200" y="1600200"/>
            <a:ext cx="8229600" cy="4525963"/>
          </a:xfrm>
          <a:prstGeom prst="rect">
            <a:avLst/>
          </a:prstGeom>
        </p:spPr>
        <p:txBody>
          <a:bodyPr>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Maps</a:t>
            </a:r>
            <a:r>
              <a:rPr kumimoji="0" lang="en-US" sz="3200" b="0" i="0" u="none" strike="noStrike" kern="1200" cap="none" spc="0" normalizeH="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an Compound</a:t>
            </a:r>
            <a:r>
              <a:rPr kumimoji="0" lang="en-US" sz="3200" b="0" i="0" u="none" strike="noStrike" kern="1200" cap="none" spc="0" normalizeH="0" noProof="0" dirty="0" smtClean="0">
                <a:ln>
                  <a:noFill/>
                </a:ln>
                <a:solidFill>
                  <a:schemeClr val="tx1"/>
                </a:solidFill>
                <a:effectLst/>
                <a:uLnTx/>
                <a:uFillTx/>
                <a:latin typeface="+mn-lt"/>
                <a:ea typeface="+mn-ea"/>
                <a:cs typeface="+mn-cs"/>
              </a:rPr>
              <a:t> </a:t>
            </a:r>
            <a:r>
              <a:rPr kumimoji="0" lang="en-US" sz="3200"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@Out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with an </a:t>
            </a:r>
            <a:r>
              <a:rPr kumimoji="0" lang="en-US" sz="3200"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@Out </a:t>
            </a:r>
            <a:r>
              <a:rPr kumimoji="0" lang="en-US" sz="3200" b="0" i="0" u="none" strike="noStrike" kern="1200" cap="none" spc="0" normalizeH="0" baseline="0" noProof="0" dirty="0" smtClean="0">
                <a:ln>
                  <a:noFill/>
                </a:ln>
                <a:solidFill>
                  <a:schemeClr val="tx1"/>
                </a:solidFill>
                <a:effectLst/>
                <a:uLnTx/>
                <a:uFillTx/>
                <a:latin typeface="+mn-lt"/>
                <a:ea typeface="+mn-ea"/>
                <a:cs typeface="+mn-cs"/>
              </a:rPr>
              <a:t>field of</a:t>
            </a:r>
            <a:r>
              <a:rPr kumimoji="0" lang="en-US" sz="3200" b="0" i="0" u="none" strike="noStrike" kern="1200" cap="none" spc="0" normalizeH="0" noProof="0" dirty="0" smtClean="0">
                <a:ln>
                  <a:noFill/>
                </a:ln>
                <a:solidFill>
                  <a:schemeClr val="tx1"/>
                </a:solidFill>
                <a:effectLst/>
                <a:uLnTx/>
                <a:uFillTx/>
                <a:latin typeface="+mn-lt"/>
                <a:ea typeface="+mn-ea"/>
                <a:cs typeface="+mn-cs"/>
              </a:rPr>
              <a:t> an inner component</a:t>
            </a:r>
            <a:endParaRPr kumimoji="0" lang="en-US" sz="3200" b="0" i="0" u="none" strike="noStrike" kern="120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Syntax</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lang="en-US" sz="2000" dirty="0" smtClean="0">
                <a:latin typeface="Courier New" pitchFamily="49" charset="0"/>
                <a:cs typeface="Courier New" pitchFamily="49" charset="0"/>
              </a:rPr>
              <a:t>out2out</a:t>
            </a:r>
            <a:r>
              <a:rPr kumimoji="0" lang="en-US" sz="2000"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(String </a:t>
            </a:r>
            <a:r>
              <a:rPr lang="en-US" sz="2000" noProof="0" dirty="0" smtClean="0">
                <a:latin typeface="Courier New" pitchFamily="49" charset="0"/>
                <a:cs typeface="Courier New" pitchFamily="49" charset="0"/>
              </a:rPr>
              <a:t>out</a:t>
            </a:r>
            <a:r>
              <a:rPr kumimoji="0" lang="en-US" sz="2000"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field,</a:t>
            </a:r>
            <a:br>
              <a:rPr kumimoji="0" lang="en-US" sz="2000"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br>
            <a:r>
              <a:rPr kumimoji="0" lang="en-US" sz="2000"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    Object out, String outfield1);</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en-US" sz="2000"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endParaRPr>
          </a:p>
          <a:p>
            <a:pPr marL="742950" lvl="1" indent="-285750">
              <a:spcBef>
                <a:spcPct val="20000"/>
              </a:spcBef>
              <a:defRPr/>
            </a:pPr>
            <a:r>
              <a:rPr lang="en-US" sz="2000" dirty="0">
                <a:latin typeface="Courier New" pitchFamily="49" charset="0"/>
                <a:cs typeface="Courier New" pitchFamily="49" charset="0"/>
              </a:rPr>
              <a:t>out2out</a:t>
            </a:r>
            <a:r>
              <a:rPr kumimoji="0" lang="en-US" sz="2000"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(String field,</a:t>
            </a:r>
            <a:r>
              <a:rPr kumimoji="0" lang="en-US" sz="2000" b="0" i="0" u="none" strike="noStrike" kern="1200" cap="none" spc="0" normalizeH="0" noProof="0" dirty="0" smtClean="0">
                <a:ln>
                  <a:noFill/>
                </a:ln>
                <a:solidFill>
                  <a:schemeClr val="tx1"/>
                </a:solidFill>
                <a:effectLst/>
                <a:uLnTx/>
                <a:uFillTx/>
                <a:latin typeface="Courier New" pitchFamily="49" charset="0"/>
                <a:ea typeface="+mn-ea"/>
                <a:cs typeface="Courier New" pitchFamily="49" charset="0"/>
              </a:rPr>
              <a:t> </a:t>
            </a:r>
            <a:r>
              <a:rPr kumimoji="0" lang="en-US" sz="2000" b="0" i="0" u="none" strike="noStrike" kern="1200" cap="none" spc="0" normalizeH="0" baseline="0" noProof="0" dirty="0" smtClean="0">
                <a:ln>
                  <a:noFill/>
                </a:ln>
                <a:solidFill>
                  <a:schemeClr val="tx1"/>
                </a:solidFill>
                <a:effectLst/>
                <a:uLnTx/>
                <a:uFillTx/>
                <a:latin typeface="Courier New" pitchFamily="49" charset="0"/>
                <a:ea typeface="+mn-ea"/>
                <a:cs typeface="Courier New" pitchFamily="49" charset="0"/>
              </a:rPr>
              <a:t>Object…out);</a:t>
            </a:r>
          </a:p>
          <a:p>
            <a:pPr marL="742950" marR="0" lvl="1" indent="-285750" algn="l"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2000" b="0" i="0" u="none" strike="noStrike" kern="1200" cap="none" spc="0" normalizeH="0" baseline="0" noProof="0" dirty="0" smtClean="0">
                <a:ln>
                  <a:noFill/>
                </a:ln>
                <a:solidFill>
                  <a:schemeClr val="tx1"/>
                </a:solidFill>
                <a:effectLst/>
                <a:uLnTx/>
                <a:uFillTx/>
                <a:latin typeface="+mn-lt"/>
                <a:ea typeface="+mn-ea"/>
                <a:cs typeface="Courier New" pitchFamily="49" charset="0"/>
              </a:rPr>
              <a:t>(if the same field name is being used in all ‘out’ objects)</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457200" y="1600200"/>
            <a:ext cx="8229600" cy="4525963"/>
          </a:xfrm>
          <a:prstGeom prst="rect">
            <a:avLst/>
          </a:prstGeom>
          <a:noFill/>
          <a:ln w="9525">
            <a:noFill/>
            <a:round/>
            <a:headEnd/>
            <a:tailEnd/>
          </a:ln>
          <a:effectLst/>
        </p:spPr>
        <p:txBody>
          <a:bodyPr wrap="none" anchor="ctr"/>
          <a:lstStyle/>
          <a:p>
            <a:endParaRPr lang="en-US"/>
          </a:p>
        </p:txBody>
      </p:sp>
      <p:sp>
        <p:nvSpPr>
          <p:cNvPr id="9219" name="Rectangle 3"/>
          <p:cNvSpPr>
            <a:spLocks noChangeArrowheads="1"/>
          </p:cNvSpPr>
          <p:nvPr/>
        </p:nvSpPr>
        <p:spPr bwMode="auto">
          <a:xfrm>
            <a:off x="2057400" y="4572000"/>
            <a:ext cx="3429000" cy="914400"/>
          </a:xfrm>
          <a:prstGeom prst="rect">
            <a:avLst/>
          </a:prstGeom>
          <a:solidFill>
            <a:srgbClr val="99CCFF"/>
          </a:solidFill>
          <a:ln w="9525">
            <a:solidFill>
              <a:srgbClr val="000000"/>
            </a:solidFill>
            <a:round/>
            <a:headEnd/>
            <a:tailEnd/>
          </a:ln>
          <a:effectLst/>
        </p:spPr>
        <p:txBody>
          <a:bodyPr wrap="none" lIns="90000" tIns="45000" rIns="90000" bIns="45000" anchor="ctr"/>
          <a:lstStyle/>
          <a:p>
            <a:pPr algn="ctr">
              <a:tabLst>
                <a:tab pos="723900" algn="l"/>
                <a:tab pos="1447800" algn="l"/>
                <a:tab pos="2171700" algn="l"/>
                <a:tab pos="2895600" algn="l"/>
              </a:tabLst>
            </a:pPr>
            <a:r>
              <a:rPr lang="en-US" dirty="0" smtClean="0">
                <a:solidFill>
                  <a:srgbClr val="000000"/>
                </a:solidFill>
                <a:ea typeface="DejaVu Sans" charset="0"/>
                <a:cs typeface="DejaVu Sans" charset="0"/>
              </a:rPr>
              <a:t>Components / Model</a:t>
            </a:r>
            <a:endParaRPr lang="en-US" dirty="0">
              <a:solidFill>
                <a:srgbClr val="000000"/>
              </a:solidFill>
              <a:ea typeface="DejaVu Sans" charset="0"/>
              <a:cs typeface="DejaVu Sans" charset="0"/>
            </a:endParaRPr>
          </a:p>
        </p:txBody>
      </p:sp>
      <p:sp>
        <p:nvSpPr>
          <p:cNvPr id="9220" name="Rectangle 4"/>
          <p:cNvSpPr>
            <a:spLocks noChangeArrowheads="1"/>
          </p:cNvSpPr>
          <p:nvPr/>
        </p:nvSpPr>
        <p:spPr bwMode="auto">
          <a:xfrm>
            <a:off x="2057400" y="3200400"/>
            <a:ext cx="3429000" cy="914400"/>
          </a:xfrm>
          <a:prstGeom prst="rect">
            <a:avLst/>
          </a:prstGeom>
          <a:solidFill>
            <a:srgbClr val="99CCFF"/>
          </a:solidFill>
          <a:ln w="9525">
            <a:solidFill>
              <a:srgbClr val="000000"/>
            </a:solidFill>
            <a:round/>
            <a:headEnd/>
            <a:tailEnd/>
          </a:ln>
          <a:effectLst/>
        </p:spPr>
        <p:txBody>
          <a:bodyPr wrap="none" lIns="90000" tIns="45000" rIns="90000" bIns="45000" anchor="ctr"/>
          <a:lstStyle/>
          <a:p>
            <a:pPr algn="ctr">
              <a:tabLst>
                <a:tab pos="723900" algn="l"/>
                <a:tab pos="1447800" algn="l"/>
                <a:tab pos="2171700" algn="l"/>
                <a:tab pos="2895600" algn="l"/>
              </a:tabLst>
            </a:pPr>
            <a:r>
              <a:rPr lang="en-US">
                <a:solidFill>
                  <a:srgbClr val="000000"/>
                </a:solidFill>
                <a:ea typeface="DejaVu Sans" charset="0"/>
                <a:cs typeface="DejaVu Sans" charset="0"/>
              </a:rPr>
              <a:t>OMS3 Runtime</a:t>
            </a:r>
          </a:p>
        </p:txBody>
      </p:sp>
      <p:sp>
        <p:nvSpPr>
          <p:cNvPr id="9221" name="Rectangle 5"/>
          <p:cNvSpPr>
            <a:spLocks noChangeArrowheads="1"/>
          </p:cNvSpPr>
          <p:nvPr/>
        </p:nvSpPr>
        <p:spPr bwMode="auto">
          <a:xfrm>
            <a:off x="2057400" y="1828800"/>
            <a:ext cx="3429000" cy="914400"/>
          </a:xfrm>
          <a:prstGeom prst="rect">
            <a:avLst/>
          </a:prstGeom>
          <a:solidFill>
            <a:srgbClr val="99CCFF"/>
          </a:solidFill>
          <a:ln w="9525">
            <a:solidFill>
              <a:srgbClr val="000000"/>
            </a:solidFill>
            <a:round/>
            <a:headEnd/>
            <a:tailEnd/>
          </a:ln>
          <a:effectLst/>
        </p:spPr>
        <p:txBody>
          <a:bodyPr wrap="none" lIns="90000" tIns="45000" rIns="90000" bIns="45000" anchor="ctr"/>
          <a:lstStyle/>
          <a:p>
            <a:pPr algn="ctr">
              <a:tabLst>
                <a:tab pos="723900" algn="l"/>
                <a:tab pos="1447800" algn="l"/>
                <a:tab pos="2171700" algn="l"/>
                <a:tab pos="2895600" algn="l"/>
              </a:tabLst>
            </a:pPr>
            <a:r>
              <a:rPr lang="en-US">
                <a:solidFill>
                  <a:srgbClr val="000000"/>
                </a:solidFill>
                <a:ea typeface="DejaVu Sans" charset="0"/>
                <a:cs typeface="DejaVu Sans" charset="0"/>
              </a:rPr>
              <a:t>Simulations</a:t>
            </a:r>
          </a:p>
        </p:txBody>
      </p:sp>
      <p:sp>
        <p:nvSpPr>
          <p:cNvPr id="9222" name="Text Box 6"/>
          <p:cNvSpPr txBox="1">
            <a:spLocks noChangeArrowheads="1"/>
          </p:cNvSpPr>
          <p:nvPr/>
        </p:nvSpPr>
        <p:spPr bwMode="auto">
          <a:xfrm>
            <a:off x="5621337" y="4884737"/>
            <a:ext cx="2303463" cy="373063"/>
          </a:xfrm>
          <a:prstGeom prst="rect">
            <a:avLst/>
          </a:prstGeom>
          <a:noFill/>
          <a:ln w="9525">
            <a:noFill/>
            <a:round/>
            <a:headEnd/>
            <a:tailEnd/>
          </a:ln>
          <a:effectLst/>
        </p:spPr>
        <p:txBody>
          <a:bodyPr wrap="none" lIns="90000" tIns="45000" rIns="90000" bIns="45000"/>
          <a:lstStyle/>
          <a:p>
            <a:pPr>
              <a:tabLst>
                <a:tab pos="723900" algn="l"/>
                <a:tab pos="1447800" algn="l"/>
                <a:tab pos="2171700" algn="l"/>
              </a:tabLst>
            </a:pPr>
            <a:r>
              <a:rPr lang="en-US" dirty="0">
                <a:solidFill>
                  <a:srgbClr val="000000"/>
                </a:solidFill>
                <a:ea typeface="DejaVu Sans" charset="0"/>
                <a:cs typeface="DejaVu Sans" charset="0"/>
              </a:rPr>
              <a:t>Java / FORTRAN / </a:t>
            </a:r>
            <a:r>
              <a:rPr lang="en-US" dirty="0" smtClean="0">
                <a:solidFill>
                  <a:srgbClr val="000000"/>
                </a:solidFill>
                <a:ea typeface="DejaVu Sans" charset="0"/>
                <a:cs typeface="DejaVu Sans" charset="0"/>
              </a:rPr>
              <a:t>C / C++</a:t>
            </a:r>
            <a:endParaRPr lang="en-US" dirty="0">
              <a:solidFill>
                <a:srgbClr val="000000"/>
              </a:solidFill>
              <a:ea typeface="DejaVu Sans" charset="0"/>
              <a:cs typeface="DejaVu Sans" charset="0"/>
            </a:endParaRPr>
          </a:p>
        </p:txBody>
      </p:sp>
      <p:sp>
        <p:nvSpPr>
          <p:cNvPr id="9223" name="Text Box 7"/>
          <p:cNvSpPr txBox="1">
            <a:spLocks noChangeArrowheads="1"/>
          </p:cNvSpPr>
          <p:nvPr/>
        </p:nvSpPr>
        <p:spPr bwMode="auto">
          <a:xfrm>
            <a:off x="5603875" y="3513137"/>
            <a:ext cx="720725" cy="373063"/>
          </a:xfrm>
          <a:prstGeom prst="rect">
            <a:avLst/>
          </a:prstGeom>
          <a:noFill/>
          <a:ln w="9525">
            <a:noFill/>
            <a:round/>
            <a:headEnd/>
            <a:tailEnd/>
          </a:ln>
          <a:effectLst/>
        </p:spPr>
        <p:txBody>
          <a:bodyPr wrap="none" lIns="90000" tIns="45000" rIns="90000" bIns="45000"/>
          <a:lstStyle/>
          <a:p>
            <a:r>
              <a:rPr lang="en-US" dirty="0">
                <a:solidFill>
                  <a:srgbClr val="000000"/>
                </a:solidFill>
                <a:ea typeface="DejaVu Sans" charset="0"/>
                <a:cs typeface="DejaVu Sans" charset="0"/>
              </a:rPr>
              <a:t>Java </a:t>
            </a:r>
          </a:p>
        </p:txBody>
      </p:sp>
      <p:sp>
        <p:nvSpPr>
          <p:cNvPr id="9224" name="Text Box 8"/>
          <p:cNvSpPr txBox="1">
            <a:spLocks noChangeArrowheads="1"/>
          </p:cNvSpPr>
          <p:nvPr/>
        </p:nvSpPr>
        <p:spPr bwMode="auto">
          <a:xfrm>
            <a:off x="5621337" y="2133600"/>
            <a:ext cx="1573213" cy="457200"/>
          </a:xfrm>
          <a:prstGeom prst="rect">
            <a:avLst/>
          </a:prstGeom>
          <a:noFill/>
          <a:ln w="9525">
            <a:noFill/>
            <a:round/>
            <a:headEnd/>
            <a:tailEnd/>
          </a:ln>
          <a:effectLst/>
        </p:spPr>
        <p:txBody>
          <a:bodyPr wrap="none" lIns="90000" tIns="45000" rIns="90000" bIns="45000"/>
          <a:lstStyle/>
          <a:p>
            <a:pPr>
              <a:tabLst>
                <a:tab pos="723900" algn="l"/>
                <a:tab pos="1447800" algn="l"/>
              </a:tabLst>
            </a:pPr>
            <a:r>
              <a:rPr lang="en-US" b="1" dirty="0">
                <a:solidFill>
                  <a:srgbClr val="FF0000"/>
                </a:solidFill>
                <a:ea typeface="DejaVu Sans" charset="0"/>
                <a:cs typeface="DejaVu Sans" charset="0"/>
              </a:rPr>
              <a:t>Groovy (DSL)</a:t>
            </a:r>
          </a:p>
        </p:txBody>
      </p:sp>
      <p:sp>
        <p:nvSpPr>
          <p:cNvPr id="9225" name="Line 9"/>
          <p:cNvSpPr>
            <a:spLocks noChangeShapeType="1"/>
          </p:cNvSpPr>
          <p:nvPr/>
        </p:nvSpPr>
        <p:spPr bwMode="auto">
          <a:xfrm>
            <a:off x="3657600" y="2743200"/>
            <a:ext cx="1588" cy="457200"/>
          </a:xfrm>
          <a:prstGeom prst="line">
            <a:avLst/>
          </a:prstGeom>
          <a:noFill/>
          <a:ln w="9525">
            <a:solidFill>
              <a:srgbClr val="000000"/>
            </a:solidFill>
            <a:round/>
            <a:headEnd/>
            <a:tailEnd type="triangle" w="med" len="med"/>
          </a:ln>
          <a:effectLst/>
        </p:spPr>
        <p:txBody>
          <a:bodyPr/>
          <a:lstStyle/>
          <a:p>
            <a:endParaRPr lang="en-US"/>
          </a:p>
        </p:txBody>
      </p:sp>
      <p:sp>
        <p:nvSpPr>
          <p:cNvPr id="9226" name="Line 10"/>
          <p:cNvSpPr>
            <a:spLocks noChangeShapeType="1"/>
          </p:cNvSpPr>
          <p:nvPr/>
        </p:nvSpPr>
        <p:spPr bwMode="auto">
          <a:xfrm>
            <a:off x="3657600" y="4114800"/>
            <a:ext cx="1588" cy="457200"/>
          </a:xfrm>
          <a:prstGeom prst="line">
            <a:avLst/>
          </a:prstGeom>
          <a:noFill/>
          <a:ln w="9525">
            <a:solidFill>
              <a:srgbClr val="000000"/>
            </a:solidFill>
            <a:round/>
            <a:headEnd/>
            <a:tailEnd type="triangle" w="med" len="med"/>
          </a:ln>
          <a:effectLst/>
        </p:spPr>
        <p:txBody>
          <a:bodyPr/>
          <a:lstStyle/>
          <a:p>
            <a:endParaRPr lang="en-US"/>
          </a:p>
        </p:txBody>
      </p:sp>
      <p:sp>
        <p:nvSpPr>
          <p:cNvPr id="12" name="Title 2"/>
          <p:cNvSpPr>
            <a:spLocks noGrp="1"/>
          </p:cNvSpPr>
          <p:nvPr>
            <p:ph type="title"/>
          </p:nvPr>
        </p:nvSpPr>
        <p:spPr>
          <a:xfrm>
            <a:off x="457200" y="152718"/>
            <a:ext cx="5791200" cy="1371600"/>
          </a:xfrm>
        </p:spPr>
        <p:txBody>
          <a:bodyPr/>
          <a:lstStyle/>
          <a:p>
            <a:r>
              <a:rPr lang="en-US" dirty="0" smtClean="0"/>
              <a:t>OMS3</a:t>
            </a:r>
            <a:endParaRPr lang="en-US" dirty="0"/>
          </a:p>
        </p:txBody>
      </p:sp>
      <p:sp>
        <p:nvSpPr>
          <p:cNvPr id="3" name="Slide Number Placeholder 2"/>
          <p:cNvSpPr>
            <a:spLocks noGrp="1"/>
          </p:cNvSpPr>
          <p:nvPr>
            <p:ph type="sldNum" idx="12"/>
          </p:nvPr>
        </p:nvSpPr>
        <p:spPr/>
        <p:txBody>
          <a:bodyPr/>
          <a:lstStyle/>
          <a:p>
            <a:fld id="{35492594-4925-424B-BE8B-96E50AE7668F}" type="slidenum">
              <a:rPr lang="en-US" smtClean="0"/>
              <a:pPr/>
              <a:t>161</a:t>
            </a:fld>
            <a:endParaRPr lang="en-US"/>
          </a:p>
        </p:txBody>
      </p:sp>
    </p:spTree>
    <p:extLst>
      <p:ext uri="{BB962C8B-B14F-4D97-AF65-F5344CB8AC3E}">
        <p14:creationId xmlns:p14="http://schemas.microsoft.com/office/powerpoint/2010/main" val="171498026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457200" y="1828800"/>
            <a:ext cx="8077200" cy="4297363"/>
          </a:xfrm>
          <a:prstGeom prst="rect">
            <a:avLst/>
          </a:prstGeom>
          <a:noFill/>
          <a:ln w="9525">
            <a:noFill/>
            <a:round/>
            <a:headEnd/>
            <a:tailEnd/>
          </a:ln>
          <a:effectLst/>
        </p:spPr>
        <p:txBody>
          <a:bodyPr lIns="90000" tIns="45000" rIns="90000" bIns="45000"/>
          <a:lstStyle/>
          <a:p>
            <a:pPr marL="431800" lvl="1" indent="-215900">
              <a:lnSpc>
                <a:spcPct val="102000"/>
              </a:lnSpc>
              <a:buSzPct val="450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400" dirty="0" smtClean="0">
                <a:solidFill>
                  <a:srgbClr val="000000"/>
                </a:solidFill>
                <a:latin typeface="+mn-lt"/>
                <a:ea typeface="DejaVu Sans" charset="0"/>
                <a:cs typeface="DejaVu Sans" charset="0"/>
              </a:rPr>
              <a:t>Simulation DSL</a:t>
            </a:r>
            <a:endParaRPr lang="en-US" sz="2400" dirty="0">
              <a:solidFill>
                <a:srgbClr val="000000"/>
              </a:solidFill>
              <a:latin typeface="+mn-lt"/>
              <a:ea typeface="DejaVu Sans" charset="0"/>
              <a:cs typeface="DejaVu Sans" charset="0"/>
            </a:endParaRPr>
          </a:p>
          <a:p>
            <a:pPr lvl="1">
              <a:lnSpc>
                <a:spcPct val="102000"/>
              </a:lnSpc>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400" dirty="0" smtClean="0">
                <a:solidFill>
                  <a:srgbClr val="000000"/>
                </a:solidFill>
                <a:latin typeface="+mn-lt"/>
                <a:ea typeface="DejaVu Sans" charset="0"/>
                <a:cs typeface="DejaVu Sans" charset="0"/>
              </a:rPr>
              <a:t>Descriptive expression of simulations </a:t>
            </a:r>
          </a:p>
          <a:p>
            <a:pPr lvl="1">
              <a:lnSpc>
                <a:spcPct val="102000"/>
              </a:lnSpc>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400" dirty="0" smtClean="0">
                <a:solidFill>
                  <a:srgbClr val="000000"/>
                </a:solidFill>
                <a:latin typeface="+mn-lt"/>
                <a:ea typeface="DejaVu Sans" charset="0"/>
                <a:cs typeface="DejaVu Sans" charset="0"/>
              </a:rPr>
              <a:t>Thin layer on top of simulation engines</a:t>
            </a:r>
          </a:p>
          <a:p>
            <a:pPr lvl="1">
              <a:lnSpc>
                <a:spcPct val="102000"/>
              </a:lnSpc>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400" dirty="0" smtClean="0">
                <a:solidFill>
                  <a:srgbClr val="000000"/>
                </a:solidFill>
                <a:latin typeface="+mn-lt"/>
                <a:ea typeface="DejaVu Sans" charset="0"/>
                <a:cs typeface="DejaVu Sans" charset="0"/>
              </a:rPr>
              <a:t>Language scripts vs. DSLs, dividing line?</a:t>
            </a:r>
          </a:p>
          <a:p>
            <a:pPr>
              <a:lnSpc>
                <a:spcPct val="102000"/>
              </a:lnSpc>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sz="2400" dirty="0" smtClean="0">
              <a:solidFill>
                <a:srgbClr val="000000"/>
              </a:solidFill>
              <a:latin typeface="+mn-lt"/>
              <a:ea typeface="DejaVu Sans" charset="0"/>
              <a:cs typeface="DejaVu Sans" charset="0"/>
            </a:endParaRPr>
          </a:p>
          <a:p>
            <a:pPr>
              <a:lnSpc>
                <a:spcPct val="102000"/>
              </a:lnSpc>
              <a:buSzPct val="450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400" dirty="0" smtClean="0">
                <a:solidFill>
                  <a:srgbClr val="000000"/>
                </a:solidFill>
                <a:latin typeface="+mn-lt"/>
                <a:ea typeface="DejaVu Sans" charset="0"/>
                <a:cs typeface="DejaVu Sans" charset="0"/>
              </a:rPr>
              <a:t>   Other Application Examples</a:t>
            </a:r>
          </a:p>
          <a:p>
            <a:pPr lvl="1">
              <a:lnSpc>
                <a:spcPct val="102000"/>
              </a:lnSpc>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400" dirty="0" smtClean="0">
                <a:solidFill>
                  <a:srgbClr val="000000"/>
                </a:solidFill>
                <a:latin typeface="+mn-lt"/>
                <a:ea typeface="DejaVu Sans" charset="0"/>
                <a:cs typeface="DejaVu Sans" charset="0"/>
              </a:rPr>
              <a:t>Anti-malaria drug resistance simulations</a:t>
            </a:r>
          </a:p>
          <a:p>
            <a:pPr lvl="1">
              <a:lnSpc>
                <a:spcPct val="102000"/>
              </a:lnSpc>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400" dirty="0" smtClean="0">
                <a:solidFill>
                  <a:srgbClr val="000000"/>
                </a:solidFill>
                <a:latin typeface="+mn-lt"/>
                <a:ea typeface="DejaVu Sans" charset="0"/>
                <a:cs typeface="DejaVu Sans" charset="0"/>
              </a:rPr>
              <a:t>Insurances, Financial Institutions, Loan processing</a:t>
            </a:r>
          </a:p>
          <a:p>
            <a:pPr lvl="1">
              <a:lnSpc>
                <a:spcPct val="102000"/>
              </a:lnSpc>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400" dirty="0" smtClean="0">
                <a:solidFill>
                  <a:srgbClr val="000000"/>
                </a:solidFill>
                <a:latin typeface="+mn-lt"/>
                <a:ea typeface="DejaVu Sans" charset="0"/>
                <a:cs typeface="DejaVu Sans" charset="0"/>
              </a:rPr>
              <a:t>Nuclear safety simulations</a:t>
            </a:r>
          </a:p>
          <a:p>
            <a:pPr>
              <a:lnSpc>
                <a:spcPct val="102000"/>
              </a:lnSpc>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sz="2400" dirty="0" smtClean="0">
              <a:solidFill>
                <a:srgbClr val="000000"/>
              </a:solidFill>
              <a:latin typeface="+mn-lt"/>
              <a:ea typeface="DejaVu Sans" charset="0"/>
              <a:cs typeface="DejaVu Sans" charset="0"/>
            </a:endParaRPr>
          </a:p>
          <a:p>
            <a:pPr marL="431800" lvl="1" indent="-215900">
              <a:lnSpc>
                <a:spcPct val="102000"/>
              </a:lnSpc>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sz="2400" dirty="0">
              <a:solidFill>
                <a:srgbClr val="000000"/>
              </a:solidFill>
              <a:latin typeface="+mn-lt"/>
              <a:ea typeface="DejaVu Sans" charset="0"/>
              <a:cs typeface="DejaVu Sans" charset="0"/>
            </a:endParaRPr>
          </a:p>
          <a:p>
            <a:pPr>
              <a:lnSpc>
                <a:spcPct val="102000"/>
              </a:lnSpc>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sz="2400" dirty="0">
              <a:solidFill>
                <a:srgbClr val="000000"/>
              </a:solidFill>
              <a:latin typeface="+mn-lt"/>
              <a:ea typeface="DejaVu Sans" charset="0"/>
              <a:cs typeface="DejaVu Sans" charset="0"/>
            </a:endParaRPr>
          </a:p>
        </p:txBody>
      </p:sp>
      <p:sp>
        <p:nvSpPr>
          <p:cNvPr id="4" name="Title 2"/>
          <p:cNvSpPr>
            <a:spLocks noGrp="1"/>
          </p:cNvSpPr>
          <p:nvPr>
            <p:ph type="title"/>
          </p:nvPr>
        </p:nvSpPr>
        <p:spPr>
          <a:xfrm>
            <a:off x="457200" y="152718"/>
            <a:ext cx="5791200" cy="1371600"/>
          </a:xfrm>
        </p:spPr>
        <p:txBody>
          <a:bodyPr/>
          <a:lstStyle/>
          <a:p>
            <a:r>
              <a:rPr lang="en-US" cap="none" dirty="0" smtClean="0"/>
              <a:t>DSL -&gt; Simulation DSL</a:t>
            </a:r>
            <a:endParaRPr lang="en-US" cap="none" dirty="0"/>
          </a:p>
        </p:txBody>
      </p:sp>
      <p:sp>
        <p:nvSpPr>
          <p:cNvPr id="3" name="Slide Number Placeholder 2"/>
          <p:cNvSpPr>
            <a:spLocks noGrp="1"/>
          </p:cNvSpPr>
          <p:nvPr>
            <p:ph type="sldNum" idx="12"/>
          </p:nvPr>
        </p:nvSpPr>
        <p:spPr/>
        <p:txBody>
          <a:bodyPr/>
          <a:lstStyle/>
          <a:p>
            <a:fld id="{35492594-4925-424B-BE8B-96E50AE7668F}" type="slidenum">
              <a:rPr lang="en-US" smtClean="0"/>
              <a:pPr/>
              <a:t>162</a:t>
            </a:fld>
            <a:endParaRPr lang="en-US"/>
          </a:p>
        </p:txBody>
      </p:sp>
    </p:spTree>
    <p:extLst>
      <p:ext uri="{BB962C8B-B14F-4D97-AF65-F5344CB8AC3E}">
        <p14:creationId xmlns:p14="http://schemas.microsoft.com/office/powerpoint/2010/main" val="8726502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a:t>
            </a:r>
            <a:endParaRPr lang="en-US" dirty="0"/>
          </a:p>
        </p:txBody>
      </p:sp>
      <p:sp>
        <p:nvSpPr>
          <p:cNvPr id="4" name="Rectangle 3"/>
          <p:cNvSpPr/>
          <p:nvPr/>
        </p:nvSpPr>
        <p:spPr>
          <a:xfrm>
            <a:off x="3276600" y="1741311"/>
            <a:ext cx="1371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Simulation</a:t>
            </a:r>
            <a:endParaRPr lang="en-US" dirty="0"/>
          </a:p>
        </p:txBody>
      </p:sp>
      <p:sp>
        <p:nvSpPr>
          <p:cNvPr id="5" name="Rectangle 4"/>
          <p:cNvSpPr/>
          <p:nvPr/>
        </p:nvSpPr>
        <p:spPr>
          <a:xfrm>
            <a:off x="2667000" y="3352800"/>
            <a:ext cx="1371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p>
        </p:txBody>
      </p:sp>
      <p:sp>
        <p:nvSpPr>
          <p:cNvPr id="6" name="Rectangle 5"/>
          <p:cNvSpPr/>
          <p:nvPr/>
        </p:nvSpPr>
        <p:spPr>
          <a:xfrm>
            <a:off x="2209800" y="5181600"/>
            <a:ext cx="1371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Component</a:t>
            </a:r>
          </a:p>
        </p:txBody>
      </p:sp>
      <p:sp>
        <p:nvSpPr>
          <p:cNvPr id="7" name="Rectangle 6"/>
          <p:cNvSpPr/>
          <p:nvPr/>
        </p:nvSpPr>
        <p:spPr>
          <a:xfrm>
            <a:off x="2514600" y="5127978"/>
            <a:ext cx="1371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Component</a:t>
            </a:r>
          </a:p>
        </p:txBody>
      </p:sp>
      <p:sp>
        <p:nvSpPr>
          <p:cNvPr id="8" name="Rectangle 7"/>
          <p:cNvSpPr/>
          <p:nvPr/>
        </p:nvSpPr>
        <p:spPr>
          <a:xfrm>
            <a:off x="6096000" y="28194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OutputDescriptor</a:t>
            </a:r>
            <a:endParaRPr lang="en-US" dirty="0" smtClean="0"/>
          </a:p>
        </p:txBody>
      </p:sp>
      <p:sp>
        <p:nvSpPr>
          <p:cNvPr id="9" name="Rectangle 8"/>
          <p:cNvSpPr/>
          <p:nvPr/>
        </p:nvSpPr>
        <p:spPr>
          <a:xfrm>
            <a:off x="3429000" y="43815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dirty="0" smtClean="0"/>
              <a:t>arameter</a:t>
            </a:r>
          </a:p>
        </p:txBody>
      </p:sp>
      <p:sp>
        <p:nvSpPr>
          <p:cNvPr id="10" name="Rectangle 9"/>
          <p:cNvSpPr/>
          <p:nvPr/>
        </p:nvSpPr>
        <p:spPr>
          <a:xfrm>
            <a:off x="4284839" y="3496734"/>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Resources</a:t>
            </a:r>
          </a:p>
        </p:txBody>
      </p:sp>
      <p:cxnSp>
        <p:nvCxnSpPr>
          <p:cNvPr id="12" name="Straight Arrow Connector 11"/>
          <p:cNvCxnSpPr>
            <a:stCxn id="4" idx="2"/>
            <a:endCxn id="8" idx="1"/>
          </p:cNvCxnSpPr>
          <p:nvPr/>
        </p:nvCxnSpPr>
        <p:spPr>
          <a:xfrm>
            <a:off x="3962400" y="2350911"/>
            <a:ext cx="2133600" cy="735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2"/>
            <a:endCxn id="5" idx="0"/>
          </p:cNvCxnSpPr>
          <p:nvPr/>
        </p:nvCxnSpPr>
        <p:spPr>
          <a:xfrm flipH="1">
            <a:off x="3352800" y="2350911"/>
            <a:ext cx="609600" cy="10018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2"/>
            <a:endCxn id="7" idx="0"/>
          </p:cNvCxnSpPr>
          <p:nvPr/>
        </p:nvCxnSpPr>
        <p:spPr>
          <a:xfrm flipH="1">
            <a:off x="3200400" y="3962400"/>
            <a:ext cx="152400" cy="11655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0" idx="0"/>
          </p:cNvCxnSpPr>
          <p:nvPr/>
        </p:nvCxnSpPr>
        <p:spPr>
          <a:xfrm>
            <a:off x="3962400" y="2350911"/>
            <a:ext cx="1351139" cy="11458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9" idx="0"/>
          </p:cNvCxnSpPr>
          <p:nvPr/>
        </p:nvCxnSpPr>
        <p:spPr>
          <a:xfrm>
            <a:off x="3352800" y="3962400"/>
            <a:ext cx="1104900" cy="419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52400" y="58674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Connectivity</a:t>
            </a:r>
          </a:p>
        </p:txBody>
      </p:sp>
      <p:cxnSp>
        <p:nvCxnSpPr>
          <p:cNvPr id="28" name="Straight Arrow Connector 27"/>
          <p:cNvCxnSpPr>
            <a:stCxn id="5" idx="2"/>
            <a:endCxn id="25" idx="0"/>
          </p:cNvCxnSpPr>
          <p:nvPr/>
        </p:nvCxnSpPr>
        <p:spPr>
          <a:xfrm rot="5400000">
            <a:off x="1314450" y="3829050"/>
            <a:ext cx="1905000" cy="2171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533400" y="3429000"/>
            <a:ext cx="1371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Analysis</a:t>
            </a:r>
          </a:p>
        </p:txBody>
      </p:sp>
      <p:cxnSp>
        <p:nvCxnSpPr>
          <p:cNvPr id="33" name="Straight Arrow Connector 32"/>
          <p:cNvCxnSpPr>
            <a:stCxn id="4" idx="2"/>
            <a:endCxn id="31" idx="0"/>
          </p:cNvCxnSpPr>
          <p:nvPr/>
        </p:nvCxnSpPr>
        <p:spPr>
          <a:xfrm flipH="1">
            <a:off x="1219200" y="2350911"/>
            <a:ext cx="2743200" cy="10780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Rectangle 2"/>
          <p:cNvSpPr>
            <a:spLocks noChangeArrowheads="1"/>
          </p:cNvSpPr>
          <p:nvPr/>
        </p:nvSpPr>
        <p:spPr bwMode="auto">
          <a:xfrm>
            <a:off x="5710767" y="4202994"/>
            <a:ext cx="3467100" cy="2606322"/>
          </a:xfrm>
          <a:prstGeom prst="rect">
            <a:avLst/>
          </a:prstGeom>
          <a:noFill/>
          <a:ln w="9525">
            <a:noFill/>
            <a:round/>
            <a:headEnd/>
            <a:tailEnd/>
          </a:ln>
          <a:effectLst/>
        </p:spPr>
        <p:txBody>
          <a:bodyPr lIns="90000" tIns="45000" rIns="90000" bIns="45000"/>
          <a:lstStyle/>
          <a:p>
            <a:pPr>
              <a:lnSpc>
                <a:spcPct val="102000"/>
              </a:lnSpc>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dirty="0" smtClean="0">
              <a:solidFill>
                <a:srgbClr val="000000"/>
              </a:solidFill>
              <a:latin typeface="+mn-lt"/>
              <a:ea typeface="DejaVu Sans" charset="0"/>
              <a:cs typeface="DejaVu Sans" charset="0"/>
            </a:endParaRPr>
          </a:p>
          <a:p>
            <a:pPr>
              <a:lnSpc>
                <a:spcPct val="102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dirty="0" smtClean="0">
                <a:solidFill>
                  <a:srgbClr val="000000"/>
                </a:solidFill>
                <a:latin typeface="+mn-lt"/>
                <a:ea typeface="DejaVu Sans" charset="0"/>
                <a:cs typeface="DejaVu Sans" charset="0"/>
              </a:rPr>
              <a:t>Simulation =</a:t>
            </a:r>
            <a:endParaRPr lang="en-US" dirty="0">
              <a:solidFill>
                <a:srgbClr val="000000"/>
              </a:solidFill>
              <a:latin typeface="+mn-lt"/>
              <a:ea typeface="DejaVu Sans" charset="0"/>
              <a:cs typeface="DejaVu Sans" charset="0"/>
            </a:endParaRPr>
          </a:p>
          <a:p>
            <a:pPr>
              <a:lnSpc>
                <a:spcPct val="102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dirty="0">
                <a:solidFill>
                  <a:srgbClr val="000000"/>
                </a:solidFill>
                <a:latin typeface="+mn-lt"/>
                <a:ea typeface="DejaVu Sans" charset="0"/>
                <a:cs typeface="DejaVu Sans" charset="0"/>
              </a:rPr>
              <a:t>    </a:t>
            </a:r>
            <a:r>
              <a:rPr lang="en-US" dirty="0" smtClean="0">
                <a:solidFill>
                  <a:srgbClr val="000000"/>
                </a:solidFill>
                <a:latin typeface="+mn-lt"/>
                <a:ea typeface="DejaVu Sans" charset="0"/>
                <a:cs typeface="DejaVu Sans" charset="0"/>
              </a:rPr>
              <a:t>	Executable </a:t>
            </a:r>
            <a:r>
              <a:rPr lang="en-US" dirty="0">
                <a:solidFill>
                  <a:srgbClr val="000000"/>
                </a:solidFill>
                <a:latin typeface="+mn-lt"/>
                <a:ea typeface="DejaVu Sans" charset="0"/>
                <a:cs typeface="DejaVu Sans" charset="0"/>
              </a:rPr>
              <a:t>Model + </a:t>
            </a:r>
          </a:p>
          <a:p>
            <a:pPr>
              <a:lnSpc>
                <a:spcPct val="102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dirty="0">
                <a:solidFill>
                  <a:srgbClr val="000000"/>
                </a:solidFill>
                <a:latin typeface="+mn-lt"/>
                <a:ea typeface="DejaVu Sans" charset="0"/>
                <a:cs typeface="DejaVu Sans" charset="0"/>
              </a:rPr>
              <a:t>    </a:t>
            </a:r>
            <a:r>
              <a:rPr lang="en-US" dirty="0" smtClean="0">
                <a:solidFill>
                  <a:srgbClr val="000000"/>
                </a:solidFill>
                <a:latin typeface="+mn-lt"/>
                <a:ea typeface="DejaVu Sans" charset="0"/>
                <a:cs typeface="DejaVu Sans" charset="0"/>
              </a:rPr>
              <a:t>	Input </a:t>
            </a:r>
            <a:r>
              <a:rPr lang="en-US" dirty="0">
                <a:solidFill>
                  <a:srgbClr val="000000"/>
                </a:solidFill>
                <a:latin typeface="+mn-lt"/>
                <a:ea typeface="DejaVu Sans" charset="0"/>
                <a:cs typeface="DejaVu Sans" charset="0"/>
              </a:rPr>
              <a:t>Data + </a:t>
            </a:r>
          </a:p>
          <a:p>
            <a:pPr>
              <a:lnSpc>
                <a:spcPct val="102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dirty="0" smtClean="0">
                <a:solidFill>
                  <a:srgbClr val="000000"/>
                </a:solidFill>
                <a:latin typeface="+mn-lt"/>
                <a:ea typeface="DejaVu Sans" charset="0"/>
                <a:cs typeface="DejaVu Sans" charset="0"/>
              </a:rPr>
              <a:t>	Execution Method </a:t>
            </a:r>
            <a:r>
              <a:rPr lang="en-US" dirty="0">
                <a:solidFill>
                  <a:srgbClr val="000000"/>
                </a:solidFill>
                <a:latin typeface="+mn-lt"/>
                <a:ea typeface="DejaVu Sans" charset="0"/>
                <a:cs typeface="DejaVu Sans" charset="0"/>
              </a:rPr>
              <a:t>+</a:t>
            </a:r>
          </a:p>
          <a:p>
            <a:pPr>
              <a:lnSpc>
                <a:spcPct val="102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dirty="0">
                <a:solidFill>
                  <a:srgbClr val="000000"/>
                </a:solidFill>
                <a:latin typeface="+mn-lt"/>
                <a:ea typeface="DejaVu Sans" charset="0"/>
                <a:cs typeface="DejaVu Sans" charset="0"/>
              </a:rPr>
              <a:t>    </a:t>
            </a:r>
            <a:r>
              <a:rPr lang="en-US" dirty="0" smtClean="0">
                <a:solidFill>
                  <a:srgbClr val="000000"/>
                </a:solidFill>
                <a:latin typeface="+mn-lt"/>
                <a:ea typeface="DejaVu Sans" charset="0"/>
                <a:cs typeface="DejaVu Sans" charset="0"/>
              </a:rPr>
              <a:t>	Context +</a:t>
            </a:r>
          </a:p>
          <a:p>
            <a:pPr>
              <a:lnSpc>
                <a:spcPct val="102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dirty="0">
                <a:solidFill>
                  <a:srgbClr val="000000"/>
                </a:solidFill>
                <a:latin typeface="+mn-lt"/>
                <a:ea typeface="DejaVu Sans" charset="0"/>
                <a:cs typeface="DejaVu Sans" charset="0"/>
              </a:rPr>
              <a:t>	</a:t>
            </a:r>
            <a:r>
              <a:rPr lang="en-US" dirty="0" smtClean="0">
                <a:solidFill>
                  <a:srgbClr val="000000"/>
                </a:solidFill>
                <a:latin typeface="+mn-lt"/>
                <a:ea typeface="DejaVu Sans" charset="0"/>
                <a:cs typeface="DejaVu Sans" charset="0"/>
              </a:rPr>
              <a:t>Input management </a:t>
            </a:r>
          </a:p>
          <a:p>
            <a:pPr>
              <a:lnSpc>
                <a:spcPct val="102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dirty="0" smtClean="0">
                <a:solidFill>
                  <a:srgbClr val="000000"/>
                </a:solidFill>
                <a:latin typeface="+mn-lt"/>
                <a:ea typeface="DejaVu Sans" charset="0"/>
                <a:cs typeface="DejaVu Sans" charset="0"/>
              </a:rPr>
              <a:t> </a:t>
            </a:r>
            <a:endParaRPr lang="en-US" dirty="0">
              <a:solidFill>
                <a:srgbClr val="000000"/>
              </a:solidFill>
              <a:latin typeface="+mn-lt"/>
              <a:ea typeface="DejaVu Sans" charset="0"/>
              <a:cs typeface="DejaVu Sans" charset="0"/>
            </a:endParaRPr>
          </a:p>
          <a:p>
            <a:pPr>
              <a:lnSpc>
                <a:spcPct val="102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dirty="0">
                <a:solidFill>
                  <a:srgbClr val="000000"/>
                </a:solidFill>
                <a:latin typeface="+mn-lt"/>
                <a:ea typeface="DejaVu Sans" charset="0"/>
                <a:cs typeface="DejaVu Sans" charset="0"/>
              </a:rPr>
              <a:t> </a:t>
            </a:r>
          </a:p>
        </p:txBody>
      </p:sp>
      <p:sp>
        <p:nvSpPr>
          <p:cNvPr id="11" name="Slide Number Placeholder 10"/>
          <p:cNvSpPr>
            <a:spLocks noGrp="1"/>
          </p:cNvSpPr>
          <p:nvPr>
            <p:ph type="sldNum" sz="quarter" idx="12"/>
          </p:nvPr>
        </p:nvSpPr>
        <p:spPr/>
        <p:txBody>
          <a:bodyPr/>
          <a:lstStyle/>
          <a:p>
            <a:fld id="{E9353CB8-35B8-441F-A176-6CE3BA725640}" type="slidenum">
              <a:rPr lang="en-US" smtClean="0"/>
              <a:pPr/>
              <a:t>163</a:t>
            </a:fld>
            <a:endParaRPr lang="en-US"/>
          </a:p>
        </p:txBody>
      </p:sp>
    </p:spTree>
    <p:extLst>
      <p:ext uri="{BB962C8B-B14F-4D97-AF65-F5344CB8AC3E}">
        <p14:creationId xmlns:p14="http://schemas.microsoft.com/office/powerpoint/2010/main" val="191902713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Content</a:t>
            </a:r>
            <a:endParaRPr lang="en-US" dirty="0"/>
          </a:p>
        </p:txBody>
      </p:sp>
      <p:sp>
        <p:nvSpPr>
          <p:cNvPr id="15" name="TextBox 14"/>
          <p:cNvSpPr txBox="1"/>
          <p:nvPr/>
        </p:nvSpPr>
        <p:spPr>
          <a:xfrm>
            <a:off x="2057400" y="1164132"/>
            <a:ext cx="4953000" cy="5126483"/>
          </a:xfrm>
          <a:prstGeom prst="rect">
            <a:avLst/>
          </a:prstGeom>
          <a:noFill/>
        </p:spPr>
        <p:txBody>
          <a:bodyPr wrap="square" lIns="139144" tIns="69572" rIns="139144" bIns="69572" rtlCol="0">
            <a:spAutoFit/>
          </a:bodyPr>
          <a:lstStyle/>
          <a:p>
            <a:r>
              <a:rPr lang="en-US" sz="2700" dirty="0" err="1">
                <a:latin typeface="Lucida Console" pitchFamily="49" charset="0"/>
              </a:rPr>
              <a:t>sim</a:t>
            </a:r>
            <a:r>
              <a:rPr lang="en-US" sz="2700" dirty="0">
                <a:latin typeface="Lucida Console" pitchFamily="49" charset="0"/>
              </a:rPr>
              <a:t> {</a:t>
            </a:r>
          </a:p>
          <a:p>
            <a:r>
              <a:rPr lang="en-US" sz="2700" dirty="0">
                <a:latin typeface="Lucida Console" pitchFamily="49" charset="0"/>
              </a:rPr>
              <a:t>  ...</a:t>
            </a:r>
          </a:p>
          <a:p>
            <a:pPr lvl="1"/>
            <a:r>
              <a:rPr lang="en-US" sz="2700" dirty="0">
                <a:latin typeface="Lucida Console" pitchFamily="49" charset="0"/>
              </a:rPr>
              <a:t>model {</a:t>
            </a:r>
          </a:p>
          <a:p>
            <a:pPr lvl="1"/>
            <a:r>
              <a:rPr lang="en-US" sz="2700" dirty="0">
                <a:latin typeface="Lucida Console" pitchFamily="49" charset="0"/>
              </a:rPr>
              <a:t>  	components {}</a:t>
            </a:r>
          </a:p>
          <a:p>
            <a:pPr lvl="1"/>
            <a:r>
              <a:rPr lang="en-US" sz="2700" dirty="0">
                <a:latin typeface="Lucida Console" pitchFamily="49" charset="0"/>
              </a:rPr>
              <a:t>	parameter {}</a:t>
            </a:r>
          </a:p>
          <a:p>
            <a:pPr lvl="1"/>
            <a:r>
              <a:rPr lang="en-US" sz="2700" dirty="0">
                <a:latin typeface="Lucida Console" pitchFamily="49" charset="0"/>
              </a:rPr>
              <a:t>	connect {}</a:t>
            </a:r>
          </a:p>
          <a:p>
            <a:pPr lvl="1"/>
            <a:r>
              <a:rPr lang="en-US" sz="2700" dirty="0">
                <a:latin typeface="Lucida Console" pitchFamily="49" charset="0"/>
              </a:rPr>
              <a:t>	feedback {}</a:t>
            </a:r>
          </a:p>
          <a:p>
            <a:pPr lvl="1"/>
            <a:r>
              <a:rPr lang="en-US" sz="2700" dirty="0" smtClean="0">
                <a:latin typeface="Lucida Console" pitchFamily="49" charset="0"/>
              </a:rPr>
              <a:t>}</a:t>
            </a:r>
          </a:p>
          <a:p>
            <a:pPr lvl="1"/>
            <a:r>
              <a:rPr lang="en-US" sz="2700" dirty="0" err="1">
                <a:latin typeface="Lucida Console" pitchFamily="49" charset="0"/>
              </a:rPr>
              <a:t>o</a:t>
            </a:r>
            <a:r>
              <a:rPr lang="en-US" sz="2700" dirty="0" err="1" smtClean="0">
                <a:latin typeface="Lucida Console" pitchFamily="49" charset="0"/>
              </a:rPr>
              <a:t>utputstrategy</a:t>
            </a:r>
            <a:r>
              <a:rPr lang="en-US" sz="2700" dirty="0" smtClean="0">
                <a:latin typeface="Lucida Console" pitchFamily="49" charset="0"/>
              </a:rPr>
              <a:t>{}</a:t>
            </a:r>
          </a:p>
          <a:p>
            <a:pPr lvl="1"/>
            <a:r>
              <a:rPr lang="en-US" sz="2700" dirty="0">
                <a:latin typeface="Lucida Console" pitchFamily="49" charset="0"/>
              </a:rPr>
              <a:t>a</a:t>
            </a:r>
            <a:r>
              <a:rPr lang="en-US" sz="2700" dirty="0" smtClean="0">
                <a:latin typeface="Lucida Console" pitchFamily="49" charset="0"/>
              </a:rPr>
              <a:t>nalysis{}</a:t>
            </a:r>
            <a:endParaRPr lang="en-US" sz="2700" dirty="0">
              <a:latin typeface="Lucida Console" pitchFamily="49" charset="0"/>
            </a:endParaRPr>
          </a:p>
          <a:p>
            <a:r>
              <a:rPr lang="en-US" sz="2700" dirty="0">
                <a:latin typeface="Lucida Console" pitchFamily="49" charset="0"/>
              </a:rPr>
              <a:t>  ...</a:t>
            </a:r>
          </a:p>
          <a:p>
            <a:r>
              <a:rPr lang="en-US" sz="2700" dirty="0">
                <a:latin typeface="Lucida Console" pitchFamily="49" charset="0"/>
              </a:rPr>
              <a:t>}</a:t>
            </a:r>
          </a:p>
        </p:txBody>
      </p:sp>
      <p:sp>
        <p:nvSpPr>
          <p:cNvPr id="4" name="Slide Number Placeholder 3"/>
          <p:cNvSpPr>
            <a:spLocks noGrp="1"/>
          </p:cNvSpPr>
          <p:nvPr>
            <p:ph type="sldNum" sz="quarter" idx="12"/>
          </p:nvPr>
        </p:nvSpPr>
        <p:spPr/>
        <p:txBody>
          <a:bodyPr/>
          <a:lstStyle/>
          <a:p>
            <a:fld id="{E9353CB8-35B8-441F-A176-6CE3BA725640}" type="slidenum">
              <a:rPr lang="en-US" smtClean="0"/>
              <a:pPr/>
              <a:t>164</a:t>
            </a:fld>
            <a:endParaRPr lang="en-US"/>
          </a:p>
        </p:txBody>
      </p:sp>
    </p:spTree>
    <p:extLst>
      <p:ext uri="{BB962C8B-B14F-4D97-AF65-F5344CB8AC3E}">
        <p14:creationId xmlns:p14="http://schemas.microsoft.com/office/powerpoint/2010/main" val="215679233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t>s</a:t>
            </a:r>
            <a:r>
              <a:rPr lang="en-US" dirty="0" err="1" smtClean="0"/>
              <a:t>im</a:t>
            </a:r>
            <a:r>
              <a:rPr lang="en-US" dirty="0" smtClean="0"/>
              <a:t>{} elements</a:t>
            </a:r>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165</a:t>
            </a:fld>
            <a:endParaRPr lang="en-US"/>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7721" t="37009" r="47559" b="16426"/>
          <a:stretch/>
        </p:blipFill>
        <p:spPr bwMode="auto">
          <a:xfrm>
            <a:off x="2162629" y="1905000"/>
            <a:ext cx="4180114" cy="3889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5288265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sim</a:t>
            </a:r>
            <a:r>
              <a:rPr lang="en-US" dirty="0" smtClean="0"/>
              <a:t>{}</a:t>
            </a:r>
            <a:endParaRPr lang="en-US" dirty="0"/>
          </a:p>
        </p:txBody>
      </p:sp>
      <p:sp>
        <p:nvSpPr>
          <p:cNvPr id="3" name="Content Placeholder 2"/>
          <p:cNvSpPr>
            <a:spLocks noGrp="1"/>
          </p:cNvSpPr>
          <p:nvPr>
            <p:ph idx="1"/>
          </p:nvPr>
        </p:nvSpPr>
        <p:spPr>
          <a:xfrm>
            <a:off x="457200" y="3276600"/>
            <a:ext cx="8229600" cy="3200400"/>
          </a:xfrm>
        </p:spPr>
        <p:txBody>
          <a:bodyPr/>
          <a:lstStyle/>
          <a:p>
            <a:r>
              <a:rPr lang="en-US" dirty="0" smtClean="0"/>
              <a:t>Defines the very basic simulation type</a:t>
            </a:r>
          </a:p>
          <a:p>
            <a:r>
              <a:rPr lang="en-US" dirty="0" smtClean="0"/>
              <a:t>Single model execution with provided parameter{}, </a:t>
            </a:r>
            <a:r>
              <a:rPr lang="en-US" dirty="0" err="1" smtClean="0"/>
              <a:t>outputstrategy</a:t>
            </a:r>
            <a:r>
              <a:rPr lang="en-US" dirty="0" smtClean="0"/>
              <a:t>{} and analysis{}</a:t>
            </a:r>
          </a:p>
          <a:p>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166</a:t>
            </a:fld>
            <a:endParaRPr lang="en-US"/>
          </a:p>
        </p:txBody>
      </p:sp>
      <p:sp>
        <p:nvSpPr>
          <p:cNvPr id="6" name="TextBox 5"/>
          <p:cNvSpPr txBox="1"/>
          <p:nvPr/>
        </p:nvSpPr>
        <p:spPr>
          <a:xfrm>
            <a:off x="609600" y="1295400"/>
            <a:ext cx="7848600" cy="1820883"/>
          </a:xfrm>
          <a:prstGeom prst="rect">
            <a:avLst/>
          </a:prstGeom>
          <a:noFill/>
          <a:effectLst>
            <a:glow rad="101600">
              <a:schemeClr val="accent2">
                <a:satMod val="175000"/>
                <a:alpha val="40000"/>
              </a:schemeClr>
            </a:glow>
          </a:effectLst>
        </p:spPr>
        <p:txBody>
          <a:bodyPr wrap="square" rtlCol="0">
            <a:spAutoFit/>
          </a:bodyPr>
          <a:lstStyle/>
          <a:p>
            <a:r>
              <a:rPr lang="en-US" b="1" dirty="0" err="1" smtClean="0">
                <a:latin typeface="Consolas" pitchFamily="49" charset="0"/>
              </a:rPr>
              <a:t>sim</a:t>
            </a:r>
            <a:r>
              <a:rPr lang="en-US" dirty="0" smtClean="0">
                <a:latin typeface="Consolas" pitchFamily="49" charset="0"/>
              </a:rPr>
              <a:t>(</a:t>
            </a:r>
            <a:r>
              <a:rPr lang="en-US" dirty="0" err="1" smtClean="0">
                <a:latin typeface="Consolas" pitchFamily="49" charset="0"/>
              </a:rPr>
              <a:t>name:“Drake</a:t>
            </a:r>
            <a:r>
              <a:rPr lang="en-US" dirty="0" smtClean="0">
                <a:latin typeface="Consolas" pitchFamily="49" charset="0"/>
              </a:rPr>
              <a:t>", </a:t>
            </a:r>
            <a:r>
              <a:rPr lang="en-US" dirty="0" err="1" smtClean="0">
                <a:latin typeface="Consolas" pitchFamily="49" charset="0"/>
              </a:rPr>
              <a:t>timing:true</a:t>
            </a:r>
            <a:r>
              <a:rPr lang="en-US" dirty="0" smtClean="0">
                <a:latin typeface="Consolas" pitchFamily="49" charset="0"/>
              </a:rPr>
              <a:t>, </a:t>
            </a:r>
            <a:r>
              <a:rPr lang="en-US" dirty="0" err="1" smtClean="0">
                <a:latin typeface="Consolas" pitchFamily="49" charset="0"/>
              </a:rPr>
              <a:t>sanitychecks:false</a:t>
            </a:r>
            <a:r>
              <a:rPr lang="en-US" dirty="0" smtClean="0">
                <a:latin typeface="Consolas" pitchFamily="49" charset="0"/>
              </a:rPr>
              <a:t>) {</a:t>
            </a:r>
          </a:p>
          <a:p>
            <a:r>
              <a:rPr lang="en-US" dirty="0" smtClean="0">
                <a:latin typeface="Consolas" pitchFamily="49" charset="0"/>
              </a:rPr>
              <a:t>    </a:t>
            </a:r>
            <a:r>
              <a:rPr lang="en-US" b="1" dirty="0" err="1" smtClean="0">
                <a:latin typeface="Consolas" pitchFamily="49" charset="0"/>
              </a:rPr>
              <a:t>outputstrategy</a:t>
            </a:r>
            <a:r>
              <a:rPr lang="en-US" dirty="0" smtClean="0">
                <a:latin typeface="Consolas" pitchFamily="49" charset="0"/>
              </a:rPr>
              <a:t>(</a:t>
            </a:r>
            <a:r>
              <a:rPr lang="en-US" dirty="0" err="1" smtClean="0">
                <a:latin typeface="Consolas" pitchFamily="49" charset="0"/>
              </a:rPr>
              <a:t>dir</a:t>
            </a:r>
            <a:r>
              <a:rPr lang="en-US" dirty="0" smtClean="0">
                <a:latin typeface="Consolas" pitchFamily="49" charset="0"/>
              </a:rPr>
              <a:t>:"$work/output", </a:t>
            </a:r>
            <a:r>
              <a:rPr lang="en-US" dirty="0" err="1" smtClean="0">
                <a:latin typeface="Consolas" pitchFamily="49" charset="0"/>
              </a:rPr>
              <a:t>scheme:SIMPLE</a:t>
            </a:r>
            <a:r>
              <a:rPr lang="en-US" dirty="0" smtClean="0">
                <a:latin typeface="Consolas" pitchFamily="49" charset="0"/>
              </a:rPr>
              <a:t>)</a:t>
            </a:r>
          </a:p>
          <a:p>
            <a:r>
              <a:rPr lang="en-US" dirty="0" smtClean="0">
                <a:latin typeface="Consolas" pitchFamily="49" charset="0"/>
              </a:rPr>
              <a:t>    </a:t>
            </a:r>
            <a:r>
              <a:rPr lang="en-US" b="1" dirty="0" smtClean="0">
                <a:latin typeface="Consolas" pitchFamily="49" charset="0"/>
              </a:rPr>
              <a:t>model</a:t>
            </a:r>
            <a:r>
              <a:rPr lang="en-US" dirty="0" smtClean="0">
                <a:latin typeface="Consolas" pitchFamily="49" charset="0"/>
              </a:rPr>
              <a:t>(</a:t>
            </a:r>
            <a:r>
              <a:rPr lang="en-US" dirty="0" err="1" smtClean="0">
                <a:latin typeface="Consolas" pitchFamily="49" charset="0"/>
              </a:rPr>
              <a:t>classname</a:t>
            </a:r>
            <a:r>
              <a:rPr lang="en-US" dirty="0" smtClean="0">
                <a:latin typeface="Consolas" pitchFamily="49" charset="0"/>
              </a:rPr>
              <a:t>:"</a:t>
            </a:r>
            <a:r>
              <a:rPr lang="en-US" dirty="0" err="1" smtClean="0">
                <a:latin typeface="Consolas" pitchFamily="49" charset="0"/>
              </a:rPr>
              <a:t>ages.Main</a:t>
            </a:r>
            <a:r>
              <a:rPr lang="en-US" dirty="0" smtClean="0">
                <a:latin typeface="Consolas" pitchFamily="49" charset="0"/>
              </a:rPr>
              <a:t>") {</a:t>
            </a:r>
          </a:p>
          <a:p>
            <a:r>
              <a:rPr lang="en-US" dirty="0" smtClean="0">
                <a:latin typeface="Consolas" pitchFamily="49" charset="0"/>
              </a:rPr>
              <a:t>        </a:t>
            </a:r>
            <a:r>
              <a:rPr lang="en-US" b="1" dirty="0" smtClean="0">
                <a:latin typeface="Consolas" pitchFamily="49" charset="0"/>
              </a:rPr>
              <a:t>parameter</a:t>
            </a:r>
            <a:r>
              <a:rPr lang="en-US" dirty="0" smtClean="0">
                <a:latin typeface="Consolas" pitchFamily="49" charset="0"/>
              </a:rPr>
              <a:t> (file:"$work/data/drake.csv") </a:t>
            </a:r>
          </a:p>
          <a:p>
            <a:r>
              <a:rPr lang="en-US" dirty="0">
                <a:latin typeface="Consolas" pitchFamily="49" charset="0"/>
              </a:rPr>
              <a:t> </a:t>
            </a:r>
            <a:r>
              <a:rPr lang="en-US" dirty="0" smtClean="0">
                <a:latin typeface="Consolas" pitchFamily="49" charset="0"/>
              </a:rPr>
              <a:t>   }</a:t>
            </a:r>
          </a:p>
          <a:p>
            <a:r>
              <a:rPr lang="en-US" dirty="0">
                <a:latin typeface="Consolas" pitchFamily="49" charset="0"/>
              </a:rPr>
              <a:t>}</a:t>
            </a:r>
            <a:endParaRPr lang="en-US" dirty="0" smtClean="0">
              <a:latin typeface="Consolas" pitchFamily="49" charset="0"/>
            </a:endParaRPr>
          </a:p>
        </p:txBody>
      </p:sp>
    </p:spTree>
    <p:extLst>
      <p:ext uri="{BB962C8B-B14F-4D97-AF65-F5344CB8AC3E}">
        <p14:creationId xmlns:p14="http://schemas.microsoft.com/office/powerpoint/2010/main" val="45570952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
            </a:r>
            <a:r>
              <a:rPr lang="en-US" dirty="0" smtClean="0"/>
              <a:t>odel{}</a:t>
            </a:r>
            <a:endParaRPr lang="en-US" dirty="0"/>
          </a:p>
        </p:txBody>
      </p:sp>
      <p:sp>
        <p:nvSpPr>
          <p:cNvPr id="3" name="Content Placeholder 2"/>
          <p:cNvSpPr>
            <a:spLocks noGrp="1"/>
          </p:cNvSpPr>
          <p:nvPr>
            <p:ph idx="1"/>
          </p:nvPr>
        </p:nvSpPr>
        <p:spPr>
          <a:xfrm>
            <a:off x="457200" y="4495800"/>
            <a:ext cx="8229600" cy="1981200"/>
          </a:xfrm>
        </p:spPr>
        <p:txBody>
          <a:bodyPr>
            <a:normAutofit lnSpcReduction="10000"/>
          </a:bodyPr>
          <a:lstStyle/>
          <a:p>
            <a:r>
              <a:rPr lang="en-US" dirty="0" smtClean="0"/>
              <a:t>Model definition as DSL or referencing a (compound) component</a:t>
            </a:r>
          </a:p>
          <a:p>
            <a:r>
              <a:rPr lang="en-US" dirty="0" smtClean="0"/>
              <a:t>Can have parameter{}, component definitions and connections.</a:t>
            </a:r>
          </a:p>
          <a:p>
            <a:r>
              <a:rPr lang="en-US" dirty="0" smtClean="0"/>
              <a:t>Iterative and conditional models.</a:t>
            </a:r>
          </a:p>
          <a:p>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167</a:t>
            </a:fld>
            <a:endParaRPr lang="en-US"/>
          </a:p>
        </p:txBody>
      </p:sp>
      <p:sp>
        <p:nvSpPr>
          <p:cNvPr id="5" name="TextBox 4"/>
          <p:cNvSpPr txBox="1"/>
          <p:nvPr/>
        </p:nvSpPr>
        <p:spPr>
          <a:xfrm>
            <a:off x="609600" y="1295400"/>
            <a:ext cx="3429000" cy="3139321"/>
          </a:xfrm>
          <a:prstGeom prst="rect">
            <a:avLst/>
          </a:prstGeom>
          <a:noFill/>
          <a:effectLst>
            <a:glow rad="101600">
              <a:schemeClr val="accent2">
                <a:satMod val="175000"/>
                <a:alpha val="40000"/>
              </a:schemeClr>
            </a:glow>
          </a:effectLst>
        </p:spPr>
        <p:txBody>
          <a:bodyPr wrap="square" rtlCol="0">
            <a:spAutoFit/>
          </a:bodyPr>
          <a:lstStyle/>
          <a:p>
            <a:r>
              <a:rPr lang="en-US" b="1" dirty="0">
                <a:latin typeface="Consolas" pitchFamily="49" charset="0"/>
              </a:rPr>
              <a:t>model {</a:t>
            </a:r>
          </a:p>
          <a:p>
            <a:r>
              <a:rPr lang="en-US" b="1" dirty="0" smtClean="0">
                <a:latin typeface="Consolas" pitchFamily="49" charset="0"/>
              </a:rPr>
              <a:t>        </a:t>
            </a:r>
            <a:r>
              <a:rPr lang="en-US" b="1" dirty="0">
                <a:latin typeface="Consolas" pitchFamily="49" charset="0"/>
              </a:rPr>
              <a:t>components {</a:t>
            </a:r>
          </a:p>
          <a:p>
            <a:r>
              <a:rPr lang="en-US" b="1" dirty="0">
                <a:latin typeface="Consolas" pitchFamily="49" charset="0"/>
              </a:rPr>
              <a:t>           </a:t>
            </a:r>
            <a:r>
              <a:rPr lang="en-US" b="1" dirty="0" smtClean="0">
                <a:latin typeface="Consolas" pitchFamily="49" charset="0"/>
              </a:rPr>
              <a:t>…</a:t>
            </a:r>
            <a:endParaRPr lang="en-US" b="1" dirty="0">
              <a:latin typeface="Consolas" pitchFamily="49" charset="0"/>
            </a:endParaRPr>
          </a:p>
          <a:p>
            <a:r>
              <a:rPr lang="en-US" b="1" dirty="0">
                <a:latin typeface="Consolas" pitchFamily="49" charset="0"/>
              </a:rPr>
              <a:t>        </a:t>
            </a:r>
            <a:r>
              <a:rPr lang="en-US" b="1" dirty="0" smtClean="0">
                <a:latin typeface="Consolas" pitchFamily="49" charset="0"/>
              </a:rPr>
              <a:t>}</a:t>
            </a:r>
            <a:endParaRPr lang="en-US" b="1" dirty="0">
              <a:latin typeface="Consolas" pitchFamily="49" charset="0"/>
            </a:endParaRPr>
          </a:p>
          <a:p>
            <a:r>
              <a:rPr lang="en-US" b="1" dirty="0">
                <a:latin typeface="Consolas" pitchFamily="49" charset="0"/>
              </a:rPr>
              <a:t>        connect {</a:t>
            </a:r>
          </a:p>
          <a:p>
            <a:r>
              <a:rPr lang="en-US" b="1" dirty="0">
                <a:latin typeface="Consolas" pitchFamily="49" charset="0"/>
              </a:rPr>
              <a:t>           </a:t>
            </a:r>
            <a:r>
              <a:rPr lang="en-US" b="1" dirty="0" smtClean="0">
                <a:latin typeface="Consolas" pitchFamily="49" charset="0"/>
              </a:rPr>
              <a:t>…</a:t>
            </a:r>
            <a:endParaRPr lang="en-US" b="1" dirty="0">
              <a:latin typeface="Consolas" pitchFamily="49" charset="0"/>
            </a:endParaRPr>
          </a:p>
          <a:p>
            <a:r>
              <a:rPr lang="en-US" b="1" dirty="0">
                <a:latin typeface="Consolas" pitchFamily="49" charset="0"/>
              </a:rPr>
              <a:t>        </a:t>
            </a:r>
            <a:r>
              <a:rPr lang="en-US" b="1" dirty="0" smtClean="0">
                <a:latin typeface="Consolas" pitchFamily="49" charset="0"/>
              </a:rPr>
              <a:t>}</a:t>
            </a:r>
            <a:endParaRPr lang="en-US" b="1" dirty="0">
              <a:latin typeface="Consolas" pitchFamily="49" charset="0"/>
            </a:endParaRPr>
          </a:p>
          <a:p>
            <a:r>
              <a:rPr lang="en-US" b="1" dirty="0">
                <a:latin typeface="Consolas" pitchFamily="49" charset="0"/>
              </a:rPr>
              <a:t>        parameter </a:t>
            </a:r>
            <a:r>
              <a:rPr lang="en-US" b="1" dirty="0" smtClean="0">
                <a:latin typeface="Consolas" pitchFamily="49" charset="0"/>
              </a:rPr>
              <a:t>{</a:t>
            </a:r>
          </a:p>
          <a:p>
            <a:r>
              <a:rPr lang="en-US" b="1" dirty="0">
                <a:latin typeface="Consolas" pitchFamily="49" charset="0"/>
              </a:rPr>
              <a:t> </a:t>
            </a:r>
            <a:r>
              <a:rPr lang="en-US" b="1" dirty="0" smtClean="0">
                <a:latin typeface="Consolas" pitchFamily="49" charset="0"/>
              </a:rPr>
              <a:t>          …</a:t>
            </a:r>
          </a:p>
          <a:p>
            <a:r>
              <a:rPr lang="en-US" b="1" dirty="0">
                <a:latin typeface="Consolas" pitchFamily="49" charset="0"/>
              </a:rPr>
              <a:t> </a:t>
            </a:r>
            <a:r>
              <a:rPr lang="en-US" b="1" dirty="0" smtClean="0">
                <a:latin typeface="Consolas" pitchFamily="49" charset="0"/>
              </a:rPr>
              <a:t>       }</a:t>
            </a:r>
            <a:endParaRPr lang="en-US" b="1" dirty="0">
              <a:latin typeface="Consolas" pitchFamily="49" charset="0"/>
            </a:endParaRPr>
          </a:p>
          <a:p>
            <a:r>
              <a:rPr lang="en-US" b="1" dirty="0">
                <a:latin typeface="Consolas" pitchFamily="49" charset="0"/>
              </a:rPr>
              <a:t>    }</a:t>
            </a:r>
            <a:endParaRPr lang="en-US" dirty="0" smtClean="0">
              <a:latin typeface="Consolas" pitchFamily="49" charset="0"/>
            </a:endParaRPr>
          </a:p>
        </p:txBody>
      </p:sp>
      <p:sp>
        <p:nvSpPr>
          <p:cNvPr id="6" name="TextBox 5"/>
          <p:cNvSpPr txBox="1"/>
          <p:nvPr/>
        </p:nvSpPr>
        <p:spPr>
          <a:xfrm>
            <a:off x="4572000" y="1287475"/>
            <a:ext cx="4038600" cy="1754326"/>
          </a:xfrm>
          <a:prstGeom prst="rect">
            <a:avLst/>
          </a:prstGeom>
          <a:noFill/>
          <a:effectLst>
            <a:glow rad="101600">
              <a:schemeClr val="accent2">
                <a:satMod val="175000"/>
                <a:alpha val="40000"/>
              </a:schemeClr>
            </a:glow>
          </a:effectLst>
        </p:spPr>
        <p:txBody>
          <a:bodyPr wrap="square" rtlCol="0">
            <a:spAutoFit/>
          </a:bodyPr>
          <a:lstStyle/>
          <a:p>
            <a:r>
              <a:rPr lang="en-US" b="1" dirty="0">
                <a:latin typeface="Consolas" pitchFamily="49" charset="0"/>
              </a:rPr>
              <a:t>m</a:t>
            </a:r>
            <a:r>
              <a:rPr lang="en-US" b="1" dirty="0" smtClean="0">
                <a:latin typeface="Consolas" pitchFamily="49" charset="0"/>
              </a:rPr>
              <a:t>odel(classname:”ex01.Model”) </a:t>
            </a:r>
            <a:r>
              <a:rPr lang="en-US" b="1" dirty="0">
                <a:latin typeface="Consolas" pitchFamily="49" charset="0"/>
              </a:rPr>
              <a:t>{</a:t>
            </a:r>
          </a:p>
          <a:p>
            <a:r>
              <a:rPr lang="en-US" b="1" dirty="0" smtClean="0">
                <a:latin typeface="Consolas" pitchFamily="49" charset="0"/>
              </a:rPr>
              <a:t>     parameter {</a:t>
            </a:r>
          </a:p>
          <a:p>
            <a:r>
              <a:rPr lang="en-US" b="1" dirty="0">
                <a:latin typeface="Consolas" pitchFamily="49" charset="0"/>
              </a:rPr>
              <a:t> </a:t>
            </a:r>
            <a:r>
              <a:rPr lang="en-US" b="1" dirty="0" smtClean="0">
                <a:latin typeface="Consolas" pitchFamily="49" charset="0"/>
              </a:rPr>
              <a:t>          …</a:t>
            </a:r>
          </a:p>
          <a:p>
            <a:r>
              <a:rPr lang="en-US" b="1" dirty="0">
                <a:latin typeface="Consolas" pitchFamily="49" charset="0"/>
              </a:rPr>
              <a:t> </a:t>
            </a:r>
            <a:r>
              <a:rPr lang="en-US" b="1" dirty="0" smtClean="0">
                <a:latin typeface="Consolas" pitchFamily="49" charset="0"/>
              </a:rPr>
              <a:t>    }</a:t>
            </a:r>
            <a:endParaRPr lang="en-US" b="1" dirty="0">
              <a:latin typeface="Consolas" pitchFamily="49" charset="0"/>
            </a:endParaRPr>
          </a:p>
          <a:p>
            <a:r>
              <a:rPr lang="en-US" b="1" dirty="0" smtClean="0">
                <a:latin typeface="Consolas" pitchFamily="49" charset="0"/>
              </a:rPr>
              <a:t>}</a:t>
            </a:r>
            <a:endParaRPr lang="en-US" dirty="0" smtClean="0">
              <a:latin typeface="Consolas" pitchFamily="49" charset="0"/>
            </a:endParaRPr>
          </a:p>
        </p:txBody>
      </p:sp>
    </p:spTree>
    <p:extLst>
      <p:ext uri="{BB962C8B-B14F-4D97-AF65-F5344CB8AC3E}">
        <p14:creationId xmlns:p14="http://schemas.microsoft.com/office/powerpoint/2010/main" val="204939549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a:t>
            </a:r>
            <a:r>
              <a:rPr lang="en-US" dirty="0" err="1" smtClean="0"/>
              <a:t>utputstrategy</a:t>
            </a:r>
            <a:r>
              <a:rPr lang="en-US" dirty="0" smtClean="0"/>
              <a:t>{}</a:t>
            </a:r>
            <a:endParaRPr lang="en-US" dirty="0"/>
          </a:p>
        </p:txBody>
      </p:sp>
      <p:sp>
        <p:nvSpPr>
          <p:cNvPr id="3" name="Content Placeholder 2"/>
          <p:cNvSpPr>
            <a:spLocks noGrp="1"/>
          </p:cNvSpPr>
          <p:nvPr>
            <p:ph idx="1"/>
          </p:nvPr>
        </p:nvSpPr>
        <p:spPr>
          <a:xfrm>
            <a:off x="457200" y="3581400"/>
            <a:ext cx="8229600" cy="2895600"/>
          </a:xfrm>
        </p:spPr>
        <p:txBody>
          <a:bodyPr/>
          <a:lstStyle/>
          <a:p>
            <a:r>
              <a:rPr lang="en-US" dirty="0" smtClean="0"/>
              <a:t>Define the management of output files:</a:t>
            </a:r>
          </a:p>
          <a:p>
            <a:pPr lvl="1"/>
            <a:r>
              <a:rPr lang="en-US" dirty="0" smtClean="0"/>
              <a:t>SIMPLE (overwrite output from previous run)</a:t>
            </a:r>
          </a:p>
          <a:p>
            <a:pPr lvl="1"/>
            <a:r>
              <a:rPr lang="en-US" dirty="0" smtClean="0"/>
              <a:t>NUMBERED (new numbered output folder for each run)</a:t>
            </a:r>
          </a:p>
          <a:p>
            <a:pPr lvl="1"/>
            <a:r>
              <a:rPr lang="en-US" dirty="0" smtClean="0"/>
              <a:t>TIME (new output folder for each run – with current time name)</a:t>
            </a:r>
          </a:p>
          <a:p>
            <a:r>
              <a:rPr lang="en-US" dirty="0" smtClean="0"/>
              <a:t>Optional, default is SIMPLE</a:t>
            </a:r>
          </a:p>
          <a:p>
            <a:r>
              <a:rPr lang="en-US" dirty="0" smtClean="0"/>
              <a:t>Provide base folder for output</a:t>
            </a:r>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168</a:t>
            </a:fld>
            <a:endParaRPr lang="en-US"/>
          </a:p>
        </p:txBody>
      </p:sp>
      <p:sp>
        <p:nvSpPr>
          <p:cNvPr id="5" name="TextBox 4"/>
          <p:cNvSpPr txBox="1"/>
          <p:nvPr/>
        </p:nvSpPr>
        <p:spPr>
          <a:xfrm>
            <a:off x="609600" y="1295400"/>
            <a:ext cx="7848600" cy="646331"/>
          </a:xfrm>
          <a:prstGeom prst="rect">
            <a:avLst/>
          </a:prstGeom>
          <a:noFill/>
          <a:effectLst>
            <a:glow rad="101600">
              <a:schemeClr val="accent2">
                <a:satMod val="175000"/>
                <a:alpha val="40000"/>
              </a:schemeClr>
            </a:glow>
          </a:effectLst>
        </p:spPr>
        <p:txBody>
          <a:bodyPr wrap="square" rtlCol="0">
            <a:spAutoFit/>
          </a:bodyPr>
          <a:lstStyle/>
          <a:p>
            <a:r>
              <a:rPr lang="en-US" b="1" dirty="0" err="1" smtClean="0">
                <a:latin typeface="Consolas" pitchFamily="49" charset="0"/>
              </a:rPr>
              <a:t>outputstrategy</a:t>
            </a:r>
            <a:r>
              <a:rPr lang="en-US" dirty="0" smtClean="0">
                <a:latin typeface="Consolas" pitchFamily="49" charset="0"/>
              </a:rPr>
              <a:t>(</a:t>
            </a:r>
            <a:r>
              <a:rPr lang="en-US" dirty="0" err="1" smtClean="0">
                <a:latin typeface="Consolas" pitchFamily="49" charset="0"/>
              </a:rPr>
              <a:t>dir</a:t>
            </a:r>
            <a:r>
              <a:rPr lang="en-US" dirty="0" smtClean="0">
                <a:latin typeface="Consolas" pitchFamily="49" charset="0"/>
              </a:rPr>
              <a:t>:"$work/output", </a:t>
            </a:r>
            <a:r>
              <a:rPr lang="en-US" dirty="0" err="1" smtClean="0">
                <a:latin typeface="Consolas" pitchFamily="49" charset="0"/>
              </a:rPr>
              <a:t>scheme:SIMPLE</a:t>
            </a:r>
            <a:r>
              <a:rPr lang="en-US" dirty="0" smtClean="0">
                <a:latin typeface="Consolas" pitchFamily="49" charset="0"/>
              </a:rPr>
              <a:t>)</a:t>
            </a:r>
          </a:p>
          <a:p>
            <a:endParaRPr lang="en-US" dirty="0" smtClean="0">
              <a:latin typeface="Consolas" pitchFamily="49" charset="0"/>
            </a:endParaRPr>
          </a:p>
        </p:txBody>
      </p:sp>
    </p:spTree>
    <p:extLst>
      <p:ext uri="{BB962C8B-B14F-4D97-AF65-F5344CB8AC3E}">
        <p14:creationId xmlns:p14="http://schemas.microsoft.com/office/powerpoint/2010/main" val="30949934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omponents{}</a:t>
            </a:r>
            <a:endParaRPr lang="en-US" dirty="0"/>
          </a:p>
        </p:txBody>
      </p:sp>
      <p:sp>
        <p:nvSpPr>
          <p:cNvPr id="3" name="Content Placeholder 2"/>
          <p:cNvSpPr>
            <a:spLocks noGrp="1"/>
          </p:cNvSpPr>
          <p:nvPr>
            <p:ph idx="1"/>
          </p:nvPr>
        </p:nvSpPr>
        <p:spPr>
          <a:xfrm>
            <a:off x="457200" y="4114800"/>
            <a:ext cx="8229600" cy="2362200"/>
          </a:xfrm>
        </p:spPr>
        <p:txBody>
          <a:bodyPr/>
          <a:lstStyle/>
          <a:p>
            <a:r>
              <a:rPr lang="en-US" dirty="0" smtClean="0"/>
              <a:t>List all components to be used in a model by class name and name</a:t>
            </a:r>
          </a:p>
          <a:p>
            <a:r>
              <a:rPr lang="en-US" dirty="0" smtClean="0"/>
              <a:t>Name must be a valid identifier</a:t>
            </a:r>
          </a:p>
          <a:p>
            <a:r>
              <a:rPr lang="en-US" dirty="0" smtClean="0"/>
              <a:t>Quasi instantiation, … object creation deferred </a:t>
            </a:r>
          </a:p>
          <a:p>
            <a:r>
              <a:rPr lang="en-US" dirty="0" smtClean="0"/>
              <a:t>All must be quoted!</a:t>
            </a:r>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169</a:t>
            </a:fld>
            <a:endParaRPr lang="en-US"/>
          </a:p>
        </p:txBody>
      </p:sp>
      <p:sp>
        <p:nvSpPr>
          <p:cNvPr id="5" name="TextBox 4"/>
          <p:cNvSpPr txBox="1"/>
          <p:nvPr/>
        </p:nvSpPr>
        <p:spPr>
          <a:xfrm>
            <a:off x="609600" y="1295400"/>
            <a:ext cx="7848600" cy="1477328"/>
          </a:xfrm>
          <a:prstGeom prst="rect">
            <a:avLst/>
          </a:prstGeom>
          <a:noFill/>
          <a:effectLst>
            <a:glow rad="101600">
              <a:schemeClr val="accent2">
                <a:satMod val="175000"/>
                <a:alpha val="40000"/>
              </a:schemeClr>
            </a:glow>
          </a:effectLst>
        </p:spPr>
        <p:txBody>
          <a:bodyPr wrap="square" rtlCol="0">
            <a:spAutoFit/>
          </a:bodyPr>
          <a:lstStyle/>
          <a:p>
            <a:r>
              <a:rPr lang="en-US" b="1" dirty="0">
                <a:latin typeface="Consolas" pitchFamily="49" charset="0"/>
              </a:rPr>
              <a:t> components {</a:t>
            </a:r>
          </a:p>
          <a:p>
            <a:r>
              <a:rPr lang="en-US" b="1" dirty="0">
                <a:latin typeface="Consolas" pitchFamily="49" charset="0"/>
              </a:rPr>
              <a:t>           "p" "ex22.CirclePerimeter" </a:t>
            </a:r>
          </a:p>
          <a:p>
            <a:r>
              <a:rPr lang="en-US" b="1" dirty="0">
                <a:latin typeface="Consolas" pitchFamily="49" charset="0"/>
              </a:rPr>
              <a:t>           "s" "ex22.CylinderSurface" </a:t>
            </a:r>
          </a:p>
          <a:p>
            <a:r>
              <a:rPr lang="en-US" b="1" dirty="0">
                <a:latin typeface="Consolas" pitchFamily="49" charset="0"/>
              </a:rPr>
              <a:t>           "a" "ex22.CircleArea"</a:t>
            </a:r>
          </a:p>
          <a:p>
            <a:r>
              <a:rPr lang="en-US" b="1" dirty="0">
                <a:latin typeface="Consolas" pitchFamily="49" charset="0"/>
              </a:rPr>
              <a:t> </a:t>
            </a:r>
            <a:r>
              <a:rPr lang="en-US" b="1" dirty="0" smtClean="0">
                <a:latin typeface="Consolas" pitchFamily="49" charset="0"/>
              </a:rPr>
              <a:t>}</a:t>
            </a:r>
            <a:endParaRPr lang="en-US" dirty="0" smtClean="0">
              <a:latin typeface="Consolas" pitchFamily="49" charset="0"/>
            </a:endParaRPr>
          </a:p>
        </p:txBody>
      </p:sp>
    </p:spTree>
    <p:extLst>
      <p:ext uri="{BB962C8B-B14F-4D97-AF65-F5344CB8AC3E}">
        <p14:creationId xmlns:p14="http://schemas.microsoft.com/office/powerpoint/2010/main" val="18801933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msc-analysis.png"/>
          <p:cNvPicPr>
            <a:picLocks noChangeAspect="1"/>
          </p:cNvPicPr>
          <p:nvPr/>
        </p:nvPicPr>
        <p:blipFill>
          <a:blip r:embed="rId2" cstate="print"/>
          <a:stretch>
            <a:fillRect/>
          </a:stretch>
        </p:blipFill>
        <p:spPr>
          <a:xfrm>
            <a:off x="843643" y="306161"/>
            <a:ext cx="7366000" cy="6215063"/>
          </a:xfrm>
          <a:prstGeom prst="rect">
            <a:avLst/>
          </a:prstGeom>
          <a:ln>
            <a:noFill/>
          </a:ln>
          <a:effectLst>
            <a:outerShdw blurRad="190500" algn="tl" rotWithShape="0">
              <a:srgbClr val="000000">
                <a:alpha val="70000"/>
              </a:srgbClr>
            </a:outerShdw>
          </a:effectLst>
        </p:spPr>
      </p:pic>
      <p:sp>
        <p:nvSpPr>
          <p:cNvPr id="3" name="TextBox 2"/>
          <p:cNvSpPr txBox="1"/>
          <p:nvPr/>
        </p:nvSpPr>
        <p:spPr>
          <a:xfrm>
            <a:off x="5551717" y="314443"/>
            <a:ext cx="1735411" cy="453970"/>
          </a:xfrm>
          <a:prstGeom prst="rect">
            <a:avLst/>
          </a:prstGeom>
          <a:noFill/>
        </p:spPr>
        <p:txBody>
          <a:bodyPr wrap="none" lIns="160020" tIns="80010" rIns="160020" bIns="80010" rtlCol="0">
            <a:spAutoFit/>
          </a:bodyPr>
          <a:lstStyle/>
          <a:p>
            <a:r>
              <a:rPr lang="en-US" sz="1900" dirty="0" smtClean="0">
                <a:effectLst>
                  <a:glow rad="63500">
                    <a:schemeClr val="accent1">
                      <a:satMod val="175000"/>
                      <a:alpha val="40000"/>
                    </a:schemeClr>
                  </a:glow>
                </a:effectLst>
              </a:rPr>
              <a:t>Output folder</a:t>
            </a:r>
            <a:endParaRPr lang="en-US" sz="1900" dirty="0">
              <a:effectLst>
                <a:glow rad="63500">
                  <a:schemeClr val="accent1">
                    <a:satMod val="175000"/>
                    <a:alpha val="40000"/>
                  </a:schemeClr>
                </a:glow>
              </a:effectLst>
            </a:endParaRPr>
          </a:p>
        </p:txBody>
      </p:sp>
      <p:sp>
        <p:nvSpPr>
          <p:cNvPr id="4" name="TextBox 3"/>
          <p:cNvSpPr txBox="1"/>
          <p:nvPr/>
        </p:nvSpPr>
        <p:spPr>
          <a:xfrm>
            <a:off x="226789" y="722657"/>
            <a:ext cx="1761060" cy="453970"/>
          </a:xfrm>
          <a:prstGeom prst="rect">
            <a:avLst/>
          </a:prstGeom>
          <a:noFill/>
        </p:spPr>
        <p:txBody>
          <a:bodyPr wrap="none" lIns="160020" tIns="80010" rIns="160020" bIns="80010" rtlCol="0">
            <a:spAutoFit/>
          </a:bodyPr>
          <a:lstStyle/>
          <a:p>
            <a:r>
              <a:rPr lang="en-US" sz="1900" dirty="0" smtClean="0">
                <a:effectLst>
                  <a:glow rad="63500">
                    <a:schemeClr val="accent1">
                      <a:satMod val="175000"/>
                      <a:alpha val="40000"/>
                    </a:schemeClr>
                  </a:glow>
                </a:effectLst>
              </a:rPr>
              <a:t>Analysis tabs</a:t>
            </a:r>
            <a:endParaRPr lang="en-US" sz="1900" dirty="0">
              <a:effectLst>
                <a:glow rad="63500">
                  <a:schemeClr val="accent1">
                    <a:satMod val="175000"/>
                    <a:alpha val="40000"/>
                  </a:schemeClr>
                </a:glow>
              </a:effectLst>
            </a:endParaRPr>
          </a:p>
        </p:txBody>
      </p:sp>
      <p:sp>
        <p:nvSpPr>
          <p:cNvPr id="6" name="Slide Number Placeholder 5"/>
          <p:cNvSpPr>
            <a:spLocks noGrp="1"/>
          </p:cNvSpPr>
          <p:nvPr>
            <p:ph type="sldNum" sz="quarter" idx="12"/>
          </p:nvPr>
        </p:nvSpPr>
        <p:spPr/>
        <p:txBody>
          <a:bodyPr/>
          <a:lstStyle/>
          <a:p>
            <a:fld id="{E9353CB8-35B8-441F-A176-6CE3BA725640}" type="slidenum">
              <a:rPr lang="en-US" smtClean="0"/>
              <a:pPr/>
              <a:t>17</a:t>
            </a:fld>
            <a:endParaRPr lang="en-US"/>
          </a:p>
        </p:txBody>
      </p:sp>
    </p:spTree>
    <p:extLst>
      <p:ext uri="{BB962C8B-B14F-4D97-AF65-F5344CB8AC3E}">
        <p14:creationId xmlns:p14="http://schemas.microsoft.com/office/powerpoint/2010/main" val="215227012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2957286" y="3587751"/>
            <a:ext cx="4445000" cy="714375"/>
          </a:xfrm>
          <a:prstGeom prst="rect">
            <a:avLst/>
          </a:prstGeom>
        </p:spPr>
        <p:style>
          <a:lnRef idx="1">
            <a:schemeClr val="accent1"/>
          </a:lnRef>
          <a:fillRef idx="2">
            <a:schemeClr val="accent1"/>
          </a:fillRef>
          <a:effectRef idx="1">
            <a:schemeClr val="accent1"/>
          </a:effectRef>
          <a:fontRef idx="minor">
            <a:schemeClr val="dk1"/>
          </a:fontRef>
        </p:style>
        <p:txBody>
          <a:bodyPr lIns="160013" tIns="80006" rIns="160013" bIns="80006" rtlCol="0" anchor="ctr"/>
          <a:lstStyle/>
          <a:p>
            <a:pPr algn="ctr"/>
            <a:endParaRPr lang="en-US"/>
          </a:p>
        </p:txBody>
      </p:sp>
      <p:sp>
        <p:nvSpPr>
          <p:cNvPr id="4" name="Rounded Rectangle 3"/>
          <p:cNvSpPr/>
          <p:nvPr/>
        </p:nvSpPr>
        <p:spPr>
          <a:xfrm>
            <a:off x="4100286" y="1651001"/>
            <a:ext cx="1524000" cy="1000125"/>
          </a:xfrm>
          <a:prstGeom prst="roundRect">
            <a:avLst/>
          </a:prstGeom>
        </p:spPr>
        <p:style>
          <a:lnRef idx="1">
            <a:schemeClr val="dk1"/>
          </a:lnRef>
          <a:fillRef idx="2">
            <a:schemeClr val="dk1"/>
          </a:fillRef>
          <a:effectRef idx="1">
            <a:schemeClr val="dk1"/>
          </a:effectRef>
          <a:fontRef idx="minor">
            <a:schemeClr val="dk1"/>
          </a:fontRef>
        </p:style>
        <p:txBody>
          <a:bodyPr lIns="160013" tIns="80006" rIns="160013" bIns="80006" rtlCol="0" anchor="ctr"/>
          <a:lstStyle/>
          <a:p>
            <a:pPr algn="ctr"/>
            <a:r>
              <a:rPr lang="en-US" b="1" dirty="0" err="1" smtClean="0">
                <a:latin typeface="Lucida Sans Typewriter" pitchFamily="33" charset="0"/>
                <a:cs typeface="Lucida Sans Typewriter" pitchFamily="33" charset="0"/>
              </a:rPr>
              <a:t>we_rate</a:t>
            </a:r>
            <a:endParaRPr lang="en-US" b="1" dirty="0">
              <a:latin typeface="Lucida Sans Typewriter" pitchFamily="33" charset="0"/>
              <a:cs typeface="Lucida Sans Typewriter" pitchFamily="33" charset="0"/>
            </a:endParaRPr>
          </a:p>
        </p:txBody>
      </p:sp>
      <p:sp>
        <p:nvSpPr>
          <p:cNvPr id="15" name="TextBox 14"/>
          <p:cNvSpPr txBox="1"/>
          <p:nvPr/>
        </p:nvSpPr>
        <p:spPr>
          <a:xfrm>
            <a:off x="3084286" y="3587752"/>
            <a:ext cx="2379483" cy="715572"/>
          </a:xfrm>
          <a:prstGeom prst="rect">
            <a:avLst/>
          </a:prstGeom>
          <a:noFill/>
        </p:spPr>
        <p:txBody>
          <a:bodyPr wrap="none" lIns="160013" tIns="80006" rIns="160013" bIns="80006" rtlCol="0">
            <a:spAutoFit/>
          </a:bodyPr>
          <a:lstStyle/>
          <a:p>
            <a:r>
              <a:rPr lang="en-US" b="1" dirty="0" smtClean="0">
                <a:latin typeface="Lucida Sans Typewriter" pitchFamily="33" charset="0"/>
                <a:cs typeface="Lucida Sans Typewriter" pitchFamily="33" charset="0"/>
              </a:rPr>
              <a:t>‘we’ ‘</a:t>
            </a:r>
            <a:r>
              <a:rPr lang="en-US" b="1" dirty="0" err="1" smtClean="0">
                <a:latin typeface="Lucida Sans Typewriter" pitchFamily="33" charset="0"/>
                <a:cs typeface="Lucida Sans Typewriter" pitchFamily="33" charset="0"/>
              </a:rPr>
              <a:t>csm.Weather</a:t>
            </a:r>
            <a:r>
              <a:rPr lang="en-US" b="1" dirty="0" smtClean="0">
                <a:latin typeface="Lucida Sans Typewriter" pitchFamily="33" charset="0"/>
                <a:cs typeface="Lucida Sans Typewriter" pitchFamily="33" charset="0"/>
              </a:rPr>
              <a:t>’</a:t>
            </a:r>
          </a:p>
          <a:p>
            <a:r>
              <a:rPr lang="en-US" b="1" dirty="0" smtClean="0">
                <a:latin typeface="Lucida Sans Typewriter" pitchFamily="33" charset="0"/>
                <a:cs typeface="Lucida Sans Typewriter" pitchFamily="33" charset="0"/>
              </a:rPr>
              <a:t>..</a:t>
            </a:r>
            <a:endParaRPr lang="en-US" b="1" dirty="0">
              <a:latin typeface="Lucida Sans Typewriter" pitchFamily="33" charset="0"/>
              <a:cs typeface="Lucida Sans Typewriter" pitchFamily="33" charset="0"/>
            </a:endParaRPr>
          </a:p>
        </p:txBody>
      </p:sp>
      <p:sp>
        <p:nvSpPr>
          <p:cNvPr id="17" name="TextBox 16"/>
          <p:cNvSpPr txBox="1"/>
          <p:nvPr/>
        </p:nvSpPr>
        <p:spPr>
          <a:xfrm>
            <a:off x="1687288" y="2873376"/>
            <a:ext cx="1687284" cy="992571"/>
          </a:xfrm>
          <a:prstGeom prst="rect">
            <a:avLst/>
          </a:prstGeom>
          <a:noFill/>
        </p:spPr>
        <p:txBody>
          <a:bodyPr wrap="square" lIns="160013" tIns="80006" rIns="160013" bIns="80006" rtlCol="0">
            <a:spAutoFit/>
          </a:bodyPr>
          <a:lstStyle/>
          <a:p>
            <a:r>
              <a:rPr lang="en-US" b="1" dirty="0" smtClean="0">
                <a:latin typeface="Lucida Sans Typewriter" pitchFamily="33" charset="0"/>
                <a:cs typeface="Lucida Sans Typewriter" pitchFamily="33" charset="0"/>
              </a:rPr>
              <a:t>components{ </a:t>
            </a:r>
          </a:p>
          <a:p>
            <a:r>
              <a:rPr lang="en-US" b="1" dirty="0">
                <a:latin typeface="Lucida Sans Typewriter" pitchFamily="33" charset="0"/>
                <a:cs typeface="Lucida Sans Typewriter" pitchFamily="33" charset="0"/>
              </a:rPr>
              <a:t> </a:t>
            </a:r>
            <a:r>
              <a:rPr lang="en-US" b="1" dirty="0" smtClean="0">
                <a:latin typeface="Lucida Sans Typewriter" pitchFamily="33" charset="0"/>
                <a:cs typeface="Lucida Sans Typewriter" pitchFamily="33" charset="0"/>
              </a:rPr>
              <a:t>…</a:t>
            </a:r>
            <a:endParaRPr lang="en-US" b="1" dirty="0">
              <a:latin typeface="Lucida Sans Typewriter" pitchFamily="33" charset="0"/>
              <a:cs typeface="Lucida Sans Typewriter" pitchFamily="33" charset="0"/>
            </a:endParaRPr>
          </a:p>
        </p:txBody>
      </p:sp>
      <p:sp>
        <p:nvSpPr>
          <p:cNvPr id="18" name="TextBox 17"/>
          <p:cNvSpPr txBox="1"/>
          <p:nvPr/>
        </p:nvSpPr>
        <p:spPr>
          <a:xfrm>
            <a:off x="1814286" y="4826001"/>
            <a:ext cx="1456596" cy="741225"/>
          </a:xfrm>
          <a:prstGeom prst="rect">
            <a:avLst/>
          </a:prstGeom>
          <a:noFill/>
        </p:spPr>
        <p:txBody>
          <a:bodyPr wrap="square" lIns="160013" tIns="80006" rIns="160013" bIns="80006" rtlCol="0">
            <a:spAutoFit/>
          </a:bodyPr>
          <a:lstStyle/>
          <a:p>
            <a:r>
              <a:rPr lang="en-US" b="1" dirty="0" smtClean="0">
                <a:latin typeface="Lucida Sans Typewriter" pitchFamily="33" charset="0"/>
                <a:cs typeface="Lucida Sans Typewriter" pitchFamily="33" charset="0"/>
              </a:rPr>
              <a:t> …</a:t>
            </a:r>
          </a:p>
          <a:p>
            <a:r>
              <a:rPr lang="en-US" b="1" dirty="0" smtClean="0">
                <a:latin typeface="Lucida Sans Typewriter" pitchFamily="33" charset="0"/>
                <a:cs typeface="Lucida Sans Typewriter" pitchFamily="33" charset="0"/>
              </a:rPr>
              <a:t>}</a:t>
            </a:r>
            <a:endParaRPr lang="en-US" b="1" dirty="0">
              <a:latin typeface="Lucida Sans Typewriter" pitchFamily="33" charset="0"/>
              <a:cs typeface="Lucida Sans Typewriter" pitchFamily="33" charset="0"/>
            </a:endParaRPr>
          </a:p>
        </p:txBody>
      </p:sp>
      <p:sp>
        <p:nvSpPr>
          <p:cNvPr id="24" name="TextBox 23"/>
          <p:cNvSpPr txBox="1"/>
          <p:nvPr/>
        </p:nvSpPr>
        <p:spPr>
          <a:xfrm>
            <a:off x="4209144" y="1270000"/>
            <a:ext cx="1636185" cy="417502"/>
          </a:xfrm>
          <a:prstGeom prst="rect">
            <a:avLst/>
          </a:prstGeom>
          <a:noFill/>
        </p:spPr>
        <p:txBody>
          <a:bodyPr wrap="none" lIns="139144" tIns="69572" rIns="139144" bIns="69572" rtlCol="0">
            <a:spAutoFit/>
          </a:bodyPr>
          <a:lstStyle/>
          <a:p>
            <a:r>
              <a:rPr lang="en-US" dirty="0" err="1" smtClean="0"/>
              <a:t>csm.Weather</a:t>
            </a:r>
            <a:endParaRPr lang="en-US" dirty="0"/>
          </a:p>
        </p:txBody>
      </p:sp>
      <p:sp>
        <p:nvSpPr>
          <p:cNvPr id="25" name="TextBox 24"/>
          <p:cNvSpPr txBox="1"/>
          <p:nvPr/>
        </p:nvSpPr>
        <p:spPr>
          <a:xfrm>
            <a:off x="3235242" y="4318000"/>
            <a:ext cx="1486464" cy="417502"/>
          </a:xfrm>
          <a:prstGeom prst="rect">
            <a:avLst/>
          </a:prstGeom>
          <a:noFill/>
        </p:spPr>
        <p:txBody>
          <a:bodyPr wrap="none" lIns="139144" tIns="69572" rIns="139144" bIns="69572" rtlCol="0">
            <a:spAutoFit/>
          </a:bodyPr>
          <a:lstStyle/>
          <a:p>
            <a:r>
              <a:rPr lang="en-US" dirty="0" smtClean="0"/>
              <a:t>name   type</a:t>
            </a:r>
            <a:endParaRPr lang="en-US" dirty="0"/>
          </a:p>
        </p:txBody>
      </p:sp>
      <p:sp>
        <p:nvSpPr>
          <p:cNvPr id="3" name="Slide Number Placeholder 2"/>
          <p:cNvSpPr>
            <a:spLocks noGrp="1"/>
          </p:cNvSpPr>
          <p:nvPr>
            <p:ph type="sldNum" sz="quarter" idx="12"/>
          </p:nvPr>
        </p:nvSpPr>
        <p:spPr/>
        <p:txBody>
          <a:bodyPr/>
          <a:lstStyle/>
          <a:p>
            <a:fld id="{E9353CB8-35B8-441F-A176-6CE3BA725640}" type="slidenum">
              <a:rPr lang="en-US" smtClean="0"/>
              <a:pPr/>
              <a:t>170</a:t>
            </a:fld>
            <a:endParaRPr lang="en-US"/>
          </a:p>
        </p:txBody>
      </p:sp>
    </p:spTree>
    <p:extLst>
      <p:ext uri="{BB962C8B-B14F-4D97-AF65-F5344CB8AC3E}">
        <p14:creationId xmlns:p14="http://schemas.microsoft.com/office/powerpoint/2010/main" val="126580543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onnect{}</a:t>
            </a:r>
            <a:endParaRPr lang="en-US" dirty="0"/>
          </a:p>
        </p:txBody>
      </p:sp>
      <p:sp>
        <p:nvSpPr>
          <p:cNvPr id="3" name="Content Placeholder 2"/>
          <p:cNvSpPr>
            <a:spLocks noGrp="1"/>
          </p:cNvSpPr>
          <p:nvPr>
            <p:ph idx="1"/>
          </p:nvPr>
        </p:nvSpPr>
        <p:spPr>
          <a:xfrm>
            <a:off x="457200" y="2895600"/>
            <a:ext cx="8229600" cy="3581400"/>
          </a:xfrm>
        </p:spPr>
        <p:txBody>
          <a:bodyPr/>
          <a:lstStyle/>
          <a:p>
            <a:r>
              <a:rPr lang="en-US" dirty="0" smtClean="0"/>
              <a:t>Connect @Out field to @In field</a:t>
            </a:r>
          </a:p>
          <a:p>
            <a:r>
              <a:rPr lang="en-US" dirty="0" smtClean="0"/>
              <a:t>All must be quoted!</a:t>
            </a:r>
          </a:p>
          <a:p>
            <a:r>
              <a:rPr lang="en-US" dirty="0" smtClean="0"/>
              <a:t>Bulk connects possible</a:t>
            </a:r>
          </a:p>
          <a:p>
            <a:endParaRPr lang="en-US" dirty="0" smtClean="0"/>
          </a:p>
          <a:p>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171</a:t>
            </a:fld>
            <a:endParaRPr lang="en-US"/>
          </a:p>
        </p:txBody>
      </p:sp>
      <p:sp>
        <p:nvSpPr>
          <p:cNvPr id="5" name="TextBox 4"/>
          <p:cNvSpPr txBox="1"/>
          <p:nvPr/>
        </p:nvSpPr>
        <p:spPr>
          <a:xfrm>
            <a:off x="609600" y="1295400"/>
            <a:ext cx="7848600" cy="1200329"/>
          </a:xfrm>
          <a:prstGeom prst="rect">
            <a:avLst/>
          </a:prstGeom>
          <a:noFill/>
          <a:effectLst>
            <a:glow rad="101600">
              <a:schemeClr val="accent2">
                <a:satMod val="175000"/>
                <a:alpha val="40000"/>
              </a:schemeClr>
            </a:glow>
          </a:effectLst>
        </p:spPr>
        <p:txBody>
          <a:bodyPr wrap="square" rtlCol="0">
            <a:spAutoFit/>
          </a:bodyPr>
          <a:lstStyle/>
          <a:p>
            <a:r>
              <a:rPr lang="en-US" b="1" dirty="0">
                <a:latin typeface="Consolas" pitchFamily="49" charset="0"/>
              </a:rPr>
              <a:t> connect {</a:t>
            </a:r>
          </a:p>
          <a:p>
            <a:r>
              <a:rPr lang="en-US" b="1" dirty="0">
                <a:latin typeface="Consolas" pitchFamily="49" charset="0"/>
              </a:rPr>
              <a:t>      </a:t>
            </a:r>
            <a:r>
              <a:rPr lang="en-US" b="1" dirty="0" smtClean="0">
                <a:latin typeface="Consolas" pitchFamily="49" charset="0"/>
              </a:rPr>
              <a:t>"</a:t>
            </a:r>
            <a:r>
              <a:rPr lang="en-US" b="1" dirty="0" err="1">
                <a:latin typeface="Consolas" pitchFamily="49" charset="0"/>
              </a:rPr>
              <a:t>a.area</a:t>
            </a:r>
            <a:r>
              <a:rPr lang="en-US" b="1" dirty="0">
                <a:latin typeface="Consolas" pitchFamily="49" charset="0"/>
              </a:rPr>
              <a:t>" "</a:t>
            </a:r>
            <a:r>
              <a:rPr lang="en-US" b="1" dirty="0" err="1">
                <a:latin typeface="Consolas" pitchFamily="49" charset="0"/>
              </a:rPr>
              <a:t>s.area</a:t>
            </a:r>
            <a:r>
              <a:rPr lang="en-US" b="1" dirty="0">
                <a:latin typeface="Consolas" pitchFamily="49" charset="0"/>
              </a:rPr>
              <a:t>"</a:t>
            </a:r>
          </a:p>
          <a:p>
            <a:r>
              <a:rPr lang="en-US" b="1" dirty="0">
                <a:latin typeface="Consolas" pitchFamily="49" charset="0"/>
              </a:rPr>
              <a:t>      </a:t>
            </a:r>
            <a:r>
              <a:rPr lang="en-US" b="1" dirty="0" smtClean="0">
                <a:latin typeface="Consolas" pitchFamily="49" charset="0"/>
              </a:rPr>
              <a:t>"</a:t>
            </a:r>
            <a:r>
              <a:rPr lang="en-US" b="1" dirty="0" err="1">
                <a:latin typeface="Consolas" pitchFamily="49" charset="0"/>
              </a:rPr>
              <a:t>p.perimeter</a:t>
            </a:r>
            <a:r>
              <a:rPr lang="en-US" b="1" dirty="0">
                <a:latin typeface="Consolas" pitchFamily="49" charset="0"/>
              </a:rPr>
              <a:t>" "</a:t>
            </a:r>
            <a:r>
              <a:rPr lang="en-US" b="1" dirty="0" err="1">
                <a:latin typeface="Consolas" pitchFamily="49" charset="0"/>
              </a:rPr>
              <a:t>s.perimeter</a:t>
            </a:r>
            <a:r>
              <a:rPr lang="en-US" b="1" dirty="0">
                <a:latin typeface="Consolas" pitchFamily="49" charset="0"/>
              </a:rPr>
              <a:t>"</a:t>
            </a:r>
          </a:p>
          <a:p>
            <a:r>
              <a:rPr lang="en-US" b="1" dirty="0">
                <a:latin typeface="Consolas" pitchFamily="49" charset="0"/>
              </a:rPr>
              <a:t> </a:t>
            </a:r>
            <a:r>
              <a:rPr lang="en-US" b="1" dirty="0" smtClean="0">
                <a:latin typeface="Consolas" pitchFamily="49" charset="0"/>
              </a:rPr>
              <a:t>}</a:t>
            </a:r>
            <a:endParaRPr lang="en-US" dirty="0" smtClean="0">
              <a:latin typeface="Consolas" pitchFamily="49" charset="0"/>
            </a:endParaRPr>
          </a:p>
        </p:txBody>
      </p:sp>
    </p:spTree>
    <p:extLst>
      <p:ext uri="{BB962C8B-B14F-4D97-AF65-F5344CB8AC3E}">
        <p14:creationId xmlns:p14="http://schemas.microsoft.com/office/powerpoint/2010/main" val="308311152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p:nvPr/>
        </p:nvSpPr>
        <p:spPr>
          <a:xfrm>
            <a:off x="1905000" y="5572126"/>
            <a:ext cx="4445000" cy="714375"/>
          </a:xfrm>
          <a:prstGeom prst="rect">
            <a:avLst/>
          </a:prstGeom>
        </p:spPr>
        <p:style>
          <a:lnRef idx="1">
            <a:schemeClr val="accent1"/>
          </a:lnRef>
          <a:fillRef idx="2">
            <a:schemeClr val="accent1"/>
          </a:fillRef>
          <a:effectRef idx="1">
            <a:schemeClr val="accent1"/>
          </a:effectRef>
          <a:fontRef idx="minor">
            <a:schemeClr val="dk1"/>
          </a:fontRef>
        </p:style>
        <p:txBody>
          <a:bodyPr lIns="160013" tIns="80006" rIns="160013" bIns="80006" rtlCol="0" anchor="ctr"/>
          <a:lstStyle/>
          <a:p>
            <a:pPr algn="ctr"/>
            <a:endParaRPr lang="en-US"/>
          </a:p>
        </p:txBody>
      </p:sp>
      <p:sp>
        <p:nvSpPr>
          <p:cNvPr id="22" name="Rectangle 21"/>
          <p:cNvSpPr/>
          <p:nvPr/>
        </p:nvSpPr>
        <p:spPr>
          <a:xfrm>
            <a:off x="1905000" y="4572001"/>
            <a:ext cx="4445000" cy="714375"/>
          </a:xfrm>
          <a:prstGeom prst="rect">
            <a:avLst/>
          </a:prstGeom>
        </p:spPr>
        <p:style>
          <a:lnRef idx="1">
            <a:schemeClr val="accent1"/>
          </a:lnRef>
          <a:fillRef idx="2">
            <a:schemeClr val="accent1"/>
          </a:fillRef>
          <a:effectRef idx="1">
            <a:schemeClr val="accent1"/>
          </a:effectRef>
          <a:fontRef idx="minor">
            <a:schemeClr val="dk1"/>
          </a:fontRef>
        </p:style>
        <p:txBody>
          <a:bodyPr lIns="160013" tIns="80006" rIns="160013" bIns="80006" rtlCol="0" anchor="ctr"/>
          <a:lstStyle/>
          <a:p>
            <a:pPr algn="ctr"/>
            <a:endParaRPr lang="en-US"/>
          </a:p>
        </p:txBody>
      </p:sp>
      <p:sp>
        <p:nvSpPr>
          <p:cNvPr id="21" name="Rectangle 20"/>
          <p:cNvSpPr/>
          <p:nvPr/>
        </p:nvSpPr>
        <p:spPr>
          <a:xfrm>
            <a:off x="1905000" y="3714751"/>
            <a:ext cx="4445000" cy="714375"/>
          </a:xfrm>
          <a:prstGeom prst="rect">
            <a:avLst/>
          </a:prstGeom>
        </p:spPr>
        <p:style>
          <a:lnRef idx="1">
            <a:schemeClr val="accent1"/>
          </a:lnRef>
          <a:fillRef idx="2">
            <a:schemeClr val="accent1"/>
          </a:fillRef>
          <a:effectRef idx="1">
            <a:schemeClr val="accent1"/>
          </a:effectRef>
          <a:fontRef idx="minor">
            <a:schemeClr val="dk1"/>
          </a:fontRef>
        </p:style>
        <p:txBody>
          <a:bodyPr lIns="160013" tIns="80006" rIns="160013" bIns="80006" rtlCol="0" anchor="ctr"/>
          <a:lstStyle/>
          <a:p>
            <a:pPr algn="ctr"/>
            <a:endParaRPr lang="en-US"/>
          </a:p>
        </p:txBody>
      </p:sp>
      <p:sp>
        <p:nvSpPr>
          <p:cNvPr id="4" name="Rounded Rectangle 3"/>
          <p:cNvSpPr/>
          <p:nvPr/>
        </p:nvSpPr>
        <p:spPr>
          <a:xfrm>
            <a:off x="2159000" y="714376"/>
            <a:ext cx="1524000" cy="1000125"/>
          </a:xfrm>
          <a:prstGeom prst="roundRect">
            <a:avLst/>
          </a:prstGeom>
        </p:spPr>
        <p:style>
          <a:lnRef idx="1">
            <a:schemeClr val="dk1"/>
          </a:lnRef>
          <a:fillRef idx="2">
            <a:schemeClr val="dk1"/>
          </a:fillRef>
          <a:effectRef idx="1">
            <a:schemeClr val="dk1"/>
          </a:effectRef>
          <a:fontRef idx="minor">
            <a:schemeClr val="dk1"/>
          </a:fontRef>
        </p:style>
        <p:txBody>
          <a:bodyPr lIns="160013" tIns="80006" rIns="160013" bIns="80006" rtlCol="0" anchor="ctr"/>
          <a:lstStyle/>
          <a:p>
            <a:pPr algn="ctr"/>
            <a:r>
              <a:rPr lang="en-US" b="1" dirty="0" smtClean="0">
                <a:latin typeface="Lucida Sans Typewriter" pitchFamily="33" charset="0"/>
                <a:cs typeface="Lucida Sans Typewriter" pitchFamily="33" charset="0"/>
              </a:rPr>
              <a:t>we</a:t>
            </a:r>
            <a:endParaRPr lang="en-US" b="1" dirty="0">
              <a:latin typeface="Lucida Sans Typewriter" pitchFamily="33" charset="0"/>
              <a:cs typeface="Lucida Sans Typewriter" pitchFamily="33" charset="0"/>
            </a:endParaRPr>
          </a:p>
        </p:txBody>
      </p:sp>
      <p:sp>
        <p:nvSpPr>
          <p:cNvPr id="5" name="Rounded Rectangle 4"/>
          <p:cNvSpPr/>
          <p:nvPr/>
        </p:nvSpPr>
        <p:spPr>
          <a:xfrm>
            <a:off x="6096000" y="2571751"/>
            <a:ext cx="1524000" cy="1000125"/>
          </a:xfrm>
          <a:prstGeom prst="roundRect">
            <a:avLst/>
          </a:prstGeom>
        </p:spPr>
        <p:style>
          <a:lnRef idx="1">
            <a:schemeClr val="dk1"/>
          </a:lnRef>
          <a:fillRef idx="2">
            <a:schemeClr val="dk1"/>
          </a:fillRef>
          <a:effectRef idx="1">
            <a:schemeClr val="dk1"/>
          </a:effectRef>
          <a:fontRef idx="minor">
            <a:schemeClr val="dk1"/>
          </a:fontRef>
        </p:style>
        <p:txBody>
          <a:bodyPr lIns="160013" tIns="80006" rIns="160013" bIns="80006" rtlCol="0" anchor="ctr"/>
          <a:lstStyle/>
          <a:p>
            <a:pPr algn="ctr"/>
            <a:r>
              <a:rPr lang="en-US" b="1" dirty="0" err="1" smtClean="0">
                <a:latin typeface="Lucida Sans Typewriter" pitchFamily="33" charset="0"/>
                <a:cs typeface="Lucida Sans Typewriter" pitchFamily="33" charset="0"/>
              </a:rPr>
              <a:t>pl_rate</a:t>
            </a:r>
            <a:endParaRPr lang="en-US" b="1" dirty="0">
              <a:latin typeface="Lucida Sans Typewriter" pitchFamily="33" charset="0"/>
              <a:cs typeface="Lucida Sans Typewriter" pitchFamily="33" charset="0"/>
            </a:endParaRPr>
          </a:p>
        </p:txBody>
      </p:sp>
      <p:cxnSp>
        <p:nvCxnSpPr>
          <p:cNvPr id="7" name="Elbow Connector 6"/>
          <p:cNvCxnSpPr/>
          <p:nvPr/>
        </p:nvCxnSpPr>
        <p:spPr>
          <a:xfrm>
            <a:off x="3810000" y="1285876"/>
            <a:ext cx="2159000" cy="1857375"/>
          </a:xfrm>
          <a:prstGeom prst="bent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sp>
        <p:nvSpPr>
          <p:cNvPr id="9" name="Rounded Rectangle 8"/>
          <p:cNvSpPr/>
          <p:nvPr/>
        </p:nvSpPr>
        <p:spPr>
          <a:xfrm>
            <a:off x="6096000" y="714376"/>
            <a:ext cx="1524000" cy="1000125"/>
          </a:xfrm>
          <a:prstGeom prst="roundRect">
            <a:avLst/>
          </a:prstGeom>
        </p:spPr>
        <p:style>
          <a:lnRef idx="1">
            <a:schemeClr val="dk1"/>
          </a:lnRef>
          <a:fillRef idx="2">
            <a:schemeClr val="dk1"/>
          </a:fillRef>
          <a:effectRef idx="1">
            <a:schemeClr val="dk1"/>
          </a:effectRef>
          <a:fontRef idx="minor">
            <a:schemeClr val="dk1"/>
          </a:fontRef>
        </p:style>
        <p:txBody>
          <a:bodyPr lIns="160013" tIns="80006" rIns="160013" bIns="80006" rtlCol="0" anchor="ctr"/>
          <a:lstStyle/>
          <a:p>
            <a:pPr algn="ctr"/>
            <a:r>
              <a:rPr lang="en-US" b="1" dirty="0" err="1" smtClean="0">
                <a:latin typeface="Lucida Sans Typewriter" pitchFamily="33" charset="0"/>
                <a:cs typeface="Lucida Sans Typewriter" pitchFamily="33" charset="0"/>
              </a:rPr>
              <a:t>sw_rate</a:t>
            </a:r>
            <a:endParaRPr lang="en-US" b="1" dirty="0">
              <a:latin typeface="Lucida Sans Typewriter" pitchFamily="33" charset="0"/>
              <a:cs typeface="Lucida Sans Typewriter" pitchFamily="33" charset="0"/>
            </a:endParaRPr>
          </a:p>
        </p:txBody>
      </p:sp>
      <p:sp>
        <p:nvSpPr>
          <p:cNvPr id="10" name="TextBox 9"/>
          <p:cNvSpPr txBox="1"/>
          <p:nvPr/>
        </p:nvSpPr>
        <p:spPr>
          <a:xfrm>
            <a:off x="3683000" y="714377"/>
            <a:ext cx="810464" cy="438574"/>
          </a:xfrm>
          <a:prstGeom prst="rect">
            <a:avLst/>
          </a:prstGeom>
          <a:noFill/>
        </p:spPr>
        <p:txBody>
          <a:bodyPr wrap="none" lIns="160013" tIns="80006" rIns="160013" bIns="80006" rtlCol="0">
            <a:spAutoFit/>
          </a:bodyPr>
          <a:lstStyle/>
          <a:p>
            <a:r>
              <a:rPr lang="en-US" b="1" dirty="0" err="1" smtClean="0">
                <a:latin typeface="Lucida Sans Typewriter" pitchFamily="33" charset="0"/>
                <a:cs typeface="Lucida Sans Typewriter" pitchFamily="33" charset="0"/>
              </a:rPr>
              <a:t>srad</a:t>
            </a:r>
            <a:endParaRPr lang="en-US" b="1" dirty="0">
              <a:latin typeface="Lucida Sans Typewriter" pitchFamily="33" charset="0"/>
              <a:cs typeface="Lucida Sans Typewriter" pitchFamily="33" charset="0"/>
            </a:endParaRPr>
          </a:p>
        </p:txBody>
      </p:sp>
      <p:cxnSp>
        <p:nvCxnSpPr>
          <p:cNvPr id="12" name="Elbow Connector 11"/>
          <p:cNvCxnSpPr/>
          <p:nvPr/>
        </p:nvCxnSpPr>
        <p:spPr>
          <a:xfrm>
            <a:off x="3937000" y="1285876"/>
            <a:ext cx="2032000" cy="2978"/>
          </a:xfrm>
          <a:prstGeom prst="bent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5334000" y="714377"/>
            <a:ext cx="810464" cy="438574"/>
          </a:xfrm>
          <a:prstGeom prst="rect">
            <a:avLst/>
          </a:prstGeom>
          <a:noFill/>
        </p:spPr>
        <p:txBody>
          <a:bodyPr wrap="none" lIns="160013" tIns="80006" rIns="160013" bIns="80006" rtlCol="0">
            <a:spAutoFit/>
          </a:bodyPr>
          <a:lstStyle/>
          <a:p>
            <a:r>
              <a:rPr lang="en-US" b="1" dirty="0" err="1" smtClean="0">
                <a:latin typeface="Lucida Sans Typewriter" pitchFamily="33" charset="0"/>
                <a:cs typeface="Lucida Sans Typewriter" pitchFamily="33" charset="0"/>
              </a:rPr>
              <a:t>srad</a:t>
            </a:r>
            <a:endParaRPr lang="en-US" b="1" dirty="0">
              <a:latin typeface="Lucida Sans Typewriter" pitchFamily="33" charset="0"/>
              <a:cs typeface="Lucida Sans Typewriter" pitchFamily="33" charset="0"/>
            </a:endParaRPr>
          </a:p>
        </p:txBody>
      </p:sp>
      <p:sp>
        <p:nvSpPr>
          <p:cNvPr id="14" name="TextBox 13"/>
          <p:cNvSpPr txBox="1"/>
          <p:nvPr/>
        </p:nvSpPr>
        <p:spPr>
          <a:xfrm>
            <a:off x="5334000" y="2571752"/>
            <a:ext cx="810464" cy="438574"/>
          </a:xfrm>
          <a:prstGeom prst="rect">
            <a:avLst/>
          </a:prstGeom>
          <a:noFill/>
        </p:spPr>
        <p:txBody>
          <a:bodyPr wrap="none" lIns="160013" tIns="80006" rIns="160013" bIns="80006" rtlCol="0">
            <a:spAutoFit/>
          </a:bodyPr>
          <a:lstStyle/>
          <a:p>
            <a:r>
              <a:rPr lang="en-US" b="1" dirty="0" err="1" smtClean="0">
                <a:latin typeface="Lucida Sans Typewriter" pitchFamily="33" charset="0"/>
                <a:cs typeface="Lucida Sans Typewriter" pitchFamily="33" charset="0"/>
              </a:rPr>
              <a:t>srad</a:t>
            </a:r>
            <a:endParaRPr lang="en-US" b="1" dirty="0">
              <a:latin typeface="Lucida Sans Typewriter" pitchFamily="33" charset="0"/>
              <a:cs typeface="Lucida Sans Typewriter" pitchFamily="33" charset="0"/>
            </a:endParaRPr>
          </a:p>
        </p:txBody>
      </p:sp>
      <p:sp>
        <p:nvSpPr>
          <p:cNvPr id="15" name="TextBox 14"/>
          <p:cNvSpPr txBox="1"/>
          <p:nvPr/>
        </p:nvSpPr>
        <p:spPr>
          <a:xfrm>
            <a:off x="2032001" y="3714752"/>
            <a:ext cx="2900845" cy="992571"/>
          </a:xfrm>
          <a:prstGeom prst="rect">
            <a:avLst/>
          </a:prstGeom>
          <a:noFill/>
        </p:spPr>
        <p:txBody>
          <a:bodyPr wrap="none" lIns="160013" tIns="80006" rIns="160013" bIns="80006" rtlCol="0">
            <a:spAutoFit/>
          </a:bodyPr>
          <a:lstStyle/>
          <a:p>
            <a:r>
              <a:rPr lang="en-US" b="1" dirty="0" smtClean="0">
                <a:latin typeface="Lucida Sans Typewriter" pitchFamily="33" charset="0"/>
                <a:cs typeface="Lucida Sans Typewriter" pitchFamily="33" charset="0"/>
              </a:rPr>
              <a:t>‘</a:t>
            </a:r>
            <a:r>
              <a:rPr lang="en-US" b="1" dirty="0" err="1" smtClean="0">
                <a:latin typeface="Lucida Sans Typewriter" pitchFamily="33" charset="0"/>
                <a:cs typeface="Lucida Sans Typewriter" pitchFamily="33" charset="0"/>
              </a:rPr>
              <a:t>we.srad</a:t>
            </a:r>
            <a:r>
              <a:rPr lang="en-US" b="1" dirty="0" smtClean="0">
                <a:latin typeface="Lucida Sans Typewriter" pitchFamily="33" charset="0"/>
                <a:cs typeface="Lucida Sans Typewriter" pitchFamily="33" charset="0"/>
              </a:rPr>
              <a:t>’ ‘</a:t>
            </a:r>
            <a:r>
              <a:rPr lang="en-US" b="1" dirty="0" err="1" smtClean="0">
                <a:latin typeface="Lucida Sans Typewriter" pitchFamily="33" charset="0"/>
                <a:cs typeface="Lucida Sans Typewriter" pitchFamily="33" charset="0"/>
              </a:rPr>
              <a:t>pl_rate.srad</a:t>
            </a:r>
            <a:r>
              <a:rPr lang="en-US" b="1" dirty="0" smtClean="0">
                <a:latin typeface="Lucida Sans Typewriter" pitchFamily="33" charset="0"/>
                <a:cs typeface="Lucida Sans Typewriter" pitchFamily="33" charset="0"/>
              </a:rPr>
              <a:t>’</a:t>
            </a:r>
          </a:p>
          <a:p>
            <a:r>
              <a:rPr lang="en-US" b="1" dirty="0" smtClean="0">
                <a:latin typeface="Lucida Sans Typewriter" pitchFamily="33" charset="0"/>
                <a:cs typeface="Lucida Sans Typewriter" pitchFamily="33" charset="0"/>
              </a:rPr>
              <a:t>‘</a:t>
            </a:r>
            <a:r>
              <a:rPr lang="en-US" b="1" dirty="0" err="1" smtClean="0">
                <a:latin typeface="Lucida Sans Typewriter" pitchFamily="33" charset="0"/>
                <a:cs typeface="Lucida Sans Typewriter" pitchFamily="33" charset="0"/>
              </a:rPr>
              <a:t>we.srad</a:t>
            </a:r>
            <a:r>
              <a:rPr lang="en-US" b="1" dirty="0" smtClean="0">
                <a:latin typeface="Lucida Sans Typewriter" pitchFamily="33" charset="0"/>
                <a:cs typeface="Lucida Sans Typewriter" pitchFamily="33" charset="0"/>
              </a:rPr>
              <a:t>’ ‘</a:t>
            </a:r>
            <a:r>
              <a:rPr lang="en-US" b="1" dirty="0" err="1" smtClean="0">
                <a:latin typeface="Lucida Sans Typewriter" pitchFamily="33" charset="0"/>
                <a:cs typeface="Lucida Sans Typewriter" pitchFamily="33" charset="0"/>
              </a:rPr>
              <a:t>sw_rate.srad</a:t>
            </a:r>
            <a:r>
              <a:rPr lang="en-US" b="1" dirty="0" smtClean="0">
                <a:latin typeface="Lucida Sans Typewriter" pitchFamily="33" charset="0"/>
                <a:cs typeface="Lucida Sans Typewriter" pitchFamily="33" charset="0"/>
              </a:rPr>
              <a:t>’</a:t>
            </a:r>
          </a:p>
          <a:p>
            <a:endParaRPr lang="en-US" b="1" dirty="0">
              <a:latin typeface="Lucida Sans Typewriter" pitchFamily="33" charset="0"/>
              <a:cs typeface="Lucida Sans Typewriter" pitchFamily="33" charset="0"/>
            </a:endParaRPr>
          </a:p>
        </p:txBody>
      </p:sp>
      <p:sp>
        <p:nvSpPr>
          <p:cNvPr id="16" name="TextBox 15"/>
          <p:cNvSpPr txBox="1"/>
          <p:nvPr/>
        </p:nvSpPr>
        <p:spPr>
          <a:xfrm>
            <a:off x="2032000" y="4572002"/>
            <a:ext cx="3170149" cy="1823568"/>
          </a:xfrm>
          <a:prstGeom prst="rect">
            <a:avLst/>
          </a:prstGeom>
          <a:noFill/>
        </p:spPr>
        <p:txBody>
          <a:bodyPr wrap="none" lIns="160013" tIns="80006" rIns="160013" bIns="80006" rtlCol="0">
            <a:spAutoFit/>
          </a:bodyPr>
          <a:lstStyle/>
          <a:p>
            <a:r>
              <a:rPr lang="en-US" b="1" dirty="0" smtClean="0">
                <a:latin typeface="Lucida Sans Typewriter" pitchFamily="33" charset="0"/>
                <a:cs typeface="Lucida Sans Typewriter" pitchFamily="33" charset="0"/>
              </a:rPr>
              <a:t>‘</a:t>
            </a:r>
            <a:r>
              <a:rPr lang="en-US" b="1" dirty="0" err="1" smtClean="0">
                <a:latin typeface="Lucida Sans Typewriter" pitchFamily="33" charset="0"/>
                <a:cs typeface="Lucida Sans Typewriter" pitchFamily="33" charset="0"/>
              </a:rPr>
              <a:t>we.srad</a:t>
            </a:r>
            <a:r>
              <a:rPr lang="en-US" b="1" dirty="0" smtClean="0">
                <a:latin typeface="Lucida Sans Typewriter" pitchFamily="33" charset="0"/>
                <a:cs typeface="Lucida Sans Typewriter" pitchFamily="33" charset="0"/>
              </a:rPr>
              <a:t>’ ‘</a:t>
            </a:r>
            <a:r>
              <a:rPr lang="en-US" b="1" dirty="0" err="1" smtClean="0">
                <a:latin typeface="Lucida Sans Typewriter" pitchFamily="33" charset="0"/>
                <a:cs typeface="Lucida Sans Typewriter" pitchFamily="33" charset="0"/>
              </a:rPr>
              <a:t>pl_rate</a:t>
            </a:r>
            <a:r>
              <a:rPr lang="en-US" b="1" dirty="0" smtClean="0">
                <a:latin typeface="Lucida Sans Typewriter" pitchFamily="33" charset="0"/>
                <a:cs typeface="Lucida Sans Typewriter" pitchFamily="33" charset="0"/>
              </a:rPr>
              <a:t>’</a:t>
            </a:r>
          </a:p>
          <a:p>
            <a:r>
              <a:rPr lang="en-US" b="1" dirty="0" smtClean="0">
                <a:latin typeface="Lucida Sans Typewriter" pitchFamily="33" charset="0"/>
                <a:cs typeface="Lucida Sans Typewriter" pitchFamily="33" charset="0"/>
              </a:rPr>
              <a:t>‘</a:t>
            </a:r>
            <a:r>
              <a:rPr lang="en-US" b="1" dirty="0" err="1" smtClean="0">
                <a:latin typeface="Lucida Sans Typewriter" pitchFamily="33" charset="0"/>
                <a:cs typeface="Lucida Sans Typewriter" pitchFamily="33" charset="0"/>
              </a:rPr>
              <a:t>we.srad</a:t>
            </a:r>
            <a:r>
              <a:rPr lang="en-US" b="1" dirty="0" smtClean="0">
                <a:latin typeface="Lucida Sans Typewriter" pitchFamily="33" charset="0"/>
                <a:cs typeface="Lucida Sans Typewriter" pitchFamily="33" charset="0"/>
              </a:rPr>
              <a:t>’ ‘</a:t>
            </a:r>
            <a:r>
              <a:rPr lang="en-US" b="1" dirty="0" err="1" smtClean="0">
                <a:latin typeface="Lucida Sans Typewriter" pitchFamily="33" charset="0"/>
                <a:cs typeface="Lucida Sans Typewriter" pitchFamily="33" charset="0"/>
              </a:rPr>
              <a:t>sw_rate</a:t>
            </a:r>
            <a:r>
              <a:rPr lang="en-US" b="1" dirty="0" smtClean="0">
                <a:latin typeface="Lucida Sans Typewriter" pitchFamily="33" charset="0"/>
                <a:cs typeface="Lucida Sans Typewriter" pitchFamily="33" charset="0"/>
              </a:rPr>
              <a:t>’</a:t>
            </a:r>
          </a:p>
          <a:p>
            <a:endParaRPr lang="en-US" b="1" dirty="0" smtClean="0">
              <a:latin typeface="Lucida Sans Typewriter" pitchFamily="33" charset="0"/>
              <a:cs typeface="Lucida Sans Typewriter" pitchFamily="33" charset="0"/>
            </a:endParaRPr>
          </a:p>
          <a:p>
            <a:endParaRPr lang="en-US" b="1" dirty="0" smtClean="0">
              <a:latin typeface="Lucida Sans Typewriter" pitchFamily="33" charset="0"/>
              <a:cs typeface="Lucida Sans Typewriter" pitchFamily="33" charset="0"/>
            </a:endParaRPr>
          </a:p>
          <a:p>
            <a:r>
              <a:rPr lang="en-US" b="1" dirty="0" smtClean="0">
                <a:latin typeface="Lucida Sans Typewriter" pitchFamily="33" charset="0"/>
                <a:cs typeface="Lucida Sans Typewriter" pitchFamily="33" charset="0"/>
              </a:rPr>
              <a:t>‘</a:t>
            </a:r>
            <a:r>
              <a:rPr lang="en-US" b="1" dirty="0" err="1" smtClean="0">
                <a:latin typeface="Lucida Sans Typewriter" pitchFamily="33" charset="0"/>
                <a:cs typeface="Lucida Sans Typewriter" pitchFamily="33" charset="0"/>
              </a:rPr>
              <a:t>we.srad</a:t>
            </a:r>
            <a:r>
              <a:rPr lang="en-US" b="1" dirty="0" smtClean="0">
                <a:latin typeface="Lucida Sans Typewriter" pitchFamily="33" charset="0"/>
                <a:cs typeface="Lucida Sans Typewriter" pitchFamily="33" charset="0"/>
              </a:rPr>
              <a:t>’ ‘</a:t>
            </a:r>
            <a:r>
              <a:rPr lang="en-US" b="1" dirty="0" err="1" smtClean="0">
                <a:latin typeface="Lucida Sans Typewriter" pitchFamily="33" charset="0"/>
                <a:cs typeface="Lucida Sans Typewriter" pitchFamily="33" charset="0"/>
              </a:rPr>
              <a:t>sw_rate</a:t>
            </a:r>
            <a:r>
              <a:rPr lang="en-US" b="1" dirty="0" smtClean="0">
                <a:latin typeface="Lucida Sans Typewriter" pitchFamily="33" charset="0"/>
                <a:cs typeface="Lucida Sans Typewriter" pitchFamily="33" charset="0"/>
              </a:rPr>
              <a:t> </a:t>
            </a:r>
            <a:r>
              <a:rPr lang="en-US" b="1" dirty="0" err="1" smtClean="0">
                <a:latin typeface="Lucida Sans Typewriter" pitchFamily="33" charset="0"/>
                <a:cs typeface="Lucida Sans Typewriter" pitchFamily="33" charset="0"/>
              </a:rPr>
              <a:t>pl_rate</a:t>
            </a:r>
            <a:r>
              <a:rPr lang="en-US" b="1" dirty="0" smtClean="0">
                <a:latin typeface="Lucida Sans Typewriter" pitchFamily="33" charset="0"/>
                <a:cs typeface="Lucida Sans Typewriter" pitchFamily="33" charset="0"/>
              </a:rPr>
              <a:t>’</a:t>
            </a:r>
          </a:p>
          <a:p>
            <a:endParaRPr lang="en-US" b="1" dirty="0">
              <a:latin typeface="Lucida Sans Typewriter" pitchFamily="33" charset="0"/>
              <a:cs typeface="Lucida Sans Typewriter" pitchFamily="33" charset="0"/>
            </a:endParaRPr>
          </a:p>
        </p:txBody>
      </p:sp>
      <p:sp>
        <p:nvSpPr>
          <p:cNvPr id="17" name="TextBox 16"/>
          <p:cNvSpPr txBox="1"/>
          <p:nvPr/>
        </p:nvSpPr>
        <p:spPr>
          <a:xfrm>
            <a:off x="635002" y="3000376"/>
            <a:ext cx="1456596" cy="741225"/>
          </a:xfrm>
          <a:prstGeom prst="rect">
            <a:avLst/>
          </a:prstGeom>
          <a:noFill/>
        </p:spPr>
        <p:txBody>
          <a:bodyPr wrap="square" lIns="160013" tIns="80006" rIns="160013" bIns="80006" rtlCol="0">
            <a:spAutoFit/>
          </a:bodyPr>
          <a:lstStyle/>
          <a:p>
            <a:r>
              <a:rPr lang="en-US" b="1" dirty="0" smtClean="0">
                <a:latin typeface="Lucida Sans Typewriter" pitchFamily="33" charset="0"/>
                <a:cs typeface="Lucida Sans Typewriter" pitchFamily="33" charset="0"/>
              </a:rPr>
              <a:t>connect { </a:t>
            </a:r>
          </a:p>
          <a:p>
            <a:r>
              <a:rPr lang="en-US" b="1" dirty="0">
                <a:latin typeface="Lucida Sans Typewriter" pitchFamily="33" charset="0"/>
                <a:cs typeface="Lucida Sans Typewriter" pitchFamily="33" charset="0"/>
              </a:rPr>
              <a:t> </a:t>
            </a:r>
            <a:r>
              <a:rPr lang="en-US" b="1" dirty="0" smtClean="0">
                <a:latin typeface="Lucida Sans Typewriter" pitchFamily="33" charset="0"/>
                <a:cs typeface="Lucida Sans Typewriter" pitchFamily="33" charset="0"/>
              </a:rPr>
              <a:t>…</a:t>
            </a:r>
            <a:endParaRPr lang="en-US" b="1" dirty="0">
              <a:latin typeface="Lucida Sans Typewriter" pitchFamily="33" charset="0"/>
              <a:cs typeface="Lucida Sans Typewriter" pitchFamily="33" charset="0"/>
            </a:endParaRPr>
          </a:p>
        </p:txBody>
      </p:sp>
      <p:sp>
        <p:nvSpPr>
          <p:cNvPr id="18" name="TextBox 17"/>
          <p:cNvSpPr txBox="1"/>
          <p:nvPr/>
        </p:nvSpPr>
        <p:spPr>
          <a:xfrm>
            <a:off x="635002" y="5882543"/>
            <a:ext cx="1456596" cy="741225"/>
          </a:xfrm>
          <a:prstGeom prst="rect">
            <a:avLst/>
          </a:prstGeom>
          <a:noFill/>
        </p:spPr>
        <p:txBody>
          <a:bodyPr wrap="square" lIns="160013" tIns="80006" rIns="160013" bIns="80006" rtlCol="0">
            <a:spAutoFit/>
          </a:bodyPr>
          <a:lstStyle/>
          <a:p>
            <a:r>
              <a:rPr lang="en-US" b="1" dirty="0" smtClean="0">
                <a:latin typeface="Lucida Sans Typewriter" pitchFamily="33" charset="0"/>
                <a:cs typeface="Lucida Sans Typewriter" pitchFamily="33" charset="0"/>
              </a:rPr>
              <a:t> …</a:t>
            </a:r>
          </a:p>
          <a:p>
            <a:r>
              <a:rPr lang="en-US" b="1" dirty="0" smtClean="0">
                <a:latin typeface="Lucida Sans Typewriter" pitchFamily="33" charset="0"/>
                <a:cs typeface="Lucida Sans Typewriter" pitchFamily="33" charset="0"/>
              </a:rPr>
              <a:t>}</a:t>
            </a:r>
            <a:endParaRPr lang="en-US" b="1" dirty="0">
              <a:latin typeface="Lucida Sans Typewriter" pitchFamily="33" charset="0"/>
              <a:cs typeface="Lucida Sans Typewriter" pitchFamily="33" charset="0"/>
            </a:endParaRPr>
          </a:p>
        </p:txBody>
      </p:sp>
      <p:sp>
        <p:nvSpPr>
          <p:cNvPr id="19" name="TextBox 18"/>
          <p:cNvSpPr txBox="1"/>
          <p:nvPr/>
        </p:nvSpPr>
        <p:spPr>
          <a:xfrm>
            <a:off x="6471696" y="4286250"/>
            <a:ext cx="836112" cy="438574"/>
          </a:xfrm>
          <a:prstGeom prst="rect">
            <a:avLst/>
          </a:prstGeom>
          <a:noFill/>
        </p:spPr>
        <p:txBody>
          <a:bodyPr wrap="none" lIns="160013" tIns="80006" rIns="160013" bIns="80006" rtlCol="0">
            <a:spAutoFit/>
          </a:bodyPr>
          <a:lstStyle/>
          <a:p>
            <a:r>
              <a:rPr lang="en-US" b="1" dirty="0"/>
              <a:t>- or -</a:t>
            </a:r>
          </a:p>
        </p:txBody>
      </p:sp>
      <p:sp>
        <p:nvSpPr>
          <p:cNvPr id="20" name="TextBox 19"/>
          <p:cNvSpPr txBox="1"/>
          <p:nvPr/>
        </p:nvSpPr>
        <p:spPr>
          <a:xfrm>
            <a:off x="6477000" y="5224482"/>
            <a:ext cx="836112" cy="438574"/>
          </a:xfrm>
          <a:prstGeom prst="rect">
            <a:avLst/>
          </a:prstGeom>
          <a:noFill/>
        </p:spPr>
        <p:txBody>
          <a:bodyPr wrap="none" lIns="160013" tIns="80006" rIns="160013" bIns="80006" rtlCol="0">
            <a:spAutoFit/>
          </a:bodyPr>
          <a:lstStyle/>
          <a:p>
            <a:r>
              <a:rPr lang="en-US" b="1" dirty="0"/>
              <a:t>- or -</a:t>
            </a:r>
          </a:p>
        </p:txBody>
      </p:sp>
      <p:sp>
        <p:nvSpPr>
          <p:cNvPr id="3" name="Slide Number Placeholder 2"/>
          <p:cNvSpPr>
            <a:spLocks noGrp="1"/>
          </p:cNvSpPr>
          <p:nvPr>
            <p:ph type="sldNum" sz="quarter" idx="12"/>
          </p:nvPr>
        </p:nvSpPr>
        <p:spPr/>
        <p:txBody>
          <a:bodyPr/>
          <a:lstStyle/>
          <a:p>
            <a:fld id="{E9353CB8-35B8-441F-A176-6CE3BA725640}" type="slidenum">
              <a:rPr lang="en-US" smtClean="0"/>
              <a:pPr/>
              <a:t>172</a:t>
            </a:fld>
            <a:endParaRPr lang="en-US"/>
          </a:p>
        </p:txBody>
      </p:sp>
    </p:spTree>
    <p:extLst>
      <p:ext uri="{BB962C8B-B14F-4D97-AF65-F5344CB8AC3E}">
        <p14:creationId xmlns:p14="http://schemas.microsoft.com/office/powerpoint/2010/main" val="192595607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270000" y="428626"/>
            <a:ext cx="1524000" cy="1000125"/>
          </a:xfrm>
          <a:prstGeom prst="roundRect">
            <a:avLst/>
          </a:prstGeom>
        </p:spPr>
        <p:style>
          <a:lnRef idx="1">
            <a:schemeClr val="dk1"/>
          </a:lnRef>
          <a:fillRef idx="2">
            <a:schemeClr val="dk1"/>
          </a:fillRef>
          <a:effectRef idx="1">
            <a:schemeClr val="dk1"/>
          </a:effectRef>
          <a:fontRef idx="minor">
            <a:schemeClr val="dk1"/>
          </a:fontRef>
        </p:style>
        <p:txBody>
          <a:bodyPr lIns="160013" tIns="80006" rIns="160013" bIns="80006" rtlCol="0" anchor="ctr"/>
          <a:lstStyle/>
          <a:p>
            <a:pPr algn="ctr"/>
            <a:r>
              <a:rPr lang="en-US" b="1" dirty="0" err="1" smtClean="0">
                <a:latin typeface="Lucida Sans Typewriter" pitchFamily="33" charset="0"/>
                <a:cs typeface="Lucida Sans Typewriter" pitchFamily="33" charset="0"/>
              </a:rPr>
              <a:t>we_rate</a:t>
            </a:r>
            <a:endParaRPr lang="en-US" b="1" dirty="0">
              <a:latin typeface="Lucida Sans Typewriter" pitchFamily="33" charset="0"/>
              <a:cs typeface="Lucida Sans Typewriter" pitchFamily="33" charset="0"/>
            </a:endParaRPr>
          </a:p>
        </p:txBody>
      </p:sp>
      <p:sp>
        <p:nvSpPr>
          <p:cNvPr id="5" name="Rounded Rectangle 4"/>
          <p:cNvSpPr/>
          <p:nvPr/>
        </p:nvSpPr>
        <p:spPr>
          <a:xfrm>
            <a:off x="1016000" y="2714626"/>
            <a:ext cx="1524000" cy="1000125"/>
          </a:xfrm>
          <a:prstGeom prst="roundRect">
            <a:avLst/>
          </a:prstGeom>
        </p:spPr>
        <p:style>
          <a:lnRef idx="1">
            <a:schemeClr val="dk1"/>
          </a:lnRef>
          <a:fillRef idx="2">
            <a:schemeClr val="dk1"/>
          </a:fillRef>
          <a:effectRef idx="1">
            <a:schemeClr val="dk1"/>
          </a:effectRef>
          <a:fontRef idx="minor">
            <a:schemeClr val="dk1"/>
          </a:fontRef>
        </p:style>
        <p:txBody>
          <a:bodyPr lIns="160013" tIns="80006" rIns="160013" bIns="80006" rtlCol="0" anchor="ctr"/>
          <a:lstStyle/>
          <a:p>
            <a:pPr algn="ctr"/>
            <a:r>
              <a:rPr lang="en-US" b="1" dirty="0" smtClean="0">
                <a:latin typeface="Lucida Sans Typewriter" pitchFamily="33" charset="0"/>
                <a:cs typeface="Lucida Sans Typewriter" pitchFamily="33" charset="0"/>
              </a:rPr>
              <a:t>xyz</a:t>
            </a:r>
            <a:endParaRPr lang="en-US" b="1" dirty="0">
              <a:latin typeface="Lucida Sans Typewriter" pitchFamily="33" charset="0"/>
              <a:cs typeface="Lucida Sans Typewriter" pitchFamily="33" charset="0"/>
            </a:endParaRPr>
          </a:p>
        </p:txBody>
      </p:sp>
      <p:cxnSp>
        <p:nvCxnSpPr>
          <p:cNvPr id="7" name="Elbow Connector 6"/>
          <p:cNvCxnSpPr>
            <a:stCxn id="5" idx="3"/>
          </p:cNvCxnSpPr>
          <p:nvPr/>
        </p:nvCxnSpPr>
        <p:spPr>
          <a:xfrm flipV="1">
            <a:off x="2540000" y="1000125"/>
            <a:ext cx="2540000" cy="2214563"/>
          </a:xfrm>
          <a:prstGeom prst="bent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sp>
        <p:nvSpPr>
          <p:cNvPr id="9" name="Rounded Rectangle 8"/>
          <p:cNvSpPr/>
          <p:nvPr/>
        </p:nvSpPr>
        <p:spPr>
          <a:xfrm>
            <a:off x="5207000" y="428626"/>
            <a:ext cx="1524000" cy="1000125"/>
          </a:xfrm>
          <a:prstGeom prst="roundRect">
            <a:avLst/>
          </a:prstGeom>
        </p:spPr>
        <p:style>
          <a:lnRef idx="1">
            <a:schemeClr val="dk1"/>
          </a:lnRef>
          <a:fillRef idx="2">
            <a:schemeClr val="dk1"/>
          </a:fillRef>
          <a:effectRef idx="1">
            <a:schemeClr val="dk1"/>
          </a:effectRef>
          <a:fontRef idx="minor">
            <a:schemeClr val="dk1"/>
          </a:fontRef>
        </p:style>
        <p:txBody>
          <a:bodyPr lIns="160013" tIns="80006" rIns="160013" bIns="80006" rtlCol="0" anchor="ctr"/>
          <a:lstStyle/>
          <a:p>
            <a:pPr algn="ctr"/>
            <a:r>
              <a:rPr lang="en-US" b="1" dirty="0" err="1" smtClean="0">
                <a:latin typeface="Lucida Sans Typewriter" pitchFamily="33" charset="0"/>
                <a:cs typeface="Lucida Sans Typewriter" pitchFamily="33" charset="0"/>
              </a:rPr>
              <a:t>sw_rate</a:t>
            </a:r>
            <a:endParaRPr lang="en-US" b="1" dirty="0">
              <a:latin typeface="Lucida Sans Typewriter" pitchFamily="33" charset="0"/>
              <a:cs typeface="Lucida Sans Typewriter" pitchFamily="33" charset="0"/>
            </a:endParaRPr>
          </a:p>
        </p:txBody>
      </p:sp>
      <p:sp>
        <p:nvSpPr>
          <p:cNvPr id="10" name="TextBox 9"/>
          <p:cNvSpPr txBox="1"/>
          <p:nvPr/>
        </p:nvSpPr>
        <p:spPr>
          <a:xfrm>
            <a:off x="2794000" y="428627"/>
            <a:ext cx="810464" cy="438574"/>
          </a:xfrm>
          <a:prstGeom prst="rect">
            <a:avLst/>
          </a:prstGeom>
          <a:noFill/>
        </p:spPr>
        <p:txBody>
          <a:bodyPr wrap="none" lIns="160013" tIns="80006" rIns="160013" bIns="80006" rtlCol="0">
            <a:spAutoFit/>
          </a:bodyPr>
          <a:lstStyle/>
          <a:p>
            <a:r>
              <a:rPr lang="en-US" b="1" dirty="0" err="1" smtClean="0">
                <a:latin typeface="Lucida Sans Typewriter" pitchFamily="33" charset="0"/>
                <a:cs typeface="Lucida Sans Typewriter" pitchFamily="33" charset="0"/>
              </a:rPr>
              <a:t>srad</a:t>
            </a:r>
            <a:endParaRPr lang="en-US" b="1" dirty="0">
              <a:latin typeface="Lucida Sans Typewriter" pitchFamily="33" charset="0"/>
              <a:cs typeface="Lucida Sans Typewriter" pitchFamily="33" charset="0"/>
            </a:endParaRPr>
          </a:p>
        </p:txBody>
      </p:sp>
      <p:cxnSp>
        <p:nvCxnSpPr>
          <p:cNvPr id="12" name="Elbow Connector 11"/>
          <p:cNvCxnSpPr/>
          <p:nvPr/>
        </p:nvCxnSpPr>
        <p:spPr>
          <a:xfrm>
            <a:off x="3048000" y="1000126"/>
            <a:ext cx="2032000" cy="2978"/>
          </a:xfrm>
          <a:prstGeom prst="bent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sp>
        <p:nvSpPr>
          <p:cNvPr id="13" name="TextBox 12"/>
          <p:cNvSpPr txBox="1"/>
          <p:nvPr/>
        </p:nvSpPr>
        <p:spPr>
          <a:xfrm>
            <a:off x="4445000" y="428627"/>
            <a:ext cx="810464" cy="438574"/>
          </a:xfrm>
          <a:prstGeom prst="rect">
            <a:avLst/>
          </a:prstGeom>
          <a:noFill/>
        </p:spPr>
        <p:txBody>
          <a:bodyPr wrap="none" lIns="160013" tIns="80006" rIns="160013" bIns="80006" rtlCol="0">
            <a:spAutoFit/>
          </a:bodyPr>
          <a:lstStyle/>
          <a:p>
            <a:r>
              <a:rPr lang="en-US" b="1" dirty="0" err="1" smtClean="0">
                <a:latin typeface="Lucida Sans Typewriter" pitchFamily="33" charset="0"/>
                <a:cs typeface="Lucida Sans Typewriter" pitchFamily="33" charset="0"/>
              </a:rPr>
              <a:t>srad</a:t>
            </a:r>
            <a:endParaRPr lang="en-US" b="1" dirty="0">
              <a:latin typeface="Lucida Sans Typewriter" pitchFamily="33" charset="0"/>
              <a:cs typeface="Lucida Sans Typewriter" pitchFamily="33" charset="0"/>
            </a:endParaRPr>
          </a:p>
        </p:txBody>
      </p:sp>
      <p:sp>
        <p:nvSpPr>
          <p:cNvPr id="14" name="TextBox 13"/>
          <p:cNvSpPr txBox="1"/>
          <p:nvPr/>
        </p:nvSpPr>
        <p:spPr>
          <a:xfrm>
            <a:off x="2794000" y="3429002"/>
            <a:ext cx="810464" cy="438574"/>
          </a:xfrm>
          <a:prstGeom prst="rect">
            <a:avLst/>
          </a:prstGeom>
          <a:noFill/>
        </p:spPr>
        <p:txBody>
          <a:bodyPr wrap="none" lIns="160013" tIns="80006" rIns="160013" bIns="80006" rtlCol="0">
            <a:spAutoFit/>
          </a:bodyPr>
          <a:lstStyle/>
          <a:p>
            <a:r>
              <a:rPr lang="en-US" b="1" dirty="0" err="1" smtClean="0">
                <a:latin typeface="Lucida Sans Typewriter" pitchFamily="33" charset="0"/>
                <a:cs typeface="Lucida Sans Typewriter" pitchFamily="33" charset="0"/>
              </a:rPr>
              <a:t>srad</a:t>
            </a:r>
            <a:endParaRPr lang="en-US" b="1" dirty="0">
              <a:latin typeface="Lucida Sans Typewriter" pitchFamily="33" charset="0"/>
              <a:cs typeface="Lucida Sans Typewriter" pitchFamily="33" charset="0"/>
            </a:endParaRPr>
          </a:p>
        </p:txBody>
      </p:sp>
      <p:cxnSp>
        <p:nvCxnSpPr>
          <p:cNvPr id="28" name="Straight Connector 27"/>
          <p:cNvCxnSpPr/>
          <p:nvPr/>
        </p:nvCxnSpPr>
        <p:spPr>
          <a:xfrm>
            <a:off x="3175000" y="1714500"/>
            <a:ext cx="1270000" cy="1143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29" name="Straight Connector 28"/>
          <p:cNvCxnSpPr/>
          <p:nvPr/>
        </p:nvCxnSpPr>
        <p:spPr>
          <a:xfrm flipV="1">
            <a:off x="3175000" y="1857376"/>
            <a:ext cx="1270000" cy="714375"/>
          </a:xfrm>
          <a:prstGeom prst="line">
            <a:avLst/>
          </a:prstGeom>
        </p:spPr>
        <p:style>
          <a:lnRef idx="3">
            <a:schemeClr val="accent2"/>
          </a:lnRef>
          <a:fillRef idx="0">
            <a:schemeClr val="accent2"/>
          </a:fillRef>
          <a:effectRef idx="2">
            <a:schemeClr val="accent2"/>
          </a:effectRef>
          <a:fontRef idx="minor">
            <a:schemeClr val="tx1"/>
          </a:fontRef>
        </p:style>
      </p:cxnSp>
      <p:sp>
        <p:nvSpPr>
          <p:cNvPr id="33" name="TextBox 32"/>
          <p:cNvSpPr txBox="1"/>
          <p:nvPr/>
        </p:nvSpPr>
        <p:spPr>
          <a:xfrm>
            <a:off x="4191000" y="2143128"/>
            <a:ext cx="3048000" cy="530906"/>
          </a:xfrm>
          <a:prstGeom prst="rect">
            <a:avLst/>
          </a:prstGeom>
          <a:noFill/>
        </p:spPr>
        <p:txBody>
          <a:bodyPr wrap="square" lIns="160013" tIns="80006" rIns="160013" bIns="80006" rtlCol="0">
            <a:spAutoFit/>
          </a:bodyPr>
          <a:lstStyle/>
          <a:p>
            <a:r>
              <a:rPr lang="en-US" sz="2400" dirty="0"/>
              <a:t>Illegal !</a:t>
            </a:r>
          </a:p>
        </p:txBody>
      </p:sp>
      <p:sp>
        <p:nvSpPr>
          <p:cNvPr id="34" name="Rounded Rectangle 33"/>
          <p:cNvSpPr/>
          <p:nvPr/>
        </p:nvSpPr>
        <p:spPr>
          <a:xfrm>
            <a:off x="2159000" y="4396088"/>
            <a:ext cx="1524000" cy="1000125"/>
          </a:xfrm>
          <a:prstGeom prst="roundRect">
            <a:avLst/>
          </a:prstGeom>
        </p:spPr>
        <p:style>
          <a:lnRef idx="1">
            <a:schemeClr val="dk1"/>
          </a:lnRef>
          <a:fillRef idx="2">
            <a:schemeClr val="dk1"/>
          </a:fillRef>
          <a:effectRef idx="1">
            <a:schemeClr val="dk1"/>
          </a:effectRef>
          <a:fontRef idx="minor">
            <a:schemeClr val="dk1"/>
          </a:fontRef>
        </p:style>
        <p:txBody>
          <a:bodyPr lIns="160013" tIns="80006" rIns="160013" bIns="80006" rtlCol="0" anchor="ctr"/>
          <a:lstStyle/>
          <a:p>
            <a:pPr algn="ctr"/>
            <a:r>
              <a:rPr lang="en-US" b="1" dirty="0" err="1" smtClean="0">
                <a:latin typeface="Lucida Sans Typewriter" pitchFamily="33" charset="0"/>
                <a:cs typeface="Lucida Sans Typewriter" pitchFamily="33" charset="0"/>
              </a:rPr>
              <a:t>we_rate</a:t>
            </a:r>
            <a:endParaRPr lang="en-US" b="1" dirty="0">
              <a:latin typeface="Lucida Sans Typewriter" pitchFamily="33" charset="0"/>
              <a:cs typeface="Lucida Sans Typewriter" pitchFamily="33" charset="0"/>
            </a:endParaRPr>
          </a:p>
        </p:txBody>
      </p:sp>
      <p:sp>
        <p:nvSpPr>
          <p:cNvPr id="37" name="Rounded Rectangle 36"/>
          <p:cNvSpPr/>
          <p:nvPr/>
        </p:nvSpPr>
        <p:spPr>
          <a:xfrm>
            <a:off x="6096000" y="4396088"/>
            <a:ext cx="1524000" cy="1000125"/>
          </a:xfrm>
          <a:prstGeom prst="roundRect">
            <a:avLst/>
          </a:prstGeom>
        </p:spPr>
        <p:style>
          <a:lnRef idx="1">
            <a:schemeClr val="dk1"/>
          </a:lnRef>
          <a:fillRef idx="2">
            <a:schemeClr val="dk1"/>
          </a:fillRef>
          <a:effectRef idx="1">
            <a:schemeClr val="dk1"/>
          </a:effectRef>
          <a:fontRef idx="minor">
            <a:schemeClr val="dk1"/>
          </a:fontRef>
        </p:style>
        <p:txBody>
          <a:bodyPr lIns="160013" tIns="80006" rIns="160013" bIns="80006" rtlCol="0" anchor="ctr"/>
          <a:lstStyle/>
          <a:p>
            <a:pPr algn="ctr"/>
            <a:r>
              <a:rPr lang="en-US" b="1" dirty="0" err="1" smtClean="0">
                <a:latin typeface="Lucida Sans Typewriter" pitchFamily="33" charset="0"/>
                <a:cs typeface="Lucida Sans Typewriter" pitchFamily="33" charset="0"/>
              </a:rPr>
              <a:t>sw_rate</a:t>
            </a:r>
            <a:endParaRPr lang="en-US" b="1" dirty="0">
              <a:latin typeface="Lucida Sans Typewriter" pitchFamily="33" charset="0"/>
              <a:cs typeface="Lucida Sans Typewriter" pitchFamily="33" charset="0"/>
            </a:endParaRPr>
          </a:p>
        </p:txBody>
      </p:sp>
      <p:sp>
        <p:nvSpPr>
          <p:cNvPr id="38" name="TextBox 37"/>
          <p:cNvSpPr txBox="1"/>
          <p:nvPr/>
        </p:nvSpPr>
        <p:spPr>
          <a:xfrm>
            <a:off x="3683000" y="4396088"/>
            <a:ext cx="810464" cy="438574"/>
          </a:xfrm>
          <a:prstGeom prst="rect">
            <a:avLst/>
          </a:prstGeom>
          <a:noFill/>
        </p:spPr>
        <p:txBody>
          <a:bodyPr wrap="none" lIns="160013" tIns="80006" rIns="160013" bIns="80006" rtlCol="0">
            <a:spAutoFit/>
          </a:bodyPr>
          <a:lstStyle/>
          <a:p>
            <a:r>
              <a:rPr lang="en-US" b="1" dirty="0" err="1" smtClean="0">
                <a:latin typeface="Lucida Sans Typewriter" pitchFamily="33" charset="0"/>
                <a:cs typeface="Lucida Sans Typewriter" pitchFamily="33" charset="0"/>
              </a:rPr>
              <a:t>srad</a:t>
            </a:r>
            <a:endParaRPr lang="en-US" b="1" dirty="0">
              <a:latin typeface="Lucida Sans Typewriter" pitchFamily="33" charset="0"/>
              <a:cs typeface="Lucida Sans Typewriter" pitchFamily="33" charset="0"/>
            </a:endParaRPr>
          </a:p>
        </p:txBody>
      </p:sp>
      <p:cxnSp>
        <p:nvCxnSpPr>
          <p:cNvPr id="39" name="Elbow Connector 38"/>
          <p:cNvCxnSpPr/>
          <p:nvPr/>
        </p:nvCxnSpPr>
        <p:spPr>
          <a:xfrm>
            <a:off x="3937000" y="5000626"/>
            <a:ext cx="2032000" cy="2978"/>
          </a:xfrm>
          <a:prstGeom prst="bentConnector3">
            <a:avLst>
              <a:gd name="adj1" fmla="val 50000"/>
            </a:avLst>
          </a:prstGeom>
          <a:ln>
            <a:tailEnd type="arrow"/>
          </a:ln>
        </p:spPr>
        <p:style>
          <a:lnRef idx="3">
            <a:schemeClr val="accent1"/>
          </a:lnRef>
          <a:fillRef idx="0">
            <a:schemeClr val="accent1"/>
          </a:fillRef>
          <a:effectRef idx="2">
            <a:schemeClr val="accent1"/>
          </a:effectRef>
          <a:fontRef idx="minor">
            <a:schemeClr val="tx1"/>
          </a:fontRef>
        </p:style>
      </p:cxnSp>
      <p:sp>
        <p:nvSpPr>
          <p:cNvPr id="40" name="TextBox 39"/>
          <p:cNvSpPr txBox="1"/>
          <p:nvPr/>
        </p:nvSpPr>
        <p:spPr>
          <a:xfrm>
            <a:off x="5334000" y="4396088"/>
            <a:ext cx="810464" cy="438574"/>
          </a:xfrm>
          <a:prstGeom prst="rect">
            <a:avLst/>
          </a:prstGeom>
          <a:noFill/>
        </p:spPr>
        <p:txBody>
          <a:bodyPr wrap="none" lIns="160013" tIns="80006" rIns="160013" bIns="80006" rtlCol="0">
            <a:spAutoFit/>
          </a:bodyPr>
          <a:lstStyle/>
          <a:p>
            <a:r>
              <a:rPr lang="en-US" b="1" dirty="0" err="1" smtClean="0">
                <a:latin typeface="Lucida Sans Typewriter" pitchFamily="33" charset="0"/>
                <a:cs typeface="Lucida Sans Typewriter" pitchFamily="33" charset="0"/>
              </a:rPr>
              <a:t>srad</a:t>
            </a:r>
            <a:endParaRPr lang="en-US" b="1" dirty="0">
              <a:latin typeface="Lucida Sans Typewriter" pitchFamily="33" charset="0"/>
              <a:cs typeface="Lucida Sans Typewriter" pitchFamily="33" charset="0"/>
            </a:endParaRPr>
          </a:p>
        </p:txBody>
      </p:sp>
      <p:cxnSp>
        <p:nvCxnSpPr>
          <p:cNvPr id="45" name="Shape 44"/>
          <p:cNvCxnSpPr>
            <a:stCxn id="37" idx="3"/>
            <a:endCxn id="34" idx="1"/>
          </p:cNvCxnSpPr>
          <p:nvPr/>
        </p:nvCxnSpPr>
        <p:spPr>
          <a:xfrm flipH="1">
            <a:off x="2159000" y="4896149"/>
            <a:ext cx="5461000" cy="2978"/>
          </a:xfrm>
          <a:prstGeom prst="bentConnector5">
            <a:avLst>
              <a:gd name="adj1" fmla="val -6977"/>
              <a:gd name="adj2" fmla="val 31190176"/>
              <a:gd name="adj3" fmla="val 106977"/>
            </a:avLst>
          </a:prstGeom>
          <a:ln>
            <a:tailEnd type="arrow"/>
          </a:ln>
        </p:spPr>
        <p:style>
          <a:lnRef idx="3">
            <a:schemeClr val="accent1"/>
          </a:lnRef>
          <a:fillRef idx="0">
            <a:schemeClr val="accent1"/>
          </a:fillRef>
          <a:effectRef idx="2">
            <a:schemeClr val="accent1"/>
          </a:effectRef>
          <a:fontRef idx="minor">
            <a:schemeClr val="tx1"/>
          </a:fontRef>
        </p:style>
      </p:cxnSp>
      <p:cxnSp>
        <p:nvCxnSpPr>
          <p:cNvPr id="46" name="Straight Connector 45"/>
          <p:cNvCxnSpPr/>
          <p:nvPr/>
        </p:nvCxnSpPr>
        <p:spPr>
          <a:xfrm>
            <a:off x="3937000" y="5429250"/>
            <a:ext cx="1270000" cy="1143000"/>
          </a:xfrm>
          <a:prstGeom prst="line">
            <a:avLst/>
          </a:prstGeom>
        </p:spPr>
        <p:style>
          <a:lnRef idx="3">
            <a:schemeClr val="accent2"/>
          </a:lnRef>
          <a:fillRef idx="0">
            <a:schemeClr val="accent2"/>
          </a:fillRef>
          <a:effectRef idx="2">
            <a:schemeClr val="accent2"/>
          </a:effectRef>
          <a:fontRef idx="minor">
            <a:schemeClr val="tx1"/>
          </a:fontRef>
        </p:style>
      </p:cxnSp>
      <p:cxnSp>
        <p:nvCxnSpPr>
          <p:cNvPr id="47" name="Straight Connector 46"/>
          <p:cNvCxnSpPr/>
          <p:nvPr/>
        </p:nvCxnSpPr>
        <p:spPr>
          <a:xfrm flipV="1">
            <a:off x="3937000" y="5572126"/>
            <a:ext cx="1270000" cy="714375"/>
          </a:xfrm>
          <a:prstGeom prst="line">
            <a:avLst/>
          </a:prstGeom>
        </p:spPr>
        <p:style>
          <a:lnRef idx="3">
            <a:schemeClr val="accent2"/>
          </a:lnRef>
          <a:fillRef idx="0">
            <a:schemeClr val="accent2"/>
          </a:fillRef>
          <a:effectRef idx="2">
            <a:schemeClr val="accent2"/>
          </a:effectRef>
          <a:fontRef idx="minor">
            <a:schemeClr val="tx1"/>
          </a:fontRef>
        </p:style>
      </p:cxnSp>
      <p:sp>
        <p:nvSpPr>
          <p:cNvPr id="48" name="TextBox 47"/>
          <p:cNvSpPr txBox="1"/>
          <p:nvPr/>
        </p:nvSpPr>
        <p:spPr>
          <a:xfrm>
            <a:off x="4953000" y="5857878"/>
            <a:ext cx="3048000" cy="530906"/>
          </a:xfrm>
          <a:prstGeom prst="rect">
            <a:avLst/>
          </a:prstGeom>
          <a:noFill/>
        </p:spPr>
        <p:txBody>
          <a:bodyPr wrap="square" lIns="160013" tIns="80006" rIns="160013" bIns="80006" rtlCol="0">
            <a:spAutoFit/>
          </a:bodyPr>
          <a:lstStyle/>
          <a:p>
            <a:r>
              <a:rPr lang="en-US" sz="2400" dirty="0"/>
              <a:t>Illegal !</a:t>
            </a:r>
          </a:p>
        </p:txBody>
      </p:sp>
      <p:sp>
        <p:nvSpPr>
          <p:cNvPr id="3" name="Slide Number Placeholder 2"/>
          <p:cNvSpPr>
            <a:spLocks noGrp="1"/>
          </p:cNvSpPr>
          <p:nvPr>
            <p:ph type="sldNum" sz="quarter" idx="12"/>
          </p:nvPr>
        </p:nvSpPr>
        <p:spPr/>
        <p:txBody>
          <a:bodyPr/>
          <a:lstStyle/>
          <a:p>
            <a:fld id="{E9353CB8-35B8-441F-A176-6CE3BA725640}" type="slidenum">
              <a:rPr lang="en-US" smtClean="0"/>
              <a:pPr/>
              <a:t>173</a:t>
            </a:fld>
            <a:endParaRPr lang="en-US"/>
          </a:p>
        </p:txBody>
      </p:sp>
    </p:spTree>
    <p:extLst>
      <p:ext uri="{BB962C8B-B14F-4D97-AF65-F5344CB8AC3E}">
        <p14:creationId xmlns:p14="http://schemas.microsoft.com/office/powerpoint/2010/main" val="186119817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a:t>
            </a:r>
            <a:r>
              <a:rPr lang="en-US" dirty="0" smtClean="0"/>
              <a:t>nalysis{}</a:t>
            </a:r>
            <a:endParaRPr lang="en-US" dirty="0"/>
          </a:p>
        </p:txBody>
      </p:sp>
      <p:sp>
        <p:nvSpPr>
          <p:cNvPr id="3" name="Content Placeholder 2"/>
          <p:cNvSpPr>
            <a:spLocks noGrp="1"/>
          </p:cNvSpPr>
          <p:nvPr>
            <p:ph idx="1"/>
          </p:nvPr>
        </p:nvSpPr>
        <p:spPr>
          <a:xfrm>
            <a:off x="457200" y="3603724"/>
            <a:ext cx="8229600" cy="2873276"/>
          </a:xfrm>
        </p:spPr>
        <p:txBody>
          <a:bodyPr>
            <a:normAutofit fontScale="92500" lnSpcReduction="20000"/>
          </a:bodyPr>
          <a:lstStyle/>
          <a:p>
            <a:r>
              <a:rPr lang="en-US" dirty="0" smtClean="0"/>
              <a:t>Provides </a:t>
            </a:r>
            <a:r>
              <a:rPr lang="en-US" dirty="0"/>
              <a:t>for post run analysis by means of plotting/graphing features. </a:t>
            </a:r>
          </a:p>
          <a:p>
            <a:r>
              <a:rPr lang="en-US" dirty="0" smtClean="0"/>
              <a:t>Optional </a:t>
            </a:r>
            <a:r>
              <a:rPr lang="en-US" dirty="0"/>
              <a:t>part of a simulation. </a:t>
            </a:r>
            <a:endParaRPr lang="en-US" dirty="0" smtClean="0"/>
          </a:p>
          <a:p>
            <a:r>
              <a:rPr lang="en-US" dirty="0" smtClean="0"/>
              <a:t>Performing </a:t>
            </a:r>
            <a:r>
              <a:rPr lang="en-US" dirty="0"/>
              <a:t>an analysis will usually result in graphs. The following basic types of analysis plots are available</a:t>
            </a:r>
            <a:r>
              <a:rPr lang="en-US" dirty="0" smtClean="0"/>
              <a:t>:</a:t>
            </a:r>
          </a:p>
          <a:p>
            <a:pPr lvl="1"/>
            <a:r>
              <a:rPr lang="en-US" dirty="0" smtClean="0"/>
              <a:t>Time </a:t>
            </a:r>
            <a:r>
              <a:rPr lang="en-US" dirty="0"/>
              <a:t>series </a:t>
            </a:r>
            <a:r>
              <a:rPr lang="en-US" dirty="0" smtClean="0"/>
              <a:t>plots</a:t>
            </a:r>
          </a:p>
          <a:p>
            <a:pPr lvl="1"/>
            <a:r>
              <a:rPr lang="en-US" dirty="0" smtClean="0"/>
              <a:t>Flow </a:t>
            </a:r>
            <a:r>
              <a:rPr lang="en-US" dirty="0"/>
              <a:t>duration </a:t>
            </a:r>
            <a:r>
              <a:rPr lang="en-US" dirty="0" smtClean="0"/>
              <a:t>plots</a:t>
            </a:r>
          </a:p>
          <a:p>
            <a:pPr lvl="1"/>
            <a:r>
              <a:rPr lang="en-US" dirty="0" smtClean="0"/>
              <a:t>Scatter </a:t>
            </a:r>
            <a:r>
              <a:rPr lang="en-US" dirty="0"/>
              <a:t>plots </a:t>
            </a:r>
            <a:endParaRPr lang="en-US" dirty="0" smtClean="0"/>
          </a:p>
          <a:p>
            <a:pPr lvl="1"/>
            <a:r>
              <a:rPr lang="en-US" dirty="0" smtClean="0"/>
              <a:t>ESP trace analysis</a:t>
            </a:r>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174</a:t>
            </a:fld>
            <a:endParaRPr lang="en-US"/>
          </a:p>
        </p:txBody>
      </p:sp>
      <p:sp>
        <p:nvSpPr>
          <p:cNvPr id="5" name="TextBox 4"/>
          <p:cNvSpPr txBox="1"/>
          <p:nvPr/>
        </p:nvSpPr>
        <p:spPr>
          <a:xfrm>
            <a:off x="152400" y="1295400"/>
            <a:ext cx="8839200" cy="2308324"/>
          </a:xfrm>
          <a:prstGeom prst="rect">
            <a:avLst/>
          </a:prstGeom>
          <a:noFill/>
          <a:effectLst>
            <a:glow rad="101600">
              <a:schemeClr val="accent2">
                <a:satMod val="175000"/>
                <a:alpha val="40000"/>
              </a:schemeClr>
            </a:glow>
          </a:effectLst>
        </p:spPr>
        <p:txBody>
          <a:bodyPr wrap="square" rtlCol="0">
            <a:spAutoFit/>
          </a:bodyPr>
          <a:lstStyle/>
          <a:p>
            <a:r>
              <a:rPr lang="en-US" dirty="0">
                <a:latin typeface="Consolas" pitchFamily="49" charset="0"/>
              </a:rPr>
              <a:t> analysis(</a:t>
            </a:r>
            <a:r>
              <a:rPr lang="en-US" dirty="0" err="1">
                <a:latin typeface="Consolas" pitchFamily="49" charset="0"/>
              </a:rPr>
              <a:t>title:"Model</a:t>
            </a:r>
            <a:r>
              <a:rPr lang="en-US" dirty="0">
                <a:latin typeface="Consolas" pitchFamily="49" charset="0"/>
              </a:rPr>
              <a:t> output") {</a:t>
            </a:r>
          </a:p>
          <a:p>
            <a:r>
              <a:rPr lang="en-US" dirty="0">
                <a:latin typeface="Consolas" pitchFamily="49" charset="0"/>
              </a:rPr>
              <a:t>    </a:t>
            </a:r>
            <a:r>
              <a:rPr lang="en-US" dirty="0" err="1" smtClean="0">
                <a:latin typeface="Consolas" pitchFamily="49" charset="0"/>
              </a:rPr>
              <a:t>timeseries</a:t>
            </a:r>
            <a:r>
              <a:rPr lang="en-US" dirty="0" smtClean="0">
                <a:latin typeface="Consolas" pitchFamily="49" charset="0"/>
              </a:rPr>
              <a:t>(</a:t>
            </a:r>
            <a:r>
              <a:rPr lang="en-US" dirty="0" err="1" smtClean="0">
                <a:latin typeface="Consolas" pitchFamily="49" charset="0"/>
              </a:rPr>
              <a:t>title</a:t>
            </a:r>
            <a:r>
              <a:rPr lang="en-US" dirty="0" err="1">
                <a:latin typeface="Consolas" pitchFamily="49" charset="0"/>
              </a:rPr>
              <a:t>:"TW</a:t>
            </a:r>
            <a:r>
              <a:rPr lang="en-US" dirty="0">
                <a:latin typeface="Consolas" pitchFamily="49" charset="0"/>
              </a:rPr>
              <a:t> Monthly </a:t>
            </a:r>
            <a:r>
              <a:rPr lang="en-US" dirty="0" err="1">
                <a:latin typeface="Consolas" pitchFamily="49" charset="0"/>
              </a:rPr>
              <a:t>waterbalance</a:t>
            </a:r>
            <a:r>
              <a:rPr lang="en-US" dirty="0">
                <a:latin typeface="Consolas" pitchFamily="49" charset="0"/>
              </a:rPr>
              <a:t>", view: COMBINED) {  </a:t>
            </a:r>
            <a:r>
              <a:rPr lang="en-US" dirty="0" smtClean="0">
                <a:latin typeface="Consolas" pitchFamily="49" charset="0"/>
              </a:rPr>
              <a:t>                  </a:t>
            </a:r>
          </a:p>
          <a:p>
            <a:r>
              <a:rPr lang="en-US" dirty="0">
                <a:latin typeface="Consolas" pitchFamily="49" charset="0"/>
              </a:rPr>
              <a:t> </a:t>
            </a:r>
            <a:r>
              <a:rPr lang="en-US" dirty="0" smtClean="0">
                <a:latin typeface="Consolas" pitchFamily="49" charset="0"/>
              </a:rPr>
              <a:t>                        // </a:t>
            </a:r>
            <a:r>
              <a:rPr lang="en-US" dirty="0">
                <a:latin typeface="Consolas" pitchFamily="49" charset="0"/>
              </a:rPr>
              <a:t>view: COMBINED | MULTI | STACKED</a:t>
            </a:r>
          </a:p>
          <a:p>
            <a:r>
              <a:rPr lang="en-US" dirty="0">
                <a:latin typeface="Consolas" pitchFamily="49" charset="0"/>
              </a:rPr>
              <a:t>        </a:t>
            </a:r>
            <a:r>
              <a:rPr lang="en-US" dirty="0" smtClean="0">
                <a:latin typeface="Consolas" pitchFamily="49" charset="0"/>
              </a:rPr>
              <a:t>x(file</a:t>
            </a:r>
            <a:r>
              <a:rPr lang="en-US" dirty="0">
                <a:latin typeface="Consolas" pitchFamily="49" charset="0"/>
              </a:rPr>
              <a:t>:"%last/output.csv", table:"</a:t>
            </a:r>
            <a:r>
              <a:rPr lang="en-US" dirty="0" err="1">
                <a:latin typeface="Consolas" pitchFamily="49" charset="0"/>
              </a:rPr>
              <a:t>tw</a:t>
            </a:r>
            <a:r>
              <a:rPr lang="en-US" dirty="0">
                <a:latin typeface="Consolas" pitchFamily="49" charset="0"/>
              </a:rPr>
              <a:t>", </a:t>
            </a:r>
            <a:r>
              <a:rPr lang="en-US" dirty="0" err="1">
                <a:latin typeface="Consolas" pitchFamily="49" charset="0"/>
              </a:rPr>
              <a:t>column:"date</a:t>
            </a:r>
            <a:r>
              <a:rPr lang="en-US" dirty="0">
                <a:latin typeface="Consolas" pitchFamily="49" charset="0"/>
              </a:rPr>
              <a:t>")</a:t>
            </a:r>
          </a:p>
          <a:p>
            <a:r>
              <a:rPr lang="en-US" dirty="0">
                <a:latin typeface="Consolas" pitchFamily="49" charset="0"/>
              </a:rPr>
              <a:t>        </a:t>
            </a:r>
            <a:r>
              <a:rPr lang="en-US" dirty="0" smtClean="0">
                <a:latin typeface="Consolas" pitchFamily="49" charset="0"/>
              </a:rPr>
              <a:t>y(file</a:t>
            </a:r>
            <a:r>
              <a:rPr lang="en-US" dirty="0">
                <a:latin typeface="Consolas" pitchFamily="49" charset="0"/>
              </a:rPr>
              <a:t>:"%last/output.csv", table:"</a:t>
            </a:r>
            <a:r>
              <a:rPr lang="en-US" dirty="0" err="1">
                <a:latin typeface="Consolas" pitchFamily="49" charset="0"/>
              </a:rPr>
              <a:t>tw</a:t>
            </a:r>
            <a:r>
              <a:rPr lang="en-US" dirty="0">
                <a:latin typeface="Consolas" pitchFamily="49" charset="0"/>
              </a:rPr>
              <a:t>", </a:t>
            </a:r>
            <a:r>
              <a:rPr lang="en-US" dirty="0" err="1">
                <a:latin typeface="Consolas" pitchFamily="49" charset="0"/>
              </a:rPr>
              <a:t>column:"runoff</a:t>
            </a:r>
            <a:r>
              <a:rPr lang="en-US" dirty="0">
                <a:latin typeface="Consolas" pitchFamily="49" charset="0"/>
              </a:rPr>
              <a:t>")</a:t>
            </a:r>
          </a:p>
          <a:p>
            <a:r>
              <a:rPr lang="en-US" dirty="0">
                <a:latin typeface="Consolas" pitchFamily="49" charset="0"/>
              </a:rPr>
              <a:t>        </a:t>
            </a:r>
            <a:r>
              <a:rPr lang="en-US" dirty="0" smtClean="0">
                <a:latin typeface="Consolas" pitchFamily="49" charset="0"/>
              </a:rPr>
              <a:t>y(file</a:t>
            </a:r>
            <a:r>
              <a:rPr lang="en-US" dirty="0">
                <a:latin typeface="Consolas" pitchFamily="49" charset="0"/>
              </a:rPr>
              <a:t>:"%last/output.csv", table:"</a:t>
            </a:r>
            <a:r>
              <a:rPr lang="en-US" dirty="0" err="1">
                <a:latin typeface="Consolas" pitchFamily="49" charset="0"/>
              </a:rPr>
              <a:t>tw</a:t>
            </a:r>
            <a:r>
              <a:rPr lang="en-US" dirty="0">
                <a:latin typeface="Consolas" pitchFamily="49" charset="0"/>
              </a:rPr>
              <a:t>", column:"</a:t>
            </a:r>
            <a:r>
              <a:rPr lang="en-US" dirty="0" err="1">
                <a:latin typeface="Consolas" pitchFamily="49" charset="0"/>
              </a:rPr>
              <a:t>daylen</a:t>
            </a:r>
            <a:r>
              <a:rPr lang="en-US" dirty="0">
                <a:latin typeface="Consolas" pitchFamily="49" charset="0"/>
              </a:rPr>
              <a:t>")</a:t>
            </a:r>
          </a:p>
          <a:p>
            <a:r>
              <a:rPr lang="en-US" dirty="0">
                <a:latin typeface="Consolas" pitchFamily="49" charset="0"/>
              </a:rPr>
              <a:t>    </a:t>
            </a:r>
            <a:r>
              <a:rPr lang="en-US" dirty="0" smtClean="0">
                <a:latin typeface="Consolas" pitchFamily="49" charset="0"/>
              </a:rPr>
              <a:t>}</a:t>
            </a:r>
            <a:endParaRPr lang="en-US" dirty="0">
              <a:latin typeface="Consolas" pitchFamily="49" charset="0"/>
            </a:endParaRPr>
          </a:p>
          <a:p>
            <a:r>
              <a:rPr lang="en-US" dirty="0">
                <a:latin typeface="Consolas" pitchFamily="49" charset="0"/>
              </a:rPr>
              <a:t> </a:t>
            </a:r>
            <a:r>
              <a:rPr lang="en-US" dirty="0" smtClean="0">
                <a:latin typeface="Consolas" pitchFamily="49" charset="0"/>
              </a:rPr>
              <a:t>}</a:t>
            </a:r>
          </a:p>
        </p:txBody>
      </p:sp>
    </p:spTree>
    <p:extLst>
      <p:ext uri="{BB962C8B-B14F-4D97-AF65-F5344CB8AC3E}">
        <p14:creationId xmlns:p14="http://schemas.microsoft.com/office/powerpoint/2010/main" val="367929893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a:t>
            </a:r>
            <a:r>
              <a:rPr lang="en-US" dirty="0" smtClean="0"/>
              <a:t>arameter{}</a:t>
            </a:r>
            <a:endParaRPr lang="en-US" dirty="0"/>
          </a:p>
        </p:txBody>
      </p:sp>
      <p:sp>
        <p:nvSpPr>
          <p:cNvPr id="4" name="Content Placeholder 3"/>
          <p:cNvSpPr>
            <a:spLocks noGrp="1"/>
          </p:cNvSpPr>
          <p:nvPr>
            <p:ph idx="1"/>
          </p:nvPr>
        </p:nvSpPr>
        <p:spPr>
          <a:xfrm>
            <a:off x="457200" y="3276600"/>
            <a:ext cx="8229600" cy="3200400"/>
          </a:xfrm>
        </p:spPr>
        <p:txBody>
          <a:bodyPr/>
          <a:lstStyle/>
          <a:p>
            <a:r>
              <a:rPr lang="en-US" dirty="0" smtClean="0"/>
              <a:t>Specify the initial model parameter as key-value-pairs (string -&gt; object)”</a:t>
            </a:r>
          </a:p>
          <a:p>
            <a:r>
              <a:rPr lang="en-US" dirty="0" smtClean="0"/>
              <a:t>Model receives parameter after loading and before being executed.</a:t>
            </a:r>
          </a:p>
          <a:p>
            <a:r>
              <a:rPr lang="en-US" dirty="0" smtClean="0"/>
              <a:t>Parameter can be provided via file (</a:t>
            </a:r>
            <a:r>
              <a:rPr lang="en-US" dirty="0" err="1" smtClean="0"/>
              <a:t>csv</a:t>
            </a:r>
            <a:r>
              <a:rPr lang="en-US" dirty="0" smtClean="0"/>
              <a:t>) or directly via the </a:t>
            </a:r>
            <a:r>
              <a:rPr lang="en-US" dirty="0" err="1" smtClean="0"/>
              <a:t>sim</a:t>
            </a:r>
            <a:r>
              <a:rPr lang="en-US" dirty="0" smtClean="0"/>
              <a:t> script, or both.</a:t>
            </a:r>
          </a:p>
        </p:txBody>
      </p:sp>
      <p:sp>
        <p:nvSpPr>
          <p:cNvPr id="2" name="Slide Number Placeholder 1"/>
          <p:cNvSpPr>
            <a:spLocks noGrp="1"/>
          </p:cNvSpPr>
          <p:nvPr>
            <p:ph type="sldNum" sz="quarter" idx="12"/>
          </p:nvPr>
        </p:nvSpPr>
        <p:spPr/>
        <p:txBody>
          <a:bodyPr/>
          <a:lstStyle/>
          <a:p>
            <a:fld id="{E9353CB8-35B8-441F-A176-6CE3BA725640}" type="slidenum">
              <a:rPr lang="en-US" smtClean="0"/>
              <a:pPr/>
              <a:t>175</a:t>
            </a:fld>
            <a:endParaRPr lang="en-US"/>
          </a:p>
        </p:txBody>
      </p:sp>
      <p:sp>
        <p:nvSpPr>
          <p:cNvPr id="5" name="TextBox 4"/>
          <p:cNvSpPr txBox="1"/>
          <p:nvPr/>
        </p:nvSpPr>
        <p:spPr>
          <a:xfrm>
            <a:off x="609600" y="1295400"/>
            <a:ext cx="7848600" cy="1754326"/>
          </a:xfrm>
          <a:prstGeom prst="rect">
            <a:avLst/>
          </a:prstGeom>
          <a:noFill/>
          <a:effectLst>
            <a:glow rad="101600">
              <a:schemeClr val="accent2">
                <a:satMod val="175000"/>
                <a:alpha val="40000"/>
              </a:schemeClr>
            </a:glow>
          </a:effectLst>
        </p:spPr>
        <p:txBody>
          <a:bodyPr wrap="square" rtlCol="0">
            <a:spAutoFit/>
          </a:bodyPr>
          <a:lstStyle/>
          <a:p>
            <a:r>
              <a:rPr lang="en-US" b="1" dirty="0" smtClean="0">
                <a:latin typeface="Consolas" pitchFamily="49" charset="0"/>
              </a:rPr>
              <a:t>parameter</a:t>
            </a:r>
            <a:r>
              <a:rPr lang="en-US" dirty="0" smtClean="0">
                <a:latin typeface="Consolas" pitchFamily="49" charset="0"/>
              </a:rPr>
              <a:t> (file:”/home/od/param.csv”) {</a:t>
            </a:r>
          </a:p>
          <a:p>
            <a:r>
              <a:rPr lang="en-US" dirty="0" smtClean="0">
                <a:latin typeface="Consolas" pitchFamily="49" charset="0"/>
              </a:rPr>
              <a:t>	“c1.point” </a:t>
            </a:r>
            <a:r>
              <a:rPr lang="en-US" dirty="0">
                <a:latin typeface="Consolas" pitchFamily="49" charset="0"/>
              </a:rPr>
              <a:t>new Point(x:2, y:5</a:t>
            </a:r>
            <a:r>
              <a:rPr lang="en-US" dirty="0" smtClean="0">
                <a:latin typeface="Consolas" pitchFamily="49" charset="0"/>
              </a:rPr>
              <a:t>)</a:t>
            </a:r>
          </a:p>
          <a:p>
            <a:r>
              <a:rPr lang="en-US" dirty="0">
                <a:latin typeface="Consolas" pitchFamily="49" charset="0"/>
              </a:rPr>
              <a:t> </a:t>
            </a:r>
            <a:r>
              <a:rPr lang="en-US" dirty="0" smtClean="0">
                <a:latin typeface="Consolas" pitchFamily="49" charset="0"/>
              </a:rPr>
              <a:t>      “</a:t>
            </a:r>
            <a:r>
              <a:rPr lang="en-US" dirty="0" err="1" smtClean="0">
                <a:latin typeface="Consolas" pitchFamily="49" charset="0"/>
              </a:rPr>
              <a:t>startDate</a:t>
            </a:r>
            <a:r>
              <a:rPr lang="en-US" dirty="0" smtClean="0">
                <a:latin typeface="Consolas" pitchFamily="49" charset="0"/>
              </a:rPr>
              <a:t>” “2001-10-01”</a:t>
            </a:r>
          </a:p>
          <a:p>
            <a:r>
              <a:rPr lang="en-US" dirty="0">
                <a:latin typeface="Consolas" pitchFamily="49" charset="0"/>
              </a:rPr>
              <a:t> </a:t>
            </a:r>
            <a:r>
              <a:rPr lang="en-US" dirty="0" smtClean="0">
                <a:latin typeface="Consolas" pitchFamily="49" charset="0"/>
              </a:rPr>
              <a:t>      “verbose” true</a:t>
            </a:r>
          </a:p>
          <a:p>
            <a:r>
              <a:rPr lang="en-US" dirty="0">
                <a:latin typeface="Consolas" pitchFamily="49" charset="0"/>
              </a:rPr>
              <a:t> </a:t>
            </a:r>
            <a:r>
              <a:rPr lang="en-US" dirty="0" smtClean="0">
                <a:latin typeface="Consolas" pitchFamily="49" charset="0"/>
              </a:rPr>
              <a:t>      “</a:t>
            </a:r>
            <a:r>
              <a:rPr lang="en-US" dirty="0" err="1" smtClean="0">
                <a:latin typeface="Consolas" pitchFamily="49" charset="0"/>
              </a:rPr>
              <a:t>coeff</a:t>
            </a:r>
            <a:r>
              <a:rPr lang="en-US" dirty="0" smtClean="0">
                <a:latin typeface="Consolas" pitchFamily="49" charset="0"/>
              </a:rPr>
              <a:t>”   1.459</a:t>
            </a:r>
          </a:p>
          <a:p>
            <a:r>
              <a:rPr lang="en-US" dirty="0" smtClean="0">
                <a:latin typeface="Consolas" pitchFamily="49" charset="0"/>
              </a:rPr>
              <a:t>}</a:t>
            </a:r>
          </a:p>
        </p:txBody>
      </p:sp>
    </p:spTree>
    <p:extLst>
      <p:ext uri="{BB962C8B-B14F-4D97-AF65-F5344CB8AC3E}">
        <p14:creationId xmlns:p14="http://schemas.microsoft.com/office/powerpoint/2010/main" val="151749738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2088315" y="2619376"/>
            <a:ext cx="6511399" cy="1190625"/>
          </a:xfrm>
          <a:prstGeom prst="rect">
            <a:avLst/>
          </a:prstGeom>
        </p:spPr>
        <p:style>
          <a:lnRef idx="1">
            <a:schemeClr val="accent1"/>
          </a:lnRef>
          <a:fillRef idx="2">
            <a:schemeClr val="accent1"/>
          </a:fillRef>
          <a:effectRef idx="1">
            <a:schemeClr val="accent1"/>
          </a:effectRef>
          <a:fontRef idx="minor">
            <a:schemeClr val="dk1"/>
          </a:fontRef>
        </p:style>
        <p:txBody>
          <a:bodyPr lIns="160013" tIns="80006" rIns="160013" bIns="80006" rtlCol="0" anchor="ctr"/>
          <a:lstStyle/>
          <a:p>
            <a:pPr algn="ctr"/>
            <a:endParaRPr lang="en-US"/>
          </a:p>
        </p:txBody>
      </p:sp>
      <p:sp>
        <p:nvSpPr>
          <p:cNvPr id="15" name="TextBox 14"/>
          <p:cNvSpPr txBox="1"/>
          <p:nvPr/>
        </p:nvSpPr>
        <p:spPr>
          <a:xfrm>
            <a:off x="2215317" y="2619377"/>
            <a:ext cx="5326637" cy="992571"/>
          </a:xfrm>
          <a:prstGeom prst="rect">
            <a:avLst/>
          </a:prstGeom>
          <a:noFill/>
        </p:spPr>
        <p:txBody>
          <a:bodyPr wrap="none" lIns="160013" tIns="80006" rIns="160013" bIns="80006" rtlCol="0">
            <a:spAutoFit/>
          </a:bodyPr>
          <a:lstStyle/>
          <a:p>
            <a:r>
              <a:rPr lang="en-US" b="1" dirty="0" err="1" smtClean="0">
                <a:latin typeface="Lucida Sans Typewriter" pitchFamily="33" charset="0"/>
                <a:cs typeface="Lucida Sans Typewriter" pitchFamily="33" charset="0"/>
              </a:rPr>
              <a:t>control.count</a:t>
            </a:r>
            <a:r>
              <a:rPr lang="en-US" b="1" dirty="0" smtClean="0">
                <a:latin typeface="Lucida Sans Typewriter" pitchFamily="33" charset="0"/>
                <a:cs typeface="Lucida Sans Typewriter" pitchFamily="33" charset="0"/>
              </a:rPr>
              <a:t>'   3</a:t>
            </a:r>
          </a:p>
          <a:p>
            <a:r>
              <a:rPr lang="en-US" b="1" dirty="0" smtClean="0">
                <a:latin typeface="Lucida Sans Typewriter" pitchFamily="33" charset="0"/>
                <a:cs typeface="Lucida Sans Typewriter" pitchFamily="33" charset="0"/>
              </a:rPr>
              <a:t>'</a:t>
            </a:r>
            <a:r>
              <a:rPr lang="en-US" b="1" dirty="0" err="1" smtClean="0">
                <a:latin typeface="Lucida Sans Typewriter" pitchFamily="33" charset="0"/>
                <a:cs typeface="Lucida Sans Typewriter" pitchFamily="33" charset="0"/>
              </a:rPr>
              <a:t>input.simctrl</a:t>
            </a:r>
            <a:r>
              <a:rPr lang="en-US" b="1" dirty="0" smtClean="0">
                <a:latin typeface="Lucida Sans Typewriter" pitchFamily="33" charset="0"/>
                <a:cs typeface="Lucida Sans Typewriter" pitchFamily="33" charset="0"/>
              </a:rPr>
              <a:t>'  "$</a:t>
            </a:r>
            <a:r>
              <a:rPr lang="en-US" b="1" dirty="0" err="1" smtClean="0">
                <a:latin typeface="Lucida Sans Typewriter" pitchFamily="33" charset="0"/>
                <a:cs typeface="Lucida Sans Typewriter" pitchFamily="33" charset="0"/>
              </a:rPr>
              <a:t>oms_prj</a:t>
            </a:r>
            <a:r>
              <a:rPr lang="en-US" b="1" dirty="0" smtClean="0">
                <a:latin typeface="Lucida Sans Typewriter" pitchFamily="33" charset="0"/>
                <a:cs typeface="Lucida Sans Typewriter" pitchFamily="33" charset="0"/>
              </a:rPr>
              <a:t>/data/SIMCTRL.INP"</a:t>
            </a:r>
          </a:p>
          <a:p>
            <a:r>
              <a:rPr lang="en-US" b="1" dirty="0" smtClean="0">
                <a:latin typeface="Lucida Sans Typewriter" pitchFamily="33" charset="0"/>
                <a:cs typeface="Lucida Sans Typewriter" pitchFamily="33" charset="0"/>
              </a:rPr>
              <a:t>'</a:t>
            </a:r>
            <a:r>
              <a:rPr lang="en-US" b="1" dirty="0" err="1" smtClean="0">
                <a:latin typeface="Lucida Sans Typewriter" pitchFamily="33" charset="0"/>
                <a:cs typeface="Lucida Sans Typewriter" pitchFamily="33" charset="0"/>
              </a:rPr>
              <a:t>we.simctrl</a:t>
            </a:r>
            <a:r>
              <a:rPr lang="en-US" b="1" dirty="0" smtClean="0">
                <a:latin typeface="Lucida Sans Typewriter" pitchFamily="33" charset="0"/>
                <a:cs typeface="Lucida Sans Typewriter" pitchFamily="33" charset="0"/>
              </a:rPr>
              <a:t>'     "$</a:t>
            </a:r>
            <a:r>
              <a:rPr lang="en-US" b="1" dirty="0" err="1" smtClean="0">
                <a:latin typeface="Lucida Sans Typewriter" pitchFamily="33" charset="0"/>
                <a:cs typeface="Lucida Sans Typewriter" pitchFamily="33" charset="0"/>
              </a:rPr>
              <a:t>oms_prj</a:t>
            </a:r>
            <a:r>
              <a:rPr lang="en-US" b="1" dirty="0" smtClean="0">
                <a:latin typeface="Lucida Sans Typewriter" pitchFamily="33" charset="0"/>
                <a:cs typeface="Lucida Sans Typewriter" pitchFamily="33" charset="0"/>
              </a:rPr>
              <a:t>/data/WEATHER.INP"</a:t>
            </a:r>
          </a:p>
        </p:txBody>
      </p:sp>
      <p:sp>
        <p:nvSpPr>
          <p:cNvPr id="17" name="TextBox 16"/>
          <p:cNvSpPr txBox="1"/>
          <p:nvPr/>
        </p:nvSpPr>
        <p:spPr>
          <a:xfrm>
            <a:off x="818318" y="1905001"/>
            <a:ext cx="2122713" cy="741225"/>
          </a:xfrm>
          <a:prstGeom prst="rect">
            <a:avLst/>
          </a:prstGeom>
          <a:noFill/>
        </p:spPr>
        <p:txBody>
          <a:bodyPr wrap="square" lIns="160013" tIns="80006" rIns="160013" bIns="80006" rtlCol="0">
            <a:spAutoFit/>
          </a:bodyPr>
          <a:lstStyle/>
          <a:p>
            <a:r>
              <a:rPr lang="en-US" b="1" dirty="0" smtClean="0">
                <a:latin typeface="Lucida Sans Typewriter" pitchFamily="33" charset="0"/>
                <a:cs typeface="Lucida Sans Typewriter" pitchFamily="33" charset="0"/>
              </a:rPr>
              <a:t>parameter { </a:t>
            </a:r>
          </a:p>
          <a:p>
            <a:r>
              <a:rPr lang="en-US" b="1" dirty="0">
                <a:latin typeface="Lucida Sans Typewriter" pitchFamily="33" charset="0"/>
                <a:cs typeface="Lucida Sans Typewriter" pitchFamily="33" charset="0"/>
              </a:rPr>
              <a:t> </a:t>
            </a:r>
            <a:r>
              <a:rPr lang="en-US" b="1" dirty="0" smtClean="0">
                <a:latin typeface="Lucida Sans Typewriter" pitchFamily="33" charset="0"/>
                <a:cs typeface="Lucida Sans Typewriter" pitchFamily="33" charset="0"/>
              </a:rPr>
              <a:t>…</a:t>
            </a:r>
            <a:endParaRPr lang="en-US" b="1" dirty="0">
              <a:latin typeface="Lucida Sans Typewriter" pitchFamily="33" charset="0"/>
              <a:cs typeface="Lucida Sans Typewriter" pitchFamily="33" charset="0"/>
            </a:endParaRPr>
          </a:p>
        </p:txBody>
      </p:sp>
      <p:sp>
        <p:nvSpPr>
          <p:cNvPr id="18" name="TextBox 17"/>
          <p:cNvSpPr txBox="1"/>
          <p:nvPr/>
        </p:nvSpPr>
        <p:spPr>
          <a:xfrm>
            <a:off x="945316" y="3857626"/>
            <a:ext cx="1456596" cy="741225"/>
          </a:xfrm>
          <a:prstGeom prst="rect">
            <a:avLst/>
          </a:prstGeom>
          <a:noFill/>
        </p:spPr>
        <p:txBody>
          <a:bodyPr wrap="square" lIns="160013" tIns="80006" rIns="160013" bIns="80006" rtlCol="0">
            <a:spAutoFit/>
          </a:bodyPr>
          <a:lstStyle/>
          <a:p>
            <a:r>
              <a:rPr lang="en-US" b="1" dirty="0" smtClean="0">
                <a:latin typeface="Lucida Sans Typewriter" pitchFamily="33" charset="0"/>
                <a:cs typeface="Lucida Sans Typewriter" pitchFamily="33" charset="0"/>
              </a:rPr>
              <a:t> …</a:t>
            </a:r>
          </a:p>
          <a:p>
            <a:r>
              <a:rPr lang="en-US" b="1" dirty="0" smtClean="0">
                <a:latin typeface="Lucida Sans Typewriter" pitchFamily="33" charset="0"/>
                <a:cs typeface="Lucida Sans Typewriter" pitchFamily="33" charset="0"/>
              </a:rPr>
              <a:t>}</a:t>
            </a:r>
            <a:endParaRPr lang="en-US" b="1" dirty="0">
              <a:latin typeface="Lucida Sans Typewriter" pitchFamily="33" charset="0"/>
              <a:cs typeface="Lucida Sans Typewriter" pitchFamily="33" charset="0"/>
            </a:endParaRPr>
          </a:p>
        </p:txBody>
      </p:sp>
      <p:sp>
        <p:nvSpPr>
          <p:cNvPr id="25" name="TextBox 24"/>
          <p:cNvSpPr txBox="1"/>
          <p:nvPr/>
        </p:nvSpPr>
        <p:spPr>
          <a:xfrm>
            <a:off x="2177144" y="3937000"/>
            <a:ext cx="3324531" cy="417502"/>
          </a:xfrm>
          <a:prstGeom prst="rect">
            <a:avLst/>
          </a:prstGeom>
          <a:noFill/>
        </p:spPr>
        <p:txBody>
          <a:bodyPr wrap="none" lIns="139144" tIns="69572" rIns="139144" bIns="69572" rtlCol="0">
            <a:spAutoFit/>
          </a:bodyPr>
          <a:lstStyle/>
          <a:p>
            <a:r>
              <a:rPr lang="en-US" dirty="0" smtClean="0"/>
              <a:t>‘</a:t>
            </a:r>
            <a:r>
              <a:rPr lang="en-US" dirty="0" err="1" smtClean="0"/>
              <a:t>compname.fieldname</a:t>
            </a:r>
            <a:r>
              <a:rPr lang="en-US" dirty="0" smtClean="0"/>
              <a:t>’   value</a:t>
            </a:r>
            <a:endParaRPr lang="en-US" dirty="0"/>
          </a:p>
        </p:txBody>
      </p:sp>
      <p:sp>
        <p:nvSpPr>
          <p:cNvPr id="3" name="Slide Number Placeholder 2"/>
          <p:cNvSpPr>
            <a:spLocks noGrp="1"/>
          </p:cNvSpPr>
          <p:nvPr>
            <p:ph type="sldNum" sz="quarter" idx="12"/>
          </p:nvPr>
        </p:nvSpPr>
        <p:spPr/>
        <p:txBody>
          <a:bodyPr/>
          <a:lstStyle/>
          <a:p>
            <a:fld id="{E9353CB8-35B8-441F-A176-6CE3BA725640}" type="slidenum">
              <a:rPr lang="en-US" smtClean="0"/>
              <a:pPr/>
              <a:t>176</a:t>
            </a:fld>
            <a:endParaRPr lang="en-US"/>
          </a:p>
        </p:txBody>
      </p:sp>
    </p:spTree>
    <p:extLst>
      <p:ext uri="{BB962C8B-B14F-4D97-AF65-F5344CB8AC3E}">
        <p14:creationId xmlns:p14="http://schemas.microsoft.com/office/powerpoint/2010/main" val="225526795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t>
            </a:r>
            <a:r>
              <a:rPr lang="en-US" dirty="0" smtClean="0"/>
              <a:t>fficiency{}</a:t>
            </a:r>
            <a:endParaRPr lang="en-US" dirty="0"/>
          </a:p>
        </p:txBody>
      </p:sp>
      <p:sp>
        <p:nvSpPr>
          <p:cNvPr id="3" name="Content Placeholder 2"/>
          <p:cNvSpPr>
            <a:spLocks noGrp="1"/>
          </p:cNvSpPr>
          <p:nvPr>
            <p:ph idx="1"/>
          </p:nvPr>
        </p:nvSpPr>
        <p:spPr>
          <a:xfrm>
            <a:off x="457200" y="3429000"/>
            <a:ext cx="4191000" cy="3048000"/>
          </a:xfrm>
        </p:spPr>
        <p:txBody>
          <a:bodyPr/>
          <a:lstStyle/>
          <a:p>
            <a:r>
              <a:rPr lang="en-US" dirty="0" smtClean="0"/>
              <a:t>Compute model performance on-the-fly</a:t>
            </a:r>
          </a:p>
          <a:p>
            <a:r>
              <a:rPr lang="en-US" dirty="0" smtClean="0"/>
              <a:t>No mode change required</a:t>
            </a:r>
          </a:p>
          <a:p>
            <a:r>
              <a:rPr lang="en-US" dirty="0" smtClean="0"/>
              <a:t>Multiple efficiencies possible</a:t>
            </a:r>
          </a:p>
        </p:txBody>
      </p:sp>
      <p:sp>
        <p:nvSpPr>
          <p:cNvPr id="4" name="Slide Number Placeholder 3"/>
          <p:cNvSpPr>
            <a:spLocks noGrp="1"/>
          </p:cNvSpPr>
          <p:nvPr>
            <p:ph type="sldNum" sz="quarter" idx="12"/>
          </p:nvPr>
        </p:nvSpPr>
        <p:spPr/>
        <p:txBody>
          <a:bodyPr/>
          <a:lstStyle/>
          <a:p>
            <a:fld id="{E9353CB8-35B8-441F-A176-6CE3BA725640}" type="slidenum">
              <a:rPr lang="en-US" smtClean="0"/>
              <a:pPr/>
              <a:t>177</a:t>
            </a:fld>
            <a:endParaRPr lang="en-US"/>
          </a:p>
        </p:txBody>
      </p:sp>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078" t="53389" r="41983" b="5163"/>
          <a:stretch/>
        </p:blipFill>
        <p:spPr bwMode="auto">
          <a:xfrm>
            <a:off x="4953000" y="3276600"/>
            <a:ext cx="3940404" cy="34030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609600" y="1295400"/>
            <a:ext cx="7848600" cy="923330"/>
          </a:xfrm>
          <a:prstGeom prst="rect">
            <a:avLst/>
          </a:prstGeom>
          <a:noFill/>
          <a:effectLst>
            <a:glow rad="101600">
              <a:schemeClr val="accent2">
                <a:satMod val="175000"/>
                <a:alpha val="40000"/>
              </a:schemeClr>
            </a:glow>
          </a:effectLst>
        </p:spPr>
        <p:txBody>
          <a:bodyPr wrap="square" rtlCol="0">
            <a:spAutoFit/>
          </a:bodyPr>
          <a:lstStyle/>
          <a:p>
            <a:r>
              <a:rPr lang="en-US" dirty="0">
                <a:latin typeface="Consolas" pitchFamily="49" charset="0"/>
              </a:rPr>
              <a:t>// model efficiency (optional)</a:t>
            </a:r>
          </a:p>
          <a:p>
            <a:r>
              <a:rPr lang="en-US" b="1" dirty="0" smtClean="0">
                <a:latin typeface="Consolas" pitchFamily="49" charset="0"/>
              </a:rPr>
              <a:t>efficiency</a:t>
            </a:r>
            <a:r>
              <a:rPr lang="en-US" dirty="0" smtClean="0">
                <a:latin typeface="Consolas" pitchFamily="49" charset="0"/>
              </a:rPr>
              <a:t>(</a:t>
            </a:r>
            <a:r>
              <a:rPr lang="en-US" dirty="0" err="1" smtClean="0">
                <a:latin typeface="Consolas" pitchFamily="49" charset="0"/>
              </a:rPr>
              <a:t>obs</a:t>
            </a:r>
            <a:r>
              <a:rPr lang="en-US" dirty="0">
                <a:latin typeface="Consolas" pitchFamily="49" charset="0"/>
              </a:rPr>
              <a:t>:"</a:t>
            </a:r>
            <a:r>
              <a:rPr lang="en-US" dirty="0" err="1">
                <a:latin typeface="Consolas" pitchFamily="49" charset="0"/>
              </a:rPr>
              <a:t>precip</a:t>
            </a:r>
            <a:r>
              <a:rPr lang="en-US" dirty="0">
                <a:latin typeface="Consolas" pitchFamily="49" charset="0"/>
              </a:rPr>
              <a:t>", </a:t>
            </a:r>
            <a:r>
              <a:rPr lang="en-US" dirty="0" err="1">
                <a:latin typeface="Consolas" pitchFamily="49" charset="0"/>
              </a:rPr>
              <a:t>sim</a:t>
            </a:r>
            <a:r>
              <a:rPr lang="en-US" dirty="0">
                <a:latin typeface="Consolas" pitchFamily="49" charset="0"/>
              </a:rPr>
              <a:t>:"runoff", </a:t>
            </a:r>
            <a:r>
              <a:rPr lang="en-US" dirty="0" err="1">
                <a:latin typeface="Consolas" pitchFamily="49" charset="0"/>
              </a:rPr>
              <a:t>precip</a:t>
            </a:r>
            <a:r>
              <a:rPr lang="en-US" dirty="0">
                <a:latin typeface="Consolas" pitchFamily="49" charset="0"/>
              </a:rPr>
              <a:t>:"</a:t>
            </a:r>
            <a:r>
              <a:rPr lang="en-US" dirty="0" err="1">
                <a:latin typeface="Consolas" pitchFamily="49" charset="0"/>
              </a:rPr>
              <a:t>precip</a:t>
            </a:r>
            <a:r>
              <a:rPr lang="en-US" dirty="0">
                <a:latin typeface="Consolas" pitchFamily="49" charset="0"/>
              </a:rPr>
              <a:t>", </a:t>
            </a:r>
            <a:r>
              <a:rPr lang="en-US" dirty="0" smtClean="0">
                <a:latin typeface="Consolas" pitchFamily="49" charset="0"/>
              </a:rPr>
              <a:t>   </a:t>
            </a:r>
          </a:p>
          <a:p>
            <a:r>
              <a:rPr lang="en-US" dirty="0">
                <a:latin typeface="Consolas" pitchFamily="49" charset="0"/>
              </a:rPr>
              <a:t> </a:t>
            </a:r>
            <a:r>
              <a:rPr lang="en-US" dirty="0" smtClean="0">
                <a:latin typeface="Consolas" pitchFamily="49" charset="0"/>
              </a:rPr>
              <a:t>     </a:t>
            </a:r>
            <a:r>
              <a:rPr lang="en-US" dirty="0" err="1" smtClean="0">
                <a:latin typeface="Consolas" pitchFamily="49" charset="0"/>
              </a:rPr>
              <a:t>methods:NS+ABSDIF+PMCC+TRMSE+ROCE</a:t>
            </a:r>
            <a:r>
              <a:rPr lang="en-US" dirty="0">
                <a:latin typeface="Consolas" pitchFamily="49" charset="0"/>
              </a:rPr>
              <a:t>)</a:t>
            </a:r>
            <a:endParaRPr lang="en-US" dirty="0" smtClean="0">
              <a:latin typeface="Consolas" pitchFamily="49" charset="0"/>
            </a:endParaRPr>
          </a:p>
        </p:txBody>
      </p:sp>
    </p:spTree>
    <p:extLst>
      <p:ext uri="{BB962C8B-B14F-4D97-AF65-F5344CB8AC3E}">
        <p14:creationId xmlns:p14="http://schemas.microsoft.com/office/powerpoint/2010/main" val="151515626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457200" y="3429000"/>
            <a:ext cx="4191000" cy="3048000"/>
          </a:xfrm>
        </p:spPr>
        <p:txBody>
          <a:bodyPr/>
          <a:lstStyle/>
          <a:p>
            <a:r>
              <a:rPr lang="en-US" dirty="0" smtClean="0"/>
              <a:t>Compute summary on-the-fly</a:t>
            </a:r>
          </a:p>
          <a:p>
            <a:r>
              <a:rPr lang="en-US" dirty="0" smtClean="0"/>
              <a:t>No mode change required</a:t>
            </a:r>
          </a:p>
          <a:p>
            <a:r>
              <a:rPr lang="en-US" dirty="0" smtClean="0"/>
              <a:t>Multiple summaries possible</a:t>
            </a:r>
          </a:p>
          <a:p>
            <a:r>
              <a:rPr lang="en-US" dirty="0" smtClean="0"/>
              <a:t>Summary aggregation </a:t>
            </a:r>
          </a:p>
        </p:txBody>
      </p:sp>
      <p:sp>
        <p:nvSpPr>
          <p:cNvPr id="4" name="Slide Number Placeholder 3"/>
          <p:cNvSpPr>
            <a:spLocks noGrp="1"/>
          </p:cNvSpPr>
          <p:nvPr>
            <p:ph type="sldNum" sz="quarter" idx="12"/>
          </p:nvPr>
        </p:nvSpPr>
        <p:spPr/>
        <p:txBody>
          <a:bodyPr/>
          <a:lstStyle/>
          <a:p>
            <a:fld id="{E9353CB8-35B8-441F-A176-6CE3BA725640}" type="slidenum">
              <a:rPr lang="en-US" smtClean="0"/>
              <a:pPr/>
              <a:t>178</a:t>
            </a:fld>
            <a:endParaRPr lang="en-US"/>
          </a:p>
        </p:txBody>
      </p:sp>
      <p:sp>
        <p:nvSpPr>
          <p:cNvPr id="6" name="TextBox 5"/>
          <p:cNvSpPr txBox="1"/>
          <p:nvPr/>
        </p:nvSpPr>
        <p:spPr>
          <a:xfrm>
            <a:off x="609600" y="1295400"/>
            <a:ext cx="7848600" cy="1477328"/>
          </a:xfrm>
          <a:prstGeom prst="rect">
            <a:avLst/>
          </a:prstGeom>
          <a:noFill/>
          <a:effectLst>
            <a:glow rad="101600">
              <a:schemeClr val="accent2">
                <a:satMod val="175000"/>
                <a:alpha val="40000"/>
              </a:schemeClr>
            </a:glow>
          </a:effectLst>
        </p:spPr>
        <p:txBody>
          <a:bodyPr wrap="square" rtlCol="0">
            <a:spAutoFit/>
          </a:bodyPr>
          <a:lstStyle/>
          <a:p>
            <a:r>
              <a:rPr lang="en-US" dirty="0">
                <a:latin typeface="Consolas" pitchFamily="49" charset="0"/>
              </a:rPr>
              <a:t>// compute annual summary for runoff 'on-the-fly' (optional</a:t>
            </a:r>
          </a:p>
          <a:p>
            <a:r>
              <a:rPr lang="en-US" dirty="0" smtClean="0">
                <a:latin typeface="Consolas" pitchFamily="49" charset="0"/>
              </a:rPr>
              <a:t>summary(</a:t>
            </a:r>
            <a:r>
              <a:rPr lang="en-US" dirty="0" err="1" smtClean="0">
                <a:latin typeface="Consolas" pitchFamily="49" charset="0"/>
              </a:rPr>
              <a:t>time</a:t>
            </a:r>
            <a:r>
              <a:rPr lang="en-US" dirty="0" err="1">
                <a:latin typeface="Consolas" pitchFamily="49" charset="0"/>
              </a:rPr>
              <a:t>:"time</a:t>
            </a:r>
            <a:r>
              <a:rPr lang="en-US" dirty="0">
                <a:latin typeface="Consolas" pitchFamily="49" charset="0"/>
              </a:rPr>
              <a:t>", </a:t>
            </a:r>
            <a:r>
              <a:rPr lang="en-US" dirty="0" err="1">
                <a:latin typeface="Consolas" pitchFamily="49" charset="0"/>
              </a:rPr>
              <a:t>var</a:t>
            </a:r>
            <a:r>
              <a:rPr lang="en-US" dirty="0">
                <a:latin typeface="Consolas" pitchFamily="49" charset="0"/>
              </a:rPr>
              <a:t>:"runoff", </a:t>
            </a:r>
            <a:endParaRPr lang="en-US" dirty="0" smtClean="0">
              <a:latin typeface="Consolas" pitchFamily="49" charset="0"/>
            </a:endParaRPr>
          </a:p>
          <a:p>
            <a:r>
              <a:rPr lang="en-US" dirty="0">
                <a:latin typeface="Consolas" pitchFamily="49" charset="0"/>
              </a:rPr>
              <a:t> </a:t>
            </a:r>
            <a:r>
              <a:rPr lang="en-US" dirty="0" smtClean="0">
                <a:latin typeface="Consolas" pitchFamily="49" charset="0"/>
              </a:rPr>
              <a:t>        moments:COUNT+MEAN+MIN+LAG1+Q3</a:t>
            </a:r>
            <a:r>
              <a:rPr lang="en-US" dirty="0">
                <a:latin typeface="Consolas" pitchFamily="49" charset="0"/>
              </a:rPr>
              <a:t>, </a:t>
            </a:r>
            <a:r>
              <a:rPr lang="en-US" dirty="0" err="1">
                <a:latin typeface="Consolas" pitchFamily="49" charset="0"/>
              </a:rPr>
              <a:t>period:YEARLY</a:t>
            </a:r>
            <a:r>
              <a:rPr lang="en-US" dirty="0">
                <a:latin typeface="Consolas" pitchFamily="49" charset="0"/>
              </a:rPr>
              <a:t>)</a:t>
            </a:r>
          </a:p>
          <a:p>
            <a:r>
              <a:rPr lang="en-US" dirty="0" smtClean="0">
                <a:latin typeface="Consolas" pitchFamily="49" charset="0"/>
              </a:rPr>
              <a:t>summary(</a:t>
            </a:r>
            <a:r>
              <a:rPr lang="en-US" dirty="0" err="1" smtClean="0">
                <a:latin typeface="Consolas" pitchFamily="49" charset="0"/>
              </a:rPr>
              <a:t>time</a:t>
            </a:r>
            <a:r>
              <a:rPr lang="en-US" dirty="0" err="1">
                <a:latin typeface="Consolas" pitchFamily="49" charset="0"/>
              </a:rPr>
              <a:t>:"time</a:t>
            </a:r>
            <a:r>
              <a:rPr lang="en-US" dirty="0">
                <a:latin typeface="Consolas" pitchFamily="49" charset="0"/>
              </a:rPr>
              <a:t>", </a:t>
            </a:r>
            <a:r>
              <a:rPr lang="en-US" dirty="0" err="1">
                <a:latin typeface="Consolas" pitchFamily="49" charset="0"/>
              </a:rPr>
              <a:t>var</a:t>
            </a:r>
            <a:r>
              <a:rPr lang="en-US" dirty="0">
                <a:latin typeface="Consolas" pitchFamily="49" charset="0"/>
              </a:rPr>
              <a:t>:"</a:t>
            </a:r>
            <a:r>
              <a:rPr lang="en-US" dirty="0" err="1">
                <a:latin typeface="Consolas" pitchFamily="49" charset="0"/>
              </a:rPr>
              <a:t>snowStorage</a:t>
            </a:r>
            <a:r>
              <a:rPr lang="en-US" dirty="0">
                <a:latin typeface="Consolas" pitchFamily="49" charset="0"/>
              </a:rPr>
              <a:t>", </a:t>
            </a:r>
            <a:r>
              <a:rPr lang="en-US" dirty="0" err="1">
                <a:latin typeface="Consolas" pitchFamily="49" charset="0"/>
              </a:rPr>
              <a:t>moments:MEAN+MIN</a:t>
            </a:r>
            <a:r>
              <a:rPr lang="en-US" dirty="0">
                <a:latin typeface="Consolas" pitchFamily="49" charset="0"/>
              </a:rPr>
              <a:t>, </a:t>
            </a:r>
            <a:endParaRPr lang="en-US" dirty="0" smtClean="0">
              <a:latin typeface="Consolas" pitchFamily="49" charset="0"/>
            </a:endParaRPr>
          </a:p>
          <a:p>
            <a:r>
              <a:rPr lang="en-US" dirty="0">
                <a:latin typeface="Consolas" pitchFamily="49" charset="0"/>
              </a:rPr>
              <a:t> </a:t>
            </a:r>
            <a:r>
              <a:rPr lang="en-US" dirty="0" smtClean="0">
                <a:latin typeface="Consolas" pitchFamily="49" charset="0"/>
              </a:rPr>
              <a:t>        </a:t>
            </a:r>
            <a:r>
              <a:rPr lang="en-US" dirty="0" err="1" smtClean="0">
                <a:latin typeface="Consolas" pitchFamily="49" charset="0"/>
              </a:rPr>
              <a:t>period:YEARLY</a:t>
            </a:r>
            <a:r>
              <a:rPr lang="en-US" dirty="0">
                <a:latin typeface="Consolas" pitchFamily="49" charset="0"/>
              </a:rPr>
              <a:t>)</a:t>
            </a:r>
            <a:endParaRPr lang="en-US" dirty="0" smtClean="0">
              <a:latin typeface="Consolas" pitchFamily="49" charset="0"/>
            </a:endParaRPr>
          </a:p>
        </p:txBody>
      </p:sp>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958" t="59172" r="19740" b="7917"/>
          <a:stretch/>
        </p:blipFill>
        <p:spPr bwMode="auto">
          <a:xfrm>
            <a:off x="5029200" y="3200400"/>
            <a:ext cx="3299383" cy="2977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216670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a:t>
            </a:r>
            <a:endParaRPr lang="en-US" dirty="0"/>
          </a:p>
        </p:txBody>
      </p:sp>
      <p:sp>
        <p:nvSpPr>
          <p:cNvPr id="3" name="Content Placeholder 2"/>
          <p:cNvSpPr>
            <a:spLocks noGrp="1"/>
          </p:cNvSpPr>
          <p:nvPr>
            <p:ph idx="1"/>
          </p:nvPr>
        </p:nvSpPr>
        <p:spPr>
          <a:xfrm>
            <a:off x="457200" y="3429000"/>
            <a:ext cx="7467600" cy="3048000"/>
          </a:xfrm>
        </p:spPr>
        <p:txBody>
          <a:bodyPr/>
          <a:lstStyle/>
          <a:p>
            <a:r>
              <a:rPr lang="en-US" dirty="0" smtClean="0"/>
              <a:t>Provides build support from within the simulation</a:t>
            </a:r>
          </a:p>
          <a:p>
            <a:r>
              <a:rPr lang="en-US" dirty="0" smtClean="0"/>
              <a:t>Specify build file (build.xml” and target(s))</a:t>
            </a:r>
          </a:p>
          <a:p>
            <a:r>
              <a:rPr lang="en-US" dirty="0" smtClean="0"/>
              <a:t>Use the OMS Console to “build”</a:t>
            </a:r>
          </a:p>
        </p:txBody>
      </p:sp>
      <p:sp>
        <p:nvSpPr>
          <p:cNvPr id="4" name="Slide Number Placeholder 3"/>
          <p:cNvSpPr>
            <a:spLocks noGrp="1"/>
          </p:cNvSpPr>
          <p:nvPr>
            <p:ph type="sldNum" sz="quarter" idx="12"/>
          </p:nvPr>
        </p:nvSpPr>
        <p:spPr/>
        <p:txBody>
          <a:bodyPr/>
          <a:lstStyle/>
          <a:p>
            <a:fld id="{E9353CB8-35B8-441F-A176-6CE3BA725640}" type="slidenum">
              <a:rPr lang="en-US" smtClean="0"/>
              <a:pPr/>
              <a:t>179</a:t>
            </a:fld>
            <a:endParaRPr lang="en-US"/>
          </a:p>
        </p:txBody>
      </p:sp>
      <p:sp>
        <p:nvSpPr>
          <p:cNvPr id="6" name="TextBox 5"/>
          <p:cNvSpPr txBox="1"/>
          <p:nvPr/>
        </p:nvSpPr>
        <p:spPr>
          <a:xfrm>
            <a:off x="609600" y="1295400"/>
            <a:ext cx="7848600" cy="1200329"/>
          </a:xfrm>
          <a:prstGeom prst="rect">
            <a:avLst/>
          </a:prstGeom>
          <a:noFill/>
          <a:effectLst>
            <a:glow rad="101600">
              <a:schemeClr val="accent2">
                <a:satMod val="175000"/>
                <a:alpha val="40000"/>
              </a:schemeClr>
            </a:glow>
          </a:effectLst>
        </p:spPr>
        <p:txBody>
          <a:bodyPr wrap="square" rtlCol="0">
            <a:spAutoFit/>
          </a:bodyPr>
          <a:lstStyle/>
          <a:p>
            <a:r>
              <a:rPr lang="en-US" dirty="0">
                <a:latin typeface="Consolas" pitchFamily="49" charset="0"/>
              </a:rPr>
              <a:t>// compute annual summary for runoff 'on-the-fly' (optional</a:t>
            </a:r>
          </a:p>
          <a:p>
            <a:r>
              <a:rPr lang="en-US" dirty="0">
                <a:latin typeface="Consolas" pitchFamily="49" charset="0"/>
              </a:rPr>
              <a:t>b</a:t>
            </a:r>
            <a:r>
              <a:rPr lang="en-US" dirty="0" smtClean="0">
                <a:latin typeface="Consolas" pitchFamily="49" charset="0"/>
              </a:rPr>
              <a:t>uild(</a:t>
            </a:r>
            <a:r>
              <a:rPr lang="en-US" dirty="0" err="1" smtClean="0">
                <a:latin typeface="Consolas" pitchFamily="49" charset="0"/>
              </a:rPr>
              <a:t>target:”all</a:t>
            </a:r>
            <a:r>
              <a:rPr lang="en-US" dirty="0" smtClean="0">
                <a:latin typeface="Consolas" pitchFamily="49" charset="0"/>
              </a:rPr>
              <a:t>”)</a:t>
            </a:r>
          </a:p>
          <a:p>
            <a:r>
              <a:rPr lang="en-US" dirty="0">
                <a:latin typeface="Consolas" pitchFamily="49" charset="0"/>
              </a:rPr>
              <a:t>b</a:t>
            </a:r>
            <a:r>
              <a:rPr lang="en-US" dirty="0" smtClean="0">
                <a:latin typeface="Consolas" pitchFamily="49" charset="0"/>
              </a:rPr>
              <a:t>uild()</a:t>
            </a:r>
          </a:p>
          <a:p>
            <a:r>
              <a:rPr lang="en-US" dirty="0" smtClean="0">
                <a:latin typeface="Consolas" pitchFamily="49" charset="0"/>
              </a:rPr>
              <a:t>Build(file:”/</a:t>
            </a:r>
            <a:r>
              <a:rPr lang="en-US" dirty="0" err="1" smtClean="0">
                <a:latin typeface="Consolas" pitchFamily="49" charset="0"/>
              </a:rPr>
              <a:t>tmp</a:t>
            </a:r>
            <a:r>
              <a:rPr lang="en-US" dirty="0" smtClean="0">
                <a:latin typeface="Consolas" pitchFamily="49" charset="0"/>
              </a:rPr>
              <a:t>/build.xml”, </a:t>
            </a:r>
            <a:r>
              <a:rPr lang="en-US" dirty="0" err="1" smtClean="0">
                <a:latin typeface="Consolas" pitchFamily="49" charset="0"/>
              </a:rPr>
              <a:t>target:”compile</a:t>
            </a:r>
            <a:r>
              <a:rPr lang="en-US" dirty="0" smtClean="0">
                <a:latin typeface="Consolas" pitchFamily="49" charset="0"/>
              </a:rPr>
              <a:t>”)</a:t>
            </a:r>
          </a:p>
        </p:txBody>
      </p:sp>
    </p:spTree>
    <p:extLst>
      <p:ext uri="{BB962C8B-B14F-4D97-AF65-F5344CB8AC3E}">
        <p14:creationId xmlns:p14="http://schemas.microsoft.com/office/powerpoint/2010/main" val="17700946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Auto Documentation</a:t>
            </a:r>
            <a:endParaRPr lang="en-US" dirty="0"/>
          </a:p>
        </p:txBody>
      </p:sp>
      <p:sp>
        <p:nvSpPr>
          <p:cNvPr id="7" name="Content Placeholder 6"/>
          <p:cNvSpPr>
            <a:spLocks noGrp="1"/>
          </p:cNvSpPr>
          <p:nvPr>
            <p:ph sz="quarter" idx="2"/>
          </p:nvPr>
        </p:nvSpPr>
        <p:spPr/>
        <p:txBody>
          <a:bodyPr>
            <a:normAutofit/>
          </a:bodyPr>
          <a:lstStyle/>
          <a:p>
            <a:r>
              <a:rPr lang="en-US" dirty="0" smtClean="0"/>
              <a:t>Docbook5 </a:t>
            </a:r>
          </a:p>
          <a:p>
            <a:pPr lvl="1"/>
            <a:r>
              <a:rPr lang="en-US" dirty="0" smtClean="0"/>
              <a:t>Model meta data</a:t>
            </a:r>
          </a:p>
          <a:p>
            <a:pPr lvl="1"/>
            <a:r>
              <a:rPr lang="en-US" dirty="0" smtClean="0"/>
              <a:t>Components meta data</a:t>
            </a:r>
          </a:p>
          <a:p>
            <a:pPr lvl="1"/>
            <a:r>
              <a:rPr lang="en-US" dirty="0" smtClean="0"/>
              <a:t>Parameter sets</a:t>
            </a:r>
          </a:p>
          <a:p>
            <a:pPr lvl="1"/>
            <a:r>
              <a:rPr lang="en-US" dirty="0" smtClean="0"/>
              <a:t>Simulations</a:t>
            </a:r>
          </a:p>
          <a:p>
            <a:r>
              <a:rPr lang="en-US" dirty="0" smtClean="0"/>
              <a:t>Docbook5 </a:t>
            </a:r>
            <a:r>
              <a:rPr lang="en-US" dirty="0" smtClean="0">
                <a:sym typeface="Wingdings" pitchFamily="2" charset="2"/>
              </a:rPr>
              <a:t></a:t>
            </a:r>
          </a:p>
          <a:p>
            <a:pPr lvl="1"/>
            <a:r>
              <a:rPr lang="en-US" dirty="0" smtClean="0">
                <a:sym typeface="Wingdings" pitchFamily="2" charset="2"/>
              </a:rPr>
              <a:t>PDF</a:t>
            </a:r>
          </a:p>
          <a:p>
            <a:pPr lvl="1"/>
            <a:r>
              <a:rPr lang="en-US" dirty="0" smtClean="0">
                <a:sym typeface="Wingdings" pitchFamily="2" charset="2"/>
              </a:rPr>
              <a:t>HTML</a:t>
            </a:r>
          </a:p>
          <a:p>
            <a:pPr lvl="1"/>
            <a:r>
              <a:rPr lang="en-US" dirty="0" smtClean="0">
                <a:sym typeface="Wingdings" pitchFamily="2" charset="2"/>
              </a:rPr>
              <a:t>DOC(X)</a:t>
            </a:r>
          </a:p>
          <a:p>
            <a:pPr lvl="1"/>
            <a:r>
              <a:rPr lang="en-US" dirty="0" smtClean="0">
                <a:sym typeface="Wingdings" pitchFamily="2" charset="2"/>
              </a:rPr>
              <a:t>…</a:t>
            </a:r>
            <a:endParaRPr lang="en-US" dirty="0" smtClean="0"/>
          </a:p>
          <a:p>
            <a:pPr lvl="1">
              <a:buNone/>
            </a:pPr>
            <a:endParaRPr lang="en-US" dirty="0"/>
          </a:p>
        </p:txBody>
      </p:sp>
      <p:pic>
        <p:nvPicPr>
          <p:cNvPr id="5" name="Picture 4" descr="docs.png"/>
          <p:cNvPicPr>
            <a:picLocks noChangeAspect="1"/>
          </p:cNvPicPr>
          <p:nvPr/>
        </p:nvPicPr>
        <p:blipFill>
          <a:blip r:embed="rId2" cstate="print"/>
          <a:stretch>
            <a:fillRect/>
          </a:stretch>
        </p:blipFill>
        <p:spPr>
          <a:xfrm>
            <a:off x="304800" y="1600200"/>
            <a:ext cx="4572000" cy="2736057"/>
          </a:xfrm>
          <a:prstGeom prst="rect">
            <a:avLst/>
          </a:prstGeom>
          <a:ln>
            <a:noFill/>
          </a:ln>
          <a:effectLst>
            <a:outerShdw blurRad="292100" dist="139700" dir="2700000" algn="tl" rotWithShape="0">
              <a:srgbClr val="333333">
                <a:alpha val="65000"/>
              </a:srgbClr>
            </a:outerShdw>
          </a:effectLst>
        </p:spPr>
      </p:pic>
      <p:sp>
        <p:nvSpPr>
          <p:cNvPr id="3" name="Slide Number Placeholder 2"/>
          <p:cNvSpPr>
            <a:spLocks noGrp="1"/>
          </p:cNvSpPr>
          <p:nvPr>
            <p:ph type="sldNum" sz="quarter" idx="12"/>
          </p:nvPr>
        </p:nvSpPr>
        <p:spPr/>
        <p:txBody>
          <a:bodyPr/>
          <a:lstStyle/>
          <a:p>
            <a:fld id="{E9353CB8-35B8-441F-A176-6CE3BA725640}" type="slidenum">
              <a:rPr lang="en-US" smtClean="0"/>
              <a:pPr/>
              <a:t>18</a:t>
            </a:fld>
            <a:endParaRPr lang="en-US"/>
          </a:p>
        </p:txBody>
      </p:sp>
    </p:spTree>
    <p:extLst>
      <p:ext uri="{BB962C8B-B14F-4D97-AF65-F5344CB8AC3E}">
        <p14:creationId xmlns:p14="http://schemas.microsoft.com/office/powerpoint/2010/main" val="1208965900"/>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Rectangle 160"/>
          <p:cNvSpPr/>
          <p:nvPr/>
        </p:nvSpPr>
        <p:spPr>
          <a:xfrm>
            <a:off x="544286" y="254000"/>
            <a:ext cx="8273143" cy="5969000"/>
          </a:xfrm>
          <a:prstGeom prst="rect">
            <a:avLst/>
          </a:prstGeom>
        </p:spPr>
        <p:style>
          <a:lnRef idx="2">
            <a:schemeClr val="accent6"/>
          </a:lnRef>
          <a:fillRef idx="1">
            <a:schemeClr val="lt1"/>
          </a:fillRef>
          <a:effectRef idx="0">
            <a:schemeClr val="accent6"/>
          </a:effectRef>
          <a:fontRef idx="minor">
            <a:schemeClr val="dk1"/>
          </a:fontRef>
        </p:style>
        <p:txBody>
          <a:bodyPr lIns="139144" tIns="69572" rIns="139144" bIns="69572" rtlCol="0" anchor="ctr"/>
          <a:lstStyle/>
          <a:p>
            <a:pPr algn="ctr"/>
            <a:endParaRPr lang="en-US"/>
          </a:p>
        </p:txBody>
      </p:sp>
      <p:sp>
        <p:nvSpPr>
          <p:cNvPr id="5" name="Rounded Rectangle 4"/>
          <p:cNvSpPr/>
          <p:nvPr/>
        </p:nvSpPr>
        <p:spPr>
          <a:xfrm>
            <a:off x="3356429" y="2921001"/>
            <a:ext cx="1397000" cy="714375"/>
          </a:xfrm>
          <a:prstGeom prst="roundRect">
            <a:avLst/>
          </a:prstGeom>
        </p:spPr>
        <p:style>
          <a:lnRef idx="1">
            <a:schemeClr val="dk1"/>
          </a:lnRef>
          <a:fillRef idx="2">
            <a:schemeClr val="dk1"/>
          </a:fillRef>
          <a:effectRef idx="1">
            <a:schemeClr val="dk1"/>
          </a:effectRef>
          <a:fontRef idx="minor">
            <a:schemeClr val="dk1"/>
          </a:fontRef>
        </p:style>
        <p:txBody>
          <a:bodyPr lIns="160013" tIns="80006" rIns="160013" bIns="80006" rtlCol="0" anchor="ctr"/>
          <a:lstStyle/>
          <a:p>
            <a:pPr algn="ctr"/>
            <a:r>
              <a:rPr lang="en-US" b="1" dirty="0" err="1" smtClean="0">
                <a:latin typeface="Lucida Sans Typewriter" pitchFamily="33" charset="0"/>
                <a:cs typeface="Lucida Sans Typewriter" pitchFamily="33" charset="0"/>
              </a:rPr>
              <a:t>pl_rate</a:t>
            </a:r>
            <a:endParaRPr lang="en-US" b="1" dirty="0">
              <a:latin typeface="Lucida Sans Typewriter" pitchFamily="33" charset="0"/>
              <a:cs typeface="Lucida Sans Typewriter" pitchFamily="33" charset="0"/>
            </a:endParaRPr>
          </a:p>
        </p:txBody>
      </p:sp>
      <p:cxnSp>
        <p:nvCxnSpPr>
          <p:cNvPr id="7" name="Elbow Connector 6"/>
          <p:cNvCxnSpPr>
            <a:endCxn id="5" idx="2"/>
          </p:cNvCxnSpPr>
          <p:nvPr/>
        </p:nvCxnSpPr>
        <p:spPr>
          <a:xfrm flipV="1">
            <a:off x="2177143" y="3635376"/>
            <a:ext cx="1877786" cy="809625"/>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9" name="Rounded Rectangle 8"/>
          <p:cNvSpPr/>
          <p:nvPr/>
        </p:nvSpPr>
        <p:spPr>
          <a:xfrm>
            <a:off x="2394857" y="889001"/>
            <a:ext cx="1397000" cy="714375"/>
          </a:xfrm>
          <a:prstGeom prst="roundRect">
            <a:avLst/>
          </a:prstGeom>
        </p:spPr>
        <p:style>
          <a:lnRef idx="1">
            <a:schemeClr val="dk1"/>
          </a:lnRef>
          <a:fillRef idx="2">
            <a:schemeClr val="dk1"/>
          </a:fillRef>
          <a:effectRef idx="1">
            <a:schemeClr val="dk1"/>
          </a:effectRef>
          <a:fontRef idx="minor">
            <a:schemeClr val="dk1"/>
          </a:fontRef>
        </p:style>
        <p:txBody>
          <a:bodyPr lIns="160013" tIns="80006" rIns="160013" bIns="80006" rtlCol="0" anchor="ctr"/>
          <a:lstStyle/>
          <a:p>
            <a:pPr algn="ctr"/>
            <a:r>
              <a:rPr lang="en-US" b="1" dirty="0" err="1" smtClean="0">
                <a:latin typeface="Lucida Sans Typewriter" pitchFamily="33" charset="0"/>
                <a:cs typeface="Lucida Sans Typewriter" pitchFamily="33" charset="0"/>
              </a:rPr>
              <a:t>sw_rate</a:t>
            </a:r>
            <a:endParaRPr lang="en-US" b="1" dirty="0">
              <a:latin typeface="Lucida Sans Typewriter" pitchFamily="33" charset="0"/>
              <a:cs typeface="Lucida Sans Typewriter" pitchFamily="33" charset="0"/>
            </a:endParaRPr>
          </a:p>
        </p:txBody>
      </p:sp>
      <p:sp>
        <p:nvSpPr>
          <p:cNvPr id="10" name="TextBox 9"/>
          <p:cNvSpPr txBox="1"/>
          <p:nvPr/>
        </p:nvSpPr>
        <p:spPr>
          <a:xfrm rot="16200000">
            <a:off x="1949153" y="2661278"/>
            <a:ext cx="1894094" cy="377018"/>
          </a:xfrm>
          <a:prstGeom prst="rect">
            <a:avLst/>
          </a:prstGeom>
          <a:noFill/>
        </p:spPr>
        <p:txBody>
          <a:bodyPr wrap="none" lIns="160013" tIns="80006" rIns="160013" bIns="80006" rtlCol="0">
            <a:spAutoFit/>
          </a:bodyPr>
          <a:lstStyle/>
          <a:p>
            <a:r>
              <a:rPr lang="en-US" sz="1400" dirty="0" err="1">
                <a:latin typeface="Lucida Sans Typewriter" pitchFamily="33" charset="0"/>
                <a:cs typeface="Lucida Sans Typewriter" pitchFamily="33" charset="0"/>
              </a:rPr>
              <a:t>srad,tmin,tmax,rain</a:t>
            </a:r>
            <a:r>
              <a:rPr lang="en-US" sz="1400" dirty="0">
                <a:latin typeface="Lucida Sans Typewriter" pitchFamily="33" charset="0"/>
                <a:cs typeface="Lucida Sans Typewriter" pitchFamily="33" charset="0"/>
              </a:rPr>
              <a:t> </a:t>
            </a:r>
          </a:p>
        </p:txBody>
      </p:sp>
      <p:cxnSp>
        <p:nvCxnSpPr>
          <p:cNvPr id="12" name="Elbow Connector 11"/>
          <p:cNvCxnSpPr>
            <a:endCxn id="9" idx="2"/>
          </p:cNvCxnSpPr>
          <p:nvPr/>
        </p:nvCxnSpPr>
        <p:spPr>
          <a:xfrm rot="5400000" flipH="1" flipV="1">
            <a:off x="1404940" y="2375583"/>
            <a:ext cx="2460625" cy="916211"/>
          </a:xfrm>
          <a:prstGeom prst="bentConnector3">
            <a:avLst>
              <a:gd name="adj1" fmla="val -425"/>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2177143" y="4826001"/>
            <a:ext cx="634134" cy="392407"/>
          </a:xfrm>
          <a:prstGeom prst="rect">
            <a:avLst/>
          </a:prstGeom>
          <a:noFill/>
        </p:spPr>
        <p:txBody>
          <a:bodyPr wrap="none" lIns="160013" tIns="80006" rIns="160013" bIns="80006" rtlCol="0">
            <a:spAutoFit/>
          </a:bodyPr>
          <a:lstStyle/>
          <a:p>
            <a:r>
              <a:rPr lang="en-US" sz="1500" dirty="0" err="1">
                <a:latin typeface="Lucida Sans Typewriter" pitchFamily="33" charset="0"/>
                <a:cs typeface="Lucida Sans Typewriter" pitchFamily="33" charset="0"/>
              </a:rPr>
              <a:t>doy</a:t>
            </a:r>
            <a:endParaRPr lang="en-US" sz="1500" dirty="0">
              <a:latin typeface="Lucida Sans Typewriter" pitchFamily="33" charset="0"/>
              <a:cs typeface="Lucida Sans Typewriter" pitchFamily="33" charset="0"/>
            </a:endParaRPr>
          </a:p>
        </p:txBody>
      </p:sp>
      <p:sp>
        <p:nvSpPr>
          <p:cNvPr id="24" name="Rounded Rectangle 23"/>
          <p:cNvSpPr/>
          <p:nvPr/>
        </p:nvSpPr>
        <p:spPr>
          <a:xfrm>
            <a:off x="5225143" y="2921001"/>
            <a:ext cx="1397000" cy="714375"/>
          </a:xfrm>
          <a:prstGeom prst="roundRect">
            <a:avLst/>
          </a:prstGeom>
        </p:spPr>
        <p:style>
          <a:lnRef idx="1">
            <a:schemeClr val="dk1"/>
          </a:lnRef>
          <a:fillRef idx="2">
            <a:schemeClr val="dk1"/>
          </a:fillRef>
          <a:effectRef idx="1">
            <a:schemeClr val="dk1"/>
          </a:effectRef>
          <a:fontRef idx="minor">
            <a:schemeClr val="dk1"/>
          </a:fontRef>
        </p:style>
        <p:txBody>
          <a:bodyPr lIns="160013" tIns="80006" rIns="160013" bIns="80006" rtlCol="0" anchor="ctr"/>
          <a:lstStyle/>
          <a:p>
            <a:pPr algn="ctr"/>
            <a:r>
              <a:rPr lang="en-US" b="1" dirty="0" err="1" smtClean="0">
                <a:latin typeface="Lucida Sans Typewriter" pitchFamily="33" charset="0"/>
                <a:cs typeface="Lucida Sans Typewriter" pitchFamily="33" charset="0"/>
              </a:rPr>
              <a:t>pl_integ</a:t>
            </a:r>
            <a:endParaRPr lang="en-US" b="1" dirty="0">
              <a:latin typeface="Lucida Sans Typewriter" pitchFamily="33" charset="0"/>
              <a:cs typeface="Lucida Sans Typewriter" pitchFamily="33" charset="0"/>
            </a:endParaRPr>
          </a:p>
        </p:txBody>
      </p:sp>
      <p:sp>
        <p:nvSpPr>
          <p:cNvPr id="25" name="Rounded Rectangle 24"/>
          <p:cNvSpPr/>
          <p:nvPr/>
        </p:nvSpPr>
        <p:spPr>
          <a:xfrm>
            <a:off x="4263571" y="889001"/>
            <a:ext cx="1397000" cy="714375"/>
          </a:xfrm>
          <a:prstGeom prst="roundRect">
            <a:avLst/>
          </a:prstGeom>
        </p:spPr>
        <p:style>
          <a:lnRef idx="1">
            <a:schemeClr val="dk1"/>
          </a:lnRef>
          <a:fillRef idx="2">
            <a:schemeClr val="dk1"/>
          </a:fillRef>
          <a:effectRef idx="1">
            <a:schemeClr val="dk1"/>
          </a:effectRef>
          <a:fontRef idx="minor">
            <a:schemeClr val="dk1"/>
          </a:fontRef>
        </p:style>
        <p:txBody>
          <a:bodyPr lIns="160013" tIns="80006" rIns="160013" bIns="80006" rtlCol="0" anchor="ctr"/>
          <a:lstStyle/>
          <a:p>
            <a:pPr algn="ctr"/>
            <a:r>
              <a:rPr lang="en-US" b="1" dirty="0" err="1" smtClean="0">
                <a:latin typeface="Lucida Sans Typewriter" pitchFamily="33" charset="0"/>
                <a:cs typeface="Lucida Sans Typewriter" pitchFamily="33" charset="0"/>
              </a:rPr>
              <a:t>sw_integ</a:t>
            </a:r>
            <a:endParaRPr lang="en-US" b="1" dirty="0">
              <a:latin typeface="Lucida Sans Typewriter" pitchFamily="33" charset="0"/>
              <a:cs typeface="Lucida Sans Typewriter" pitchFamily="33" charset="0"/>
            </a:endParaRPr>
          </a:p>
        </p:txBody>
      </p:sp>
      <p:cxnSp>
        <p:nvCxnSpPr>
          <p:cNvPr id="31" name="Elbow Connector 30"/>
          <p:cNvCxnSpPr>
            <a:stCxn id="9" idx="3"/>
            <a:endCxn id="25" idx="1"/>
          </p:cNvCxnSpPr>
          <p:nvPr/>
        </p:nvCxnSpPr>
        <p:spPr>
          <a:xfrm>
            <a:off x="3791857" y="1246188"/>
            <a:ext cx="471714" cy="2647"/>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Elbow Connector 33"/>
          <p:cNvCxnSpPr>
            <a:stCxn id="5" idx="3"/>
            <a:endCxn id="24" idx="1"/>
          </p:cNvCxnSpPr>
          <p:nvPr/>
        </p:nvCxnSpPr>
        <p:spPr>
          <a:xfrm>
            <a:off x="4753429" y="3278188"/>
            <a:ext cx="471714" cy="2647"/>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47" name="Rounded Rectangle 46"/>
          <p:cNvSpPr/>
          <p:nvPr/>
        </p:nvSpPr>
        <p:spPr>
          <a:xfrm>
            <a:off x="7311571" y="2921001"/>
            <a:ext cx="1397000" cy="714375"/>
          </a:xfrm>
          <a:prstGeom prst="roundRect">
            <a:avLst/>
          </a:prstGeom>
        </p:spPr>
        <p:style>
          <a:lnRef idx="1">
            <a:schemeClr val="dk1"/>
          </a:lnRef>
          <a:fillRef idx="2">
            <a:schemeClr val="dk1"/>
          </a:fillRef>
          <a:effectRef idx="1">
            <a:schemeClr val="dk1"/>
          </a:effectRef>
          <a:fontRef idx="minor">
            <a:schemeClr val="dk1"/>
          </a:fontRef>
        </p:style>
        <p:txBody>
          <a:bodyPr lIns="160013" tIns="80006" rIns="160013" bIns="80006" rtlCol="0" anchor="ctr"/>
          <a:lstStyle/>
          <a:p>
            <a:pPr algn="ctr"/>
            <a:r>
              <a:rPr lang="en-US" b="1" dirty="0" err="1" smtClean="0">
                <a:latin typeface="Lucida Sans Typewriter" pitchFamily="33" charset="0"/>
                <a:cs typeface="Lucida Sans Typewriter" pitchFamily="33" charset="0"/>
              </a:rPr>
              <a:t>pl_outpt</a:t>
            </a:r>
            <a:endParaRPr lang="en-US" b="1" dirty="0">
              <a:latin typeface="Lucida Sans Typewriter" pitchFamily="33" charset="0"/>
              <a:cs typeface="Lucida Sans Typewriter" pitchFamily="33" charset="0"/>
            </a:endParaRPr>
          </a:p>
        </p:txBody>
      </p:sp>
      <p:sp>
        <p:nvSpPr>
          <p:cNvPr id="48" name="Rounded Rectangle 47"/>
          <p:cNvSpPr/>
          <p:nvPr/>
        </p:nvSpPr>
        <p:spPr>
          <a:xfrm>
            <a:off x="6350000" y="889001"/>
            <a:ext cx="1397000" cy="714375"/>
          </a:xfrm>
          <a:prstGeom prst="roundRect">
            <a:avLst/>
          </a:prstGeom>
        </p:spPr>
        <p:style>
          <a:lnRef idx="1">
            <a:schemeClr val="dk1"/>
          </a:lnRef>
          <a:fillRef idx="2">
            <a:schemeClr val="dk1"/>
          </a:fillRef>
          <a:effectRef idx="1">
            <a:schemeClr val="dk1"/>
          </a:effectRef>
          <a:fontRef idx="minor">
            <a:schemeClr val="dk1"/>
          </a:fontRef>
        </p:style>
        <p:txBody>
          <a:bodyPr lIns="160013" tIns="80006" rIns="160013" bIns="80006" rtlCol="0" anchor="ctr"/>
          <a:lstStyle/>
          <a:p>
            <a:pPr algn="ctr"/>
            <a:r>
              <a:rPr lang="en-US" b="1" dirty="0" err="1" smtClean="0">
                <a:latin typeface="Lucida Sans Typewriter" pitchFamily="33" charset="0"/>
                <a:cs typeface="Lucida Sans Typewriter" pitchFamily="33" charset="0"/>
              </a:rPr>
              <a:t>sw_outpt</a:t>
            </a:r>
            <a:endParaRPr lang="en-US" b="1" dirty="0">
              <a:latin typeface="Lucida Sans Typewriter" pitchFamily="33" charset="0"/>
              <a:cs typeface="Lucida Sans Typewriter" pitchFamily="33" charset="0"/>
            </a:endParaRPr>
          </a:p>
        </p:txBody>
      </p:sp>
      <p:cxnSp>
        <p:nvCxnSpPr>
          <p:cNvPr id="51" name="Elbow Connector 50"/>
          <p:cNvCxnSpPr>
            <a:stCxn id="25" idx="3"/>
            <a:endCxn id="48" idx="1"/>
          </p:cNvCxnSpPr>
          <p:nvPr/>
        </p:nvCxnSpPr>
        <p:spPr>
          <a:xfrm>
            <a:off x="5660571" y="1246188"/>
            <a:ext cx="689429" cy="2647"/>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0" name="Elbow Connector 59"/>
          <p:cNvCxnSpPr>
            <a:stCxn id="24" idx="3"/>
            <a:endCxn id="47" idx="1"/>
          </p:cNvCxnSpPr>
          <p:nvPr/>
        </p:nvCxnSpPr>
        <p:spPr>
          <a:xfrm>
            <a:off x="6622143" y="3278188"/>
            <a:ext cx="689429" cy="2647"/>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2612572" y="4445000"/>
            <a:ext cx="1406781" cy="377018"/>
          </a:xfrm>
          <a:prstGeom prst="rect">
            <a:avLst/>
          </a:prstGeom>
          <a:noFill/>
        </p:spPr>
        <p:txBody>
          <a:bodyPr wrap="none" lIns="160013" tIns="80006" rIns="160013" bIns="80006" rtlCol="0">
            <a:spAutoFit/>
          </a:bodyPr>
          <a:lstStyle/>
          <a:p>
            <a:r>
              <a:rPr lang="en-US" sz="1400" dirty="0" err="1">
                <a:latin typeface="Lucida Sans Typewriter" pitchFamily="33" charset="0"/>
                <a:cs typeface="Lucida Sans Typewriter" pitchFamily="33" charset="0"/>
              </a:rPr>
              <a:t>tmin,tmax,par</a:t>
            </a:r>
            <a:endParaRPr lang="en-US" sz="1400" dirty="0">
              <a:latin typeface="Lucida Sans Typewriter" pitchFamily="33" charset="0"/>
              <a:cs typeface="Lucida Sans Typewriter" pitchFamily="33" charset="0"/>
            </a:endParaRPr>
          </a:p>
        </p:txBody>
      </p:sp>
      <p:cxnSp>
        <p:nvCxnSpPr>
          <p:cNvPr id="67" name="Elbow Connector 11"/>
          <p:cNvCxnSpPr>
            <a:endCxn id="25" idx="2"/>
          </p:cNvCxnSpPr>
          <p:nvPr/>
        </p:nvCxnSpPr>
        <p:spPr>
          <a:xfrm flipV="1">
            <a:off x="2177143" y="1603376"/>
            <a:ext cx="2784929" cy="2460625"/>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1" name="Elbow Connector 11"/>
          <p:cNvCxnSpPr>
            <a:endCxn id="24" idx="2"/>
          </p:cNvCxnSpPr>
          <p:nvPr/>
        </p:nvCxnSpPr>
        <p:spPr>
          <a:xfrm flipV="1">
            <a:off x="2177143" y="3635376"/>
            <a:ext cx="3746500" cy="809625"/>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4" name="Elbow Connector 11"/>
          <p:cNvCxnSpPr>
            <a:endCxn id="48" idx="2"/>
          </p:cNvCxnSpPr>
          <p:nvPr/>
        </p:nvCxnSpPr>
        <p:spPr>
          <a:xfrm flipV="1">
            <a:off x="2286000" y="1603376"/>
            <a:ext cx="4762500" cy="2460625"/>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Elbow Connector 11"/>
          <p:cNvCxnSpPr>
            <a:endCxn id="47" idx="2"/>
          </p:cNvCxnSpPr>
          <p:nvPr/>
        </p:nvCxnSpPr>
        <p:spPr>
          <a:xfrm flipV="1">
            <a:off x="2177143" y="3635376"/>
            <a:ext cx="5832929" cy="809625"/>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89" name="Rounded Rectangle 88"/>
          <p:cNvSpPr/>
          <p:nvPr/>
        </p:nvSpPr>
        <p:spPr>
          <a:xfrm>
            <a:off x="1433286" y="5381626"/>
            <a:ext cx="1397000" cy="714375"/>
          </a:xfrm>
          <a:prstGeom prst="roundRect">
            <a:avLst/>
          </a:prstGeom>
        </p:spPr>
        <p:style>
          <a:lnRef idx="1">
            <a:schemeClr val="accent6"/>
          </a:lnRef>
          <a:fillRef idx="2">
            <a:schemeClr val="accent6"/>
          </a:fillRef>
          <a:effectRef idx="1">
            <a:schemeClr val="accent6"/>
          </a:effectRef>
          <a:fontRef idx="minor">
            <a:schemeClr val="dk1"/>
          </a:fontRef>
        </p:style>
        <p:txBody>
          <a:bodyPr lIns="160013" tIns="80006" rIns="160013" bIns="80006" rtlCol="0" anchor="ctr"/>
          <a:lstStyle/>
          <a:p>
            <a:pPr algn="ctr"/>
            <a:r>
              <a:rPr lang="en-US" b="1" dirty="0" smtClean="0">
                <a:latin typeface="Lucida Sans Typewriter" pitchFamily="33" charset="0"/>
                <a:cs typeface="Lucida Sans Typewriter" pitchFamily="33" charset="0"/>
              </a:rPr>
              <a:t>control</a:t>
            </a:r>
            <a:endParaRPr lang="en-US" b="1" dirty="0">
              <a:latin typeface="Lucida Sans Typewriter" pitchFamily="33" charset="0"/>
              <a:cs typeface="Lucida Sans Typewriter" pitchFamily="33" charset="0"/>
            </a:endParaRPr>
          </a:p>
        </p:txBody>
      </p:sp>
      <p:cxnSp>
        <p:nvCxnSpPr>
          <p:cNvPr id="90" name="Elbow Connector 6"/>
          <p:cNvCxnSpPr>
            <a:stCxn id="89" idx="0"/>
            <a:endCxn id="4" idx="2"/>
          </p:cNvCxnSpPr>
          <p:nvPr/>
        </p:nvCxnSpPr>
        <p:spPr>
          <a:xfrm rot="16200000" flipV="1">
            <a:off x="1539875" y="4789715"/>
            <a:ext cx="730250" cy="453571"/>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5" name="Straight Arrow Connector 94"/>
          <p:cNvCxnSpPr/>
          <p:nvPr/>
        </p:nvCxnSpPr>
        <p:spPr>
          <a:xfrm rot="5400000">
            <a:off x="2849563" y="2284866"/>
            <a:ext cx="1270000" cy="22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6" name="TextBox 95"/>
          <p:cNvSpPr txBox="1"/>
          <p:nvPr/>
        </p:nvSpPr>
        <p:spPr>
          <a:xfrm rot="16200000">
            <a:off x="2839527" y="1982075"/>
            <a:ext cx="1270000" cy="607851"/>
          </a:xfrm>
          <a:prstGeom prst="rect">
            <a:avLst/>
          </a:prstGeom>
          <a:noFill/>
        </p:spPr>
        <p:txBody>
          <a:bodyPr wrap="square" lIns="160013" tIns="80006" rIns="160013" bIns="80006" rtlCol="0">
            <a:spAutoFit/>
          </a:bodyPr>
          <a:lstStyle/>
          <a:p>
            <a:r>
              <a:rPr lang="en-US" sz="1500" dirty="0">
                <a:latin typeface="Lucida Sans Typewriter" pitchFamily="33" charset="0"/>
                <a:cs typeface="Lucida Sans Typewriter" pitchFamily="33" charset="0"/>
              </a:rPr>
              <a:t>swfac1</a:t>
            </a:r>
          </a:p>
          <a:p>
            <a:r>
              <a:rPr lang="en-US" sz="1400" dirty="0">
                <a:latin typeface="Lucida Sans Typewriter" pitchFamily="33" charset="0"/>
                <a:cs typeface="Lucida Sans Typewriter" pitchFamily="33" charset="0"/>
              </a:rPr>
              <a:t>swfac2</a:t>
            </a:r>
            <a:endParaRPr lang="en-US" sz="1500" dirty="0">
              <a:latin typeface="Lucida Sans Typewriter" pitchFamily="33" charset="0"/>
              <a:cs typeface="Lucida Sans Typewriter" pitchFamily="33" charset="0"/>
            </a:endParaRPr>
          </a:p>
        </p:txBody>
      </p:sp>
      <p:cxnSp>
        <p:nvCxnSpPr>
          <p:cNvPr id="119" name="Straight Arrow Connector 118"/>
          <p:cNvCxnSpPr/>
          <p:nvPr/>
        </p:nvCxnSpPr>
        <p:spPr>
          <a:xfrm rot="5400000" flipH="1" flipV="1">
            <a:off x="3938229" y="2286095"/>
            <a:ext cx="1268677" cy="11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2" name="TextBox 121"/>
          <p:cNvSpPr txBox="1"/>
          <p:nvPr/>
        </p:nvSpPr>
        <p:spPr>
          <a:xfrm rot="16200000">
            <a:off x="4190840" y="2232857"/>
            <a:ext cx="502688" cy="377018"/>
          </a:xfrm>
          <a:prstGeom prst="rect">
            <a:avLst/>
          </a:prstGeom>
          <a:noFill/>
        </p:spPr>
        <p:txBody>
          <a:bodyPr wrap="none" lIns="160013" tIns="80006" rIns="160013" bIns="80006" rtlCol="0">
            <a:spAutoFit/>
          </a:bodyPr>
          <a:lstStyle/>
          <a:p>
            <a:r>
              <a:rPr lang="en-US" sz="1400" dirty="0" err="1">
                <a:latin typeface="Lucida Sans Typewriter" pitchFamily="33" charset="0"/>
                <a:cs typeface="Lucida Sans Typewriter" pitchFamily="33" charset="0"/>
              </a:rPr>
              <a:t>lai</a:t>
            </a:r>
            <a:endParaRPr lang="en-US" sz="1500" dirty="0">
              <a:latin typeface="Lucida Sans Typewriter" pitchFamily="33" charset="0"/>
              <a:cs typeface="Lucida Sans Typewriter" pitchFamily="33" charset="0"/>
            </a:endParaRPr>
          </a:p>
        </p:txBody>
      </p:sp>
      <p:sp>
        <p:nvSpPr>
          <p:cNvPr id="123" name="TextBox 122"/>
          <p:cNvSpPr txBox="1"/>
          <p:nvPr/>
        </p:nvSpPr>
        <p:spPr>
          <a:xfrm rot="16200000">
            <a:off x="5102313" y="1956532"/>
            <a:ext cx="880996" cy="592462"/>
          </a:xfrm>
          <a:prstGeom prst="rect">
            <a:avLst/>
          </a:prstGeom>
          <a:noFill/>
        </p:spPr>
        <p:txBody>
          <a:bodyPr wrap="none" lIns="160013" tIns="80006" rIns="160013" bIns="80006" rtlCol="0">
            <a:spAutoFit/>
          </a:bodyPr>
          <a:lstStyle/>
          <a:p>
            <a:r>
              <a:rPr lang="en-US" sz="1400" dirty="0">
                <a:latin typeface="Lucida Sans Typewriter" pitchFamily="33" charset="0"/>
                <a:cs typeface="Lucida Sans Typewriter" pitchFamily="33" charset="0"/>
              </a:rPr>
              <a:t>swfac1</a:t>
            </a:r>
          </a:p>
          <a:p>
            <a:r>
              <a:rPr lang="en-US" sz="1400" dirty="0">
                <a:latin typeface="Lucida Sans Typewriter" pitchFamily="33" charset="0"/>
                <a:cs typeface="Lucida Sans Typewriter" pitchFamily="33" charset="0"/>
              </a:rPr>
              <a:t>swfac2</a:t>
            </a:r>
          </a:p>
        </p:txBody>
      </p:sp>
      <p:cxnSp>
        <p:nvCxnSpPr>
          <p:cNvPr id="126" name="Straight Arrow Connector 125"/>
          <p:cNvCxnSpPr/>
          <p:nvPr/>
        </p:nvCxnSpPr>
        <p:spPr>
          <a:xfrm rot="5400000">
            <a:off x="4917849" y="2284866"/>
            <a:ext cx="1270000" cy="22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7" name="Straight Arrow Connector 126"/>
          <p:cNvCxnSpPr/>
          <p:nvPr/>
        </p:nvCxnSpPr>
        <p:spPr>
          <a:xfrm rot="5400000" flipH="1" flipV="1">
            <a:off x="5897657" y="2284771"/>
            <a:ext cx="1268677" cy="11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28" name="TextBox 127"/>
          <p:cNvSpPr txBox="1"/>
          <p:nvPr/>
        </p:nvSpPr>
        <p:spPr>
          <a:xfrm rot="16200000">
            <a:off x="6139277" y="2212822"/>
            <a:ext cx="502688" cy="377018"/>
          </a:xfrm>
          <a:prstGeom prst="rect">
            <a:avLst/>
          </a:prstGeom>
          <a:noFill/>
        </p:spPr>
        <p:txBody>
          <a:bodyPr wrap="none" lIns="160013" tIns="80006" rIns="160013" bIns="80006" rtlCol="0">
            <a:spAutoFit/>
          </a:bodyPr>
          <a:lstStyle/>
          <a:p>
            <a:r>
              <a:rPr lang="en-US" sz="1400" dirty="0" err="1">
                <a:latin typeface="Lucida Sans Typewriter" pitchFamily="33" charset="0"/>
                <a:cs typeface="Lucida Sans Typewriter" pitchFamily="33" charset="0"/>
              </a:rPr>
              <a:t>lai</a:t>
            </a:r>
            <a:endParaRPr lang="en-US" sz="1400" dirty="0">
              <a:latin typeface="Lucida Sans Typewriter" pitchFamily="33" charset="0"/>
              <a:cs typeface="Lucida Sans Typewriter" pitchFamily="33" charset="0"/>
            </a:endParaRPr>
          </a:p>
        </p:txBody>
      </p:sp>
      <p:sp>
        <p:nvSpPr>
          <p:cNvPr id="129" name="TextBox 128"/>
          <p:cNvSpPr txBox="1"/>
          <p:nvPr/>
        </p:nvSpPr>
        <p:spPr>
          <a:xfrm rot="16200000">
            <a:off x="7148615" y="1916457"/>
            <a:ext cx="880996" cy="592462"/>
          </a:xfrm>
          <a:prstGeom prst="rect">
            <a:avLst/>
          </a:prstGeom>
          <a:noFill/>
        </p:spPr>
        <p:txBody>
          <a:bodyPr wrap="none" lIns="160013" tIns="80006" rIns="160013" bIns="80006" rtlCol="0">
            <a:spAutoFit/>
          </a:bodyPr>
          <a:lstStyle/>
          <a:p>
            <a:r>
              <a:rPr lang="en-US" sz="1400" dirty="0">
                <a:latin typeface="Lucida Sans Typewriter" pitchFamily="33" charset="0"/>
                <a:cs typeface="Lucida Sans Typewriter" pitchFamily="33" charset="0"/>
              </a:rPr>
              <a:t>swfac1</a:t>
            </a:r>
          </a:p>
          <a:p>
            <a:r>
              <a:rPr lang="en-US" sz="1400" dirty="0">
                <a:latin typeface="Lucida Sans Typewriter" pitchFamily="33" charset="0"/>
                <a:cs typeface="Lucida Sans Typewriter" pitchFamily="33" charset="0"/>
              </a:rPr>
              <a:t>swfac2</a:t>
            </a:r>
          </a:p>
        </p:txBody>
      </p:sp>
      <p:cxnSp>
        <p:nvCxnSpPr>
          <p:cNvPr id="130" name="Straight Arrow Connector 129"/>
          <p:cNvCxnSpPr/>
          <p:nvPr/>
        </p:nvCxnSpPr>
        <p:spPr>
          <a:xfrm rot="5400000">
            <a:off x="6964150" y="2244791"/>
            <a:ext cx="1270000" cy="2269"/>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32" name="Elbow Connector 6"/>
          <p:cNvCxnSpPr>
            <a:stCxn id="89" idx="0"/>
            <a:endCxn id="150" idx="1"/>
          </p:cNvCxnSpPr>
          <p:nvPr/>
        </p:nvCxnSpPr>
        <p:spPr>
          <a:xfrm rot="5400000" flipH="1" flipV="1">
            <a:off x="2425527" y="4868011"/>
            <a:ext cx="219875" cy="807357"/>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50" name="TextBox 149"/>
          <p:cNvSpPr txBox="1"/>
          <p:nvPr/>
        </p:nvSpPr>
        <p:spPr>
          <a:xfrm>
            <a:off x="2939143" y="4953000"/>
            <a:ext cx="2106249" cy="417502"/>
          </a:xfrm>
          <a:prstGeom prst="rect">
            <a:avLst/>
          </a:prstGeom>
          <a:noFill/>
        </p:spPr>
        <p:txBody>
          <a:bodyPr wrap="none" lIns="139144" tIns="69572" rIns="139144" bIns="69572" rtlCol="0">
            <a:spAutoFit/>
          </a:bodyPr>
          <a:lstStyle/>
          <a:p>
            <a:r>
              <a:rPr lang="en-US" dirty="0" smtClean="0"/>
              <a:t>‘ALL components’</a:t>
            </a:r>
            <a:endParaRPr lang="en-US" dirty="0"/>
          </a:p>
        </p:txBody>
      </p:sp>
      <p:cxnSp>
        <p:nvCxnSpPr>
          <p:cNvPr id="155" name="Shape 154"/>
          <p:cNvCxnSpPr>
            <a:endCxn id="9" idx="0"/>
          </p:cNvCxnSpPr>
          <p:nvPr/>
        </p:nvCxnSpPr>
        <p:spPr>
          <a:xfrm rot="10800000">
            <a:off x="3093357" y="889000"/>
            <a:ext cx="3438071" cy="1016000"/>
          </a:xfrm>
          <a:prstGeom prst="bentConnector4">
            <a:avLst>
              <a:gd name="adj1" fmla="val 15845"/>
              <a:gd name="adj2" fmla="val 129605"/>
            </a:avLst>
          </a:prstGeom>
          <a:ln>
            <a:tailEnd type="arrow"/>
          </a:ln>
        </p:spPr>
        <p:style>
          <a:lnRef idx="2">
            <a:schemeClr val="accent2"/>
          </a:lnRef>
          <a:fillRef idx="0">
            <a:schemeClr val="accent2"/>
          </a:fillRef>
          <a:effectRef idx="1">
            <a:schemeClr val="accent2"/>
          </a:effectRef>
          <a:fontRef idx="minor">
            <a:schemeClr val="tx1"/>
          </a:fontRef>
        </p:style>
      </p:cxnSp>
      <p:sp>
        <p:nvSpPr>
          <p:cNvPr id="160" name="TextBox 159"/>
          <p:cNvSpPr txBox="1"/>
          <p:nvPr/>
        </p:nvSpPr>
        <p:spPr>
          <a:xfrm>
            <a:off x="4245429" y="254001"/>
            <a:ext cx="517115" cy="392407"/>
          </a:xfrm>
          <a:prstGeom prst="rect">
            <a:avLst/>
          </a:prstGeom>
          <a:noFill/>
        </p:spPr>
        <p:txBody>
          <a:bodyPr wrap="none" lIns="160013" tIns="80006" rIns="160013" bIns="80006" rtlCol="0">
            <a:spAutoFit/>
          </a:bodyPr>
          <a:lstStyle/>
          <a:p>
            <a:r>
              <a:rPr lang="en-US" sz="1500" dirty="0" err="1">
                <a:latin typeface="Lucida Sans Typewriter" pitchFamily="33" charset="0"/>
                <a:cs typeface="Lucida Sans Typewriter" pitchFamily="33" charset="0"/>
              </a:rPr>
              <a:t>lai</a:t>
            </a:r>
            <a:endParaRPr lang="en-US" sz="1500" dirty="0">
              <a:latin typeface="Lucida Sans Typewriter" pitchFamily="33" charset="0"/>
              <a:cs typeface="Lucida Sans Typewriter" pitchFamily="33" charset="0"/>
            </a:endParaRPr>
          </a:p>
        </p:txBody>
      </p:sp>
      <p:sp>
        <p:nvSpPr>
          <p:cNvPr id="162" name="Rectangle 161"/>
          <p:cNvSpPr/>
          <p:nvPr/>
        </p:nvSpPr>
        <p:spPr>
          <a:xfrm>
            <a:off x="4680857" y="5842000"/>
            <a:ext cx="1197429" cy="381000"/>
          </a:xfrm>
          <a:prstGeom prst="rect">
            <a:avLst/>
          </a:prstGeom>
        </p:spPr>
        <p:style>
          <a:lnRef idx="2">
            <a:schemeClr val="accent6"/>
          </a:lnRef>
          <a:fillRef idx="1">
            <a:schemeClr val="lt1"/>
          </a:fillRef>
          <a:effectRef idx="0">
            <a:schemeClr val="accent6"/>
          </a:effectRef>
          <a:fontRef idx="minor">
            <a:schemeClr val="dk1"/>
          </a:fontRef>
        </p:style>
        <p:txBody>
          <a:bodyPr lIns="139144" tIns="69572" rIns="139144" bIns="69572" rtlCol="0" anchor="ctr"/>
          <a:lstStyle/>
          <a:p>
            <a:pPr algn="ctr"/>
            <a:r>
              <a:rPr lang="en-US" dirty="0" smtClean="0"/>
              <a:t>while</a:t>
            </a:r>
            <a:endParaRPr lang="en-US" dirty="0"/>
          </a:p>
        </p:txBody>
      </p:sp>
      <p:cxnSp>
        <p:nvCxnSpPr>
          <p:cNvPr id="163" name="Elbow Connector 6"/>
          <p:cNvCxnSpPr>
            <a:stCxn id="89" idx="3"/>
            <a:endCxn id="162" idx="1"/>
          </p:cNvCxnSpPr>
          <p:nvPr/>
        </p:nvCxnSpPr>
        <p:spPr>
          <a:xfrm>
            <a:off x="2830286" y="5738813"/>
            <a:ext cx="1850571" cy="293687"/>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166" name="Rounded Rectangle 165"/>
          <p:cNvSpPr/>
          <p:nvPr/>
        </p:nvSpPr>
        <p:spPr>
          <a:xfrm>
            <a:off x="6114143" y="4953001"/>
            <a:ext cx="1397000" cy="714375"/>
          </a:xfrm>
          <a:prstGeom prst="roundRect">
            <a:avLst/>
          </a:prstGeom>
        </p:spPr>
        <p:style>
          <a:lnRef idx="1">
            <a:schemeClr val="dk1"/>
          </a:lnRef>
          <a:fillRef idx="2">
            <a:schemeClr val="dk1"/>
          </a:fillRef>
          <a:effectRef idx="1">
            <a:schemeClr val="dk1"/>
          </a:effectRef>
          <a:fontRef idx="minor">
            <a:schemeClr val="dk1"/>
          </a:fontRef>
        </p:style>
        <p:txBody>
          <a:bodyPr lIns="160013" tIns="80006" rIns="160013" bIns="80006" rtlCol="0" anchor="ctr"/>
          <a:lstStyle/>
          <a:p>
            <a:pPr algn="ctr"/>
            <a:r>
              <a:rPr lang="en-US" b="1" dirty="0" smtClean="0">
                <a:latin typeface="Lucida Sans Typewriter" pitchFamily="33" charset="0"/>
                <a:cs typeface="Lucida Sans Typewriter" pitchFamily="33" charset="0"/>
              </a:rPr>
              <a:t>input</a:t>
            </a:r>
            <a:endParaRPr lang="en-US" b="1" dirty="0">
              <a:latin typeface="Lucida Sans Typewriter" pitchFamily="33" charset="0"/>
              <a:cs typeface="Lucida Sans Typewriter" pitchFamily="33" charset="0"/>
            </a:endParaRPr>
          </a:p>
        </p:txBody>
      </p:sp>
      <p:sp>
        <p:nvSpPr>
          <p:cNvPr id="4" name="Rounded Rectangle 3"/>
          <p:cNvSpPr/>
          <p:nvPr/>
        </p:nvSpPr>
        <p:spPr>
          <a:xfrm>
            <a:off x="979714" y="3937001"/>
            <a:ext cx="1397000" cy="714375"/>
          </a:xfrm>
          <a:prstGeom prst="roundRect">
            <a:avLst/>
          </a:prstGeom>
        </p:spPr>
        <p:style>
          <a:lnRef idx="1">
            <a:schemeClr val="dk1"/>
          </a:lnRef>
          <a:fillRef idx="2">
            <a:schemeClr val="dk1"/>
          </a:fillRef>
          <a:effectRef idx="1">
            <a:schemeClr val="dk1"/>
          </a:effectRef>
          <a:fontRef idx="minor">
            <a:schemeClr val="dk1"/>
          </a:fontRef>
        </p:style>
        <p:txBody>
          <a:bodyPr lIns="160013" tIns="80006" rIns="160013" bIns="80006" rtlCol="0" anchor="ctr"/>
          <a:lstStyle/>
          <a:p>
            <a:pPr algn="ctr"/>
            <a:r>
              <a:rPr lang="en-US" b="1" dirty="0" smtClean="0">
                <a:latin typeface="Lucida Sans Typewriter" pitchFamily="33" charset="0"/>
                <a:cs typeface="Lucida Sans Typewriter" pitchFamily="33" charset="0"/>
              </a:rPr>
              <a:t>we</a:t>
            </a:r>
            <a:endParaRPr lang="en-US" b="1" dirty="0">
              <a:latin typeface="Lucida Sans Typewriter" pitchFamily="33" charset="0"/>
              <a:cs typeface="Lucida Sans Typewriter" pitchFamily="33" charset="0"/>
            </a:endParaRPr>
          </a:p>
        </p:txBody>
      </p:sp>
      <p:sp>
        <p:nvSpPr>
          <p:cNvPr id="180" name="TextBox 179"/>
          <p:cNvSpPr txBox="1"/>
          <p:nvPr/>
        </p:nvSpPr>
        <p:spPr>
          <a:xfrm>
            <a:off x="3483428" y="5334000"/>
            <a:ext cx="999618" cy="377018"/>
          </a:xfrm>
          <a:prstGeom prst="rect">
            <a:avLst/>
          </a:prstGeom>
          <a:noFill/>
        </p:spPr>
        <p:txBody>
          <a:bodyPr wrap="none" lIns="160013" tIns="80006" rIns="160013" bIns="80006" rtlCol="0">
            <a:spAutoFit/>
          </a:bodyPr>
          <a:lstStyle/>
          <a:p>
            <a:r>
              <a:rPr lang="en-US" sz="1400" dirty="0" err="1">
                <a:latin typeface="Lucida Sans Typewriter" pitchFamily="33" charset="0"/>
                <a:cs typeface="Lucida Sans Typewriter" pitchFamily="33" charset="0"/>
              </a:rPr>
              <a:t>notDone</a:t>
            </a:r>
            <a:endParaRPr lang="en-US" sz="1400" dirty="0">
              <a:latin typeface="Lucida Sans Typewriter" pitchFamily="33" charset="0"/>
              <a:cs typeface="Lucida Sans Typewriter" pitchFamily="33" charset="0"/>
            </a:endParaRPr>
          </a:p>
        </p:txBody>
      </p:sp>
      <p:cxnSp>
        <p:nvCxnSpPr>
          <p:cNvPr id="183" name="Straight Arrow Connector 182"/>
          <p:cNvCxnSpPr/>
          <p:nvPr/>
        </p:nvCxnSpPr>
        <p:spPr>
          <a:xfrm>
            <a:off x="326572" y="5715000"/>
            <a:ext cx="979714" cy="2647"/>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84" name="TextBox 183"/>
          <p:cNvSpPr txBox="1"/>
          <p:nvPr/>
        </p:nvSpPr>
        <p:spPr>
          <a:xfrm>
            <a:off x="217714" y="5307200"/>
            <a:ext cx="760772" cy="377018"/>
          </a:xfrm>
          <a:prstGeom prst="rect">
            <a:avLst/>
          </a:prstGeom>
          <a:noFill/>
        </p:spPr>
        <p:txBody>
          <a:bodyPr wrap="none" lIns="160013" tIns="80006" rIns="160013" bIns="80006" rtlCol="0">
            <a:spAutoFit/>
          </a:bodyPr>
          <a:lstStyle/>
          <a:p>
            <a:r>
              <a:rPr lang="en-US" sz="1400" dirty="0">
                <a:latin typeface="Lucida Sans Typewriter" pitchFamily="33" charset="0"/>
                <a:cs typeface="Lucida Sans Typewriter" pitchFamily="33" charset="0"/>
              </a:rPr>
              <a:t>count</a:t>
            </a:r>
          </a:p>
        </p:txBody>
      </p:sp>
      <p:cxnSp>
        <p:nvCxnSpPr>
          <p:cNvPr id="186" name="Straight Arrow Connector 185"/>
          <p:cNvCxnSpPr/>
          <p:nvPr/>
        </p:nvCxnSpPr>
        <p:spPr>
          <a:xfrm>
            <a:off x="326571" y="4953000"/>
            <a:ext cx="5769429" cy="2647"/>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89" name="TextBox 188"/>
          <p:cNvSpPr txBox="1"/>
          <p:nvPr/>
        </p:nvSpPr>
        <p:spPr>
          <a:xfrm>
            <a:off x="217714" y="4572000"/>
            <a:ext cx="840922" cy="377018"/>
          </a:xfrm>
          <a:prstGeom prst="rect">
            <a:avLst/>
          </a:prstGeom>
          <a:noFill/>
        </p:spPr>
        <p:txBody>
          <a:bodyPr wrap="none" lIns="160013" tIns="80006" rIns="160013" bIns="80006" rtlCol="0">
            <a:spAutoFit/>
          </a:bodyPr>
          <a:lstStyle/>
          <a:p>
            <a:r>
              <a:rPr lang="en-US" sz="1400" dirty="0" err="1">
                <a:latin typeface="Lucida Sans Typewriter" pitchFamily="33" charset="0"/>
                <a:cs typeface="Lucida Sans Typewriter" pitchFamily="33" charset="0"/>
              </a:rPr>
              <a:t>simctrl</a:t>
            </a:r>
            <a:endParaRPr lang="en-US" sz="1400" dirty="0">
              <a:latin typeface="Lucida Sans Typewriter" pitchFamily="33" charset="0"/>
              <a:cs typeface="Lucida Sans Typewriter" pitchFamily="33" charset="0"/>
            </a:endParaRPr>
          </a:p>
        </p:txBody>
      </p:sp>
      <p:cxnSp>
        <p:nvCxnSpPr>
          <p:cNvPr id="190" name="Straight Arrow Connector 189"/>
          <p:cNvCxnSpPr/>
          <p:nvPr/>
        </p:nvCxnSpPr>
        <p:spPr>
          <a:xfrm>
            <a:off x="326571" y="4191000"/>
            <a:ext cx="544286" cy="2647"/>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92" name="TextBox 191"/>
          <p:cNvSpPr txBox="1"/>
          <p:nvPr/>
        </p:nvSpPr>
        <p:spPr>
          <a:xfrm>
            <a:off x="217715" y="3683000"/>
            <a:ext cx="791228" cy="377018"/>
          </a:xfrm>
          <a:prstGeom prst="rect">
            <a:avLst/>
          </a:prstGeom>
          <a:noFill/>
        </p:spPr>
        <p:txBody>
          <a:bodyPr wrap="none" lIns="160013" tIns="80006" rIns="160013" bIns="80006" rtlCol="0">
            <a:spAutoFit/>
          </a:bodyPr>
          <a:lstStyle/>
          <a:p>
            <a:r>
              <a:rPr lang="en-US" sz="1400" dirty="0" err="1">
                <a:latin typeface="Lucida Sans Typewriter" pitchFamily="33" charset="0"/>
                <a:cs typeface="Lucida Sans Typewriter" pitchFamily="33" charset="0"/>
              </a:rPr>
              <a:t>wectrl</a:t>
            </a:r>
            <a:endParaRPr lang="en-US" sz="1400" dirty="0">
              <a:latin typeface="Lucida Sans Typewriter" pitchFamily="33" charset="0"/>
              <a:cs typeface="Lucida Sans Typewriter" pitchFamily="33" charset="0"/>
            </a:endParaRPr>
          </a:p>
        </p:txBody>
      </p:sp>
      <p:cxnSp>
        <p:nvCxnSpPr>
          <p:cNvPr id="193" name="Straight Arrow Connector 192"/>
          <p:cNvCxnSpPr/>
          <p:nvPr/>
        </p:nvCxnSpPr>
        <p:spPr>
          <a:xfrm>
            <a:off x="326571" y="1013353"/>
            <a:ext cx="1959429" cy="2647"/>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95" name="TextBox 194"/>
          <p:cNvSpPr txBox="1"/>
          <p:nvPr/>
        </p:nvSpPr>
        <p:spPr>
          <a:xfrm>
            <a:off x="108858" y="508000"/>
            <a:ext cx="2333317" cy="377018"/>
          </a:xfrm>
          <a:prstGeom prst="rect">
            <a:avLst/>
          </a:prstGeom>
          <a:noFill/>
        </p:spPr>
        <p:txBody>
          <a:bodyPr wrap="none" lIns="160013" tIns="80006" rIns="160013" bIns="80006" rtlCol="0">
            <a:spAutoFit/>
          </a:bodyPr>
          <a:lstStyle/>
          <a:p>
            <a:r>
              <a:rPr lang="en-US" sz="1400" dirty="0" err="1">
                <a:latin typeface="Lucida Sans Typewriter" pitchFamily="33" charset="0"/>
                <a:cs typeface="Lucida Sans Typewriter" pitchFamily="33" charset="0"/>
              </a:rPr>
              <a:t>soil_inp</a:t>
            </a:r>
            <a:r>
              <a:rPr lang="en-US" sz="1400" dirty="0">
                <a:latin typeface="Lucida Sans Typewriter" pitchFamily="33" charset="0"/>
                <a:cs typeface="Lucida Sans Typewriter" pitchFamily="33" charset="0"/>
              </a:rPr>
              <a:t>, </a:t>
            </a:r>
            <a:r>
              <a:rPr lang="en-US" sz="1400" dirty="0" err="1">
                <a:latin typeface="Lucida Sans Typewriter" pitchFamily="33" charset="0"/>
                <a:cs typeface="Lucida Sans Typewriter" pitchFamily="33" charset="0"/>
              </a:rPr>
              <a:t>irrig_inp</a:t>
            </a:r>
            <a:r>
              <a:rPr lang="en-US" sz="1400" dirty="0">
                <a:latin typeface="Lucida Sans Typewriter" pitchFamily="33" charset="0"/>
                <a:cs typeface="Lucida Sans Typewriter" pitchFamily="33" charset="0"/>
              </a:rPr>
              <a:t>, </a:t>
            </a:r>
            <a:r>
              <a:rPr lang="en-US" sz="1400" dirty="0" err="1">
                <a:latin typeface="Lucida Sans Typewriter" pitchFamily="33" charset="0"/>
                <a:cs typeface="Lucida Sans Typewriter" pitchFamily="33" charset="0"/>
              </a:rPr>
              <a:t>sw_out</a:t>
            </a:r>
            <a:endParaRPr lang="en-US" sz="1400" dirty="0">
              <a:latin typeface="Lucida Sans Typewriter" pitchFamily="33" charset="0"/>
              <a:cs typeface="Lucida Sans Typewriter" pitchFamily="33" charset="0"/>
            </a:endParaRPr>
          </a:p>
        </p:txBody>
      </p:sp>
      <p:cxnSp>
        <p:nvCxnSpPr>
          <p:cNvPr id="196" name="Straight Arrow Connector 195"/>
          <p:cNvCxnSpPr>
            <a:endCxn id="5" idx="1"/>
          </p:cNvCxnSpPr>
          <p:nvPr/>
        </p:nvCxnSpPr>
        <p:spPr>
          <a:xfrm flipV="1">
            <a:off x="326572" y="3278189"/>
            <a:ext cx="3029857" cy="23812"/>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198" name="TextBox 197"/>
          <p:cNvSpPr txBox="1"/>
          <p:nvPr/>
        </p:nvSpPr>
        <p:spPr>
          <a:xfrm>
            <a:off x="217714" y="2794000"/>
            <a:ext cx="1884476" cy="377018"/>
          </a:xfrm>
          <a:prstGeom prst="rect">
            <a:avLst/>
          </a:prstGeom>
          <a:noFill/>
        </p:spPr>
        <p:txBody>
          <a:bodyPr wrap="none" lIns="160013" tIns="80006" rIns="160013" bIns="80006" rtlCol="0">
            <a:spAutoFit/>
          </a:bodyPr>
          <a:lstStyle/>
          <a:p>
            <a:r>
              <a:rPr lang="en-US" sz="1400" dirty="0" err="1">
                <a:latin typeface="Lucida Sans Typewriter" pitchFamily="33" charset="0"/>
                <a:cs typeface="Lucida Sans Typewriter" pitchFamily="33" charset="0"/>
              </a:rPr>
              <a:t>plant_inp</a:t>
            </a:r>
            <a:r>
              <a:rPr lang="en-US" sz="1400" dirty="0">
                <a:latin typeface="Lucida Sans Typewriter" pitchFamily="33" charset="0"/>
                <a:cs typeface="Lucida Sans Typewriter" pitchFamily="33" charset="0"/>
              </a:rPr>
              <a:t>, </a:t>
            </a:r>
            <a:r>
              <a:rPr lang="en-US" sz="1400" dirty="0" err="1">
                <a:latin typeface="Lucida Sans Typewriter" pitchFamily="33" charset="0"/>
                <a:cs typeface="Lucida Sans Typewriter" pitchFamily="33" charset="0"/>
              </a:rPr>
              <a:t>plant_out</a:t>
            </a:r>
            <a:endParaRPr lang="en-US" sz="1400" dirty="0">
              <a:latin typeface="Lucida Sans Typewriter" pitchFamily="33" charset="0"/>
              <a:cs typeface="Lucida Sans Typewriter" pitchFamily="33" charset="0"/>
            </a:endParaRPr>
          </a:p>
        </p:txBody>
      </p:sp>
      <p:cxnSp>
        <p:nvCxnSpPr>
          <p:cNvPr id="216" name="Elbow Connector 11"/>
          <p:cNvCxnSpPr>
            <a:stCxn id="166" idx="0"/>
          </p:cNvCxnSpPr>
          <p:nvPr/>
        </p:nvCxnSpPr>
        <p:spPr>
          <a:xfrm rot="5400000" flipH="1" flipV="1">
            <a:off x="6644821" y="3850822"/>
            <a:ext cx="1270000" cy="934357"/>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19" name="Elbow Connector 11"/>
          <p:cNvCxnSpPr>
            <a:stCxn id="166" idx="0"/>
          </p:cNvCxnSpPr>
          <p:nvPr/>
        </p:nvCxnSpPr>
        <p:spPr>
          <a:xfrm rot="16200000" flipV="1">
            <a:off x="5882821" y="4023179"/>
            <a:ext cx="1270000" cy="589643"/>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23" name="Elbow Connector 11"/>
          <p:cNvCxnSpPr>
            <a:stCxn id="166" idx="0"/>
          </p:cNvCxnSpPr>
          <p:nvPr/>
        </p:nvCxnSpPr>
        <p:spPr>
          <a:xfrm rot="16200000" flipV="1">
            <a:off x="4966607" y="3106965"/>
            <a:ext cx="1143000" cy="2549071"/>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228" name="TextBox 227"/>
          <p:cNvSpPr txBox="1"/>
          <p:nvPr/>
        </p:nvSpPr>
        <p:spPr>
          <a:xfrm>
            <a:off x="6749143" y="4572000"/>
            <a:ext cx="711078" cy="377018"/>
          </a:xfrm>
          <a:prstGeom prst="rect">
            <a:avLst/>
          </a:prstGeom>
          <a:noFill/>
        </p:spPr>
        <p:txBody>
          <a:bodyPr wrap="none" lIns="160013" tIns="80006" rIns="160013" bIns="80006" rtlCol="0">
            <a:spAutoFit/>
          </a:bodyPr>
          <a:lstStyle/>
          <a:p>
            <a:r>
              <a:rPr lang="en-US" sz="1400" dirty="0" err="1">
                <a:latin typeface="Lucida Sans Typewriter" pitchFamily="33" charset="0"/>
                <a:cs typeface="Lucida Sans Typewriter" pitchFamily="33" charset="0"/>
              </a:rPr>
              <a:t>doyp</a:t>
            </a:r>
            <a:endParaRPr lang="en-US" sz="1400" dirty="0">
              <a:latin typeface="Lucida Sans Typewriter" pitchFamily="33" charset="0"/>
              <a:cs typeface="Lucida Sans Typewriter" pitchFamily="33" charset="0"/>
            </a:endParaRPr>
          </a:p>
        </p:txBody>
      </p:sp>
      <p:cxnSp>
        <p:nvCxnSpPr>
          <p:cNvPr id="230" name="Straight Arrow Connector 229"/>
          <p:cNvCxnSpPr/>
          <p:nvPr/>
        </p:nvCxnSpPr>
        <p:spPr>
          <a:xfrm>
            <a:off x="1630293" y="6477000"/>
            <a:ext cx="544286" cy="2647"/>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
        <p:nvSpPr>
          <p:cNvPr id="231" name="TextBox 230"/>
          <p:cNvSpPr txBox="1"/>
          <p:nvPr/>
        </p:nvSpPr>
        <p:spPr>
          <a:xfrm>
            <a:off x="2174578" y="6323200"/>
            <a:ext cx="1137477" cy="377018"/>
          </a:xfrm>
          <a:prstGeom prst="rect">
            <a:avLst/>
          </a:prstGeom>
          <a:noFill/>
        </p:spPr>
        <p:txBody>
          <a:bodyPr wrap="none" lIns="160013" tIns="80006" rIns="160013" bIns="80006" rtlCol="0">
            <a:spAutoFit/>
          </a:bodyPr>
          <a:lstStyle/>
          <a:p>
            <a:r>
              <a:rPr lang="en-US" sz="1400" dirty="0">
                <a:latin typeface="Lucida Sans Typewriter" pitchFamily="33" charset="0"/>
                <a:cs typeface="Lucida Sans Typewriter" pitchFamily="33" charset="0"/>
              </a:rPr>
              <a:t>parameter</a:t>
            </a:r>
          </a:p>
        </p:txBody>
      </p:sp>
      <p:cxnSp>
        <p:nvCxnSpPr>
          <p:cNvPr id="232" name="Elbow Connector 231"/>
          <p:cNvCxnSpPr/>
          <p:nvPr/>
        </p:nvCxnSpPr>
        <p:spPr>
          <a:xfrm>
            <a:off x="4025150" y="6477000"/>
            <a:ext cx="471714" cy="2647"/>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234" name="TextBox 233"/>
          <p:cNvSpPr txBox="1"/>
          <p:nvPr/>
        </p:nvSpPr>
        <p:spPr>
          <a:xfrm>
            <a:off x="4460578" y="6323200"/>
            <a:ext cx="949926" cy="377018"/>
          </a:xfrm>
          <a:prstGeom prst="rect">
            <a:avLst/>
          </a:prstGeom>
          <a:noFill/>
        </p:spPr>
        <p:txBody>
          <a:bodyPr wrap="none" lIns="160013" tIns="80006" rIns="160013" bIns="80006" rtlCol="0">
            <a:spAutoFit/>
          </a:bodyPr>
          <a:lstStyle/>
          <a:p>
            <a:r>
              <a:rPr lang="en-US" sz="1400" dirty="0">
                <a:latin typeface="Lucida Sans Typewriter" pitchFamily="33" charset="0"/>
                <a:cs typeface="Lucida Sans Typewriter" pitchFamily="33" charset="0"/>
              </a:rPr>
              <a:t>connect</a:t>
            </a:r>
          </a:p>
        </p:txBody>
      </p:sp>
      <p:cxnSp>
        <p:nvCxnSpPr>
          <p:cNvPr id="235" name="Elbow Connector 234"/>
          <p:cNvCxnSpPr/>
          <p:nvPr/>
        </p:nvCxnSpPr>
        <p:spPr>
          <a:xfrm>
            <a:off x="6311150" y="6477000"/>
            <a:ext cx="471714" cy="2647"/>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sp>
        <p:nvSpPr>
          <p:cNvPr id="236" name="TextBox 235"/>
          <p:cNvSpPr txBox="1"/>
          <p:nvPr/>
        </p:nvSpPr>
        <p:spPr>
          <a:xfrm>
            <a:off x="6746579" y="6323200"/>
            <a:ext cx="1049312" cy="377018"/>
          </a:xfrm>
          <a:prstGeom prst="rect">
            <a:avLst/>
          </a:prstGeom>
          <a:noFill/>
        </p:spPr>
        <p:txBody>
          <a:bodyPr wrap="none" lIns="160013" tIns="80006" rIns="160013" bIns="80006" rtlCol="0">
            <a:spAutoFit/>
          </a:bodyPr>
          <a:lstStyle/>
          <a:p>
            <a:r>
              <a:rPr lang="en-US" sz="1400" dirty="0">
                <a:latin typeface="Lucida Sans Typewriter" pitchFamily="33" charset="0"/>
                <a:cs typeface="Lucida Sans Typewriter" pitchFamily="33" charset="0"/>
              </a:rPr>
              <a:t>feedback</a:t>
            </a:r>
          </a:p>
        </p:txBody>
      </p:sp>
      <p:sp>
        <p:nvSpPr>
          <p:cNvPr id="3" name="Slide Number Placeholder 2"/>
          <p:cNvSpPr>
            <a:spLocks noGrp="1"/>
          </p:cNvSpPr>
          <p:nvPr>
            <p:ph type="sldNum" sz="quarter" idx="12"/>
          </p:nvPr>
        </p:nvSpPr>
        <p:spPr/>
        <p:txBody>
          <a:bodyPr/>
          <a:lstStyle/>
          <a:p>
            <a:fld id="{E9353CB8-35B8-441F-A176-6CE3BA725640}" type="slidenum">
              <a:rPr lang="en-US" smtClean="0"/>
              <a:pPr/>
              <a:t>180</a:t>
            </a:fld>
            <a:endParaRPr lang="en-US"/>
          </a:p>
        </p:txBody>
      </p:sp>
    </p:spTree>
    <p:extLst>
      <p:ext uri="{BB962C8B-B14F-4D97-AF65-F5344CB8AC3E}">
        <p14:creationId xmlns:p14="http://schemas.microsoft.com/office/powerpoint/2010/main" val="706807635"/>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Setup</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E9353CB8-35B8-441F-A176-6CE3BA725640}" type="slidenum">
              <a:rPr lang="en-US" smtClean="0"/>
              <a:pPr/>
              <a:t>181</a:t>
            </a:fld>
            <a:endParaRPr lang="en-US"/>
          </a:p>
        </p:txBody>
      </p:sp>
    </p:spTree>
    <p:extLst>
      <p:ext uri="{BB962C8B-B14F-4D97-AF65-F5344CB8AC3E}">
        <p14:creationId xmlns:p14="http://schemas.microsoft.com/office/powerpoint/2010/main" val="1720141493"/>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Training setup</a:t>
            </a:r>
            <a:endParaRPr lang="en-US" dirty="0"/>
          </a:p>
        </p:txBody>
      </p:sp>
      <p:sp>
        <p:nvSpPr>
          <p:cNvPr id="6" name="Content Placeholder 5"/>
          <p:cNvSpPr>
            <a:spLocks noGrp="1"/>
          </p:cNvSpPr>
          <p:nvPr>
            <p:ph idx="1"/>
          </p:nvPr>
        </p:nvSpPr>
        <p:spPr/>
        <p:txBody>
          <a:bodyPr/>
          <a:lstStyle/>
          <a:p>
            <a:r>
              <a:rPr lang="en-US" dirty="0" smtClean="0"/>
              <a:t>Download/Install JDK 1.6</a:t>
            </a:r>
          </a:p>
          <a:p>
            <a:r>
              <a:rPr lang="en-US" dirty="0" smtClean="0"/>
              <a:t>Download/Install Ant 1.8</a:t>
            </a:r>
          </a:p>
          <a:p>
            <a:r>
              <a:rPr lang="en-US" dirty="0" smtClean="0"/>
              <a:t>Set JAVA_HOME</a:t>
            </a:r>
          </a:p>
          <a:p>
            <a:r>
              <a:rPr lang="en-US" dirty="0" smtClean="0"/>
              <a:t>Set ANT_HOME</a:t>
            </a:r>
          </a:p>
          <a:p>
            <a:r>
              <a:rPr lang="en-US" dirty="0" smtClean="0"/>
              <a:t>Add to PATH:JAVA_HOME/bin and ANT_HOME/bin</a:t>
            </a:r>
          </a:p>
          <a:p>
            <a:pPr lvl="1"/>
            <a:r>
              <a:rPr lang="en-US" dirty="0" smtClean="0"/>
              <a:t>Type ant/java</a:t>
            </a:r>
          </a:p>
          <a:p>
            <a:r>
              <a:rPr lang="en-US" dirty="0" smtClean="0"/>
              <a:t>Download/unzip OMS Console</a:t>
            </a:r>
          </a:p>
          <a:p>
            <a:r>
              <a:rPr lang="en-US" dirty="0" smtClean="0"/>
              <a:t>Download/unzip example projects</a:t>
            </a:r>
          </a:p>
          <a:p>
            <a:r>
              <a:rPr lang="en-US" dirty="0" smtClean="0"/>
              <a:t>Start Console / </a:t>
            </a:r>
            <a:r>
              <a:rPr lang="en-US" dirty="0"/>
              <a:t>L</a:t>
            </a:r>
            <a:r>
              <a:rPr lang="en-US" dirty="0" smtClean="0"/>
              <a:t>oad projects</a:t>
            </a:r>
          </a:p>
          <a:p>
            <a:pPr lvl="1"/>
            <a:r>
              <a:rPr lang="en-US" dirty="0"/>
              <a:t>c</a:t>
            </a:r>
            <a:r>
              <a:rPr lang="en-US" dirty="0" smtClean="0"/>
              <a:t>onsole.sh or console.bat from command line</a:t>
            </a:r>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182</a:t>
            </a:fld>
            <a:endParaRPr lang="en-US"/>
          </a:p>
        </p:txBody>
      </p:sp>
    </p:spTree>
    <p:extLst>
      <p:ext uri="{BB962C8B-B14F-4D97-AF65-F5344CB8AC3E}">
        <p14:creationId xmlns:p14="http://schemas.microsoft.com/office/powerpoint/2010/main" val="418360967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NGMF + EC2 + Terracotta</a:t>
            </a:r>
            <a:br>
              <a:rPr lang="en-US" dirty="0" smtClean="0"/>
            </a:br>
            <a:r>
              <a:rPr lang="en-US" dirty="0" smtClean="0"/>
              <a:t>(Preparation)</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183</a:t>
            </a:fld>
            <a:endParaRPr lang="en-US"/>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a:t>
            </a:r>
            <a:endParaRPr lang="en-US" dirty="0"/>
          </a:p>
        </p:txBody>
      </p:sp>
      <p:sp>
        <p:nvSpPr>
          <p:cNvPr id="3" name="Content Placeholder 2"/>
          <p:cNvSpPr>
            <a:spLocks noGrp="1"/>
          </p:cNvSpPr>
          <p:nvPr>
            <p:ph idx="1"/>
          </p:nvPr>
        </p:nvSpPr>
        <p:spPr>
          <a:xfrm>
            <a:off x="457200" y="1600200"/>
            <a:ext cx="8229600" cy="4571999"/>
          </a:xfrm>
        </p:spPr>
        <p:txBody>
          <a:bodyPr/>
          <a:lstStyle/>
          <a:p>
            <a:r>
              <a:rPr lang="en-US" dirty="0" smtClean="0"/>
              <a:t>Develop a scalable architecture for simulation models based on OMS (NGMF),</a:t>
            </a:r>
          </a:p>
          <a:p>
            <a:r>
              <a:rPr lang="en-US" dirty="0" smtClean="0"/>
              <a:t>Exercise model deployment into a cloud computing environment such Amazon Web Services</a:t>
            </a:r>
          </a:p>
          <a:p>
            <a:r>
              <a:rPr lang="en-US" dirty="0" smtClean="0"/>
              <a:t>Prototype an on-demand Service Oriented Architecture using AWS/EC2 for computational intensive models</a:t>
            </a:r>
          </a:p>
          <a:p>
            <a:endParaRPr lang="en-US" dirty="0" smtClean="0"/>
          </a:p>
        </p:txBody>
      </p:sp>
      <p:sp>
        <p:nvSpPr>
          <p:cNvPr id="4" name="Slide Number Placeholder 3"/>
          <p:cNvSpPr>
            <a:spLocks noGrp="1"/>
          </p:cNvSpPr>
          <p:nvPr>
            <p:ph type="sldNum" sz="quarter" idx="12"/>
          </p:nvPr>
        </p:nvSpPr>
        <p:spPr/>
        <p:txBody>
          <a:bodyPr/>
          <a:lstStyle/>
          <a:p>
            <a:fld id="{E9353CB8-35B8-441F-A176-6CE3BA725640}" type="slidenum">
              <a:rPr lang="en-US" smtClean="0"/>
              <a:pPr/>
              <a:t>184</a:t>
            </a:fld>
            <a:endParaRPr lang="en-US"/>
          </a:p>
        </p:txBody>
      </p:sp>
    </p:spTree>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Terminology</a:t>
            </a:r>
            <a:endParaRPr lang="en-US" dirty="0"/>
          </a:p>
        </p:txBody>
      </p:sp>
      <p:sp>
        <p:nvSpPr>
          <p:cNvPr id="3" name="Content Placeholder 2"/>
          <p:cNvSpPr>
            <a:spLocks noGrp="1"/>
          </p:cNvSpPr>
          <p:nvPr>
            <p:ph idx="1"/>
          </p:nvPr>
        </p:nvSpPr>
        <p:spPr/>
        <p:txBody>
          <a:bodyPr>
            <a:normAutofit/>
          </a:bodyPr>
          <a:lstStyle/>
          <a:p>
            <a:r>
              <a:rPr lang="en-US" dirty="0" smtClean="0"/>
              <a:t>AWS – Amazon Web Service</a:t>
            </a:r>
          </a:p>
          <a:p>
            <a:pPr lvl="1"/>
            <a:r>
              <a:rPr lang="en-US" dirty="0" smtClean="0"/>
              <a:t>S3 – Simple Storage Service (part of AWS)</a:t>
            </a:r>
          </a:p>
          <a:p>
            <a:pPr lvl="1"/>
            <a:r>
              <a:rPr lang="en-US" dirty="0" smtClean="0"/>
              <a:t>EC2 – Elastic Compute Cloud (part of AWS)</a:t>
            </a:r>
          </a:p>
          <a:p>
            <a:pPr lvl="1"/>
            <a:r>
              <a:rPr lang="en-US" dirty="0" smtClean="0"/>
              <a:t>EBS – Elastic Block Storage (part of AWS)</a:t>
            </a:r>
          </a:p>
          <a:p>
            <a:pPr lvl="1"/>
            <a:r>
              <a:rPr lang="en-US" dirty="0" smtClean="0"/>
              <a:t>AMI – Amazon Machine Image (Part of EC2)</a:t>
            </a:r>
          </a:p>
          <a:p>
            <a:r>
              <a:rPr lang="en-US" dirty="0" smtClean="0"/>
              <a:t>TC – Terracotta</a:t>
            </a:r>
          </a:p>
          <a:p>
            <a:r>
              <a:rPr lang="en-US" dirty="0" smtClean="0"/>
              <a:t>NGMF – Next Generation Modeling Framework  (OMS3 core)</a:t>
            </a:r>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185</a:t>
            </a:fld>
            <a:endParaRPr lang="en-US"/>
          </a:p>
        </p:txBody>
      </p:sp>
    </p:spTree>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Stack</a:t>
            </a:r>
            <a:endParaRPr lang="en-US" dirty="0"/>
          </a:p>
        </p:txBody>
      </p:sp>
      <p:sp>
        <p:nvSpPr>
          <p:cNvPr id="9" name="Slide Number Placeholder 8"/>
          <p:cNvSpPr>
            <a:spLocks noGrp="1"/>
          </p:cNvSpPr>
          <p:nvPr>
            <p:ph type="sldNum" sz="quarter" idx="12"/>
          </p:nvPr>
        </p:nvSpPr>
        <p:spPr/>
        <p:txBody>
          <a:bodyPr/>
          <a:lstStyle/>
          <a:p>
            <a:fld id="{E9353CB8-35B8-441F-A176-6CE3BA725640}" type="slidenum">
              <a:rPr lang="en-US" smtClean="0"/>
              <a:pPr/>
              <a:t>186</a:t>
            </a:fld>
            <a:endParaRPr lang="en-US"/>
          </a:p>
        </p:txBody>
      </p:sp>
      <p:grpSp>
        <p:nvGrpSpPr>
          <p:cNvPr id="3" name="Group 10"/>
          <p:cNvGrpSpPr/>
          <p:nvPr/>
        </p:nvGrpSpPr>
        <p:grpSpPr>
          <a:xfrm>
            <a:off x="2514600" y="1828800"/>
            <a:ext cx="4114800" cy="2895600"/>
            <a:chOff x="2590800" y="2133600"/>
            <a:chExt cx="4114800" cy="2895600"/>
          </a:xfrm>
          <a:solidFill>
            <a:schemeClr val="accent1">
              <a:lumMod val="20000"/>
              <a:lumOff val="80000"/>
            </a:schemeClr>
          </a:solidFill>
          <a:scene3d>
            <a:camera prst="orthographicFront">
              <a:rot lat="0" lon="0" rev="0"/>
            </a:camera>
            <a:lightRig rig="contrasting" dir="t">
              <a:rot lat="0" lon="0" rev="1500000"/>
            </a:lightRig>
          </a:scene3d>
        </p:grpSpPr>
        <p:sp>
          <p:nvSpPr>
            <p:cNvPr id="5" name="Rectangle 4"/>
            <p:cNvSpPr/>
            <p:nvPr/>
          </p:nvSpPr>
          <p:spPr>
            <a:xfrm>
              <a:off x="2590800" y="3124200"/>
              <a:ext cx="4114800" cy="533400"/>
            </a:xfrm>
            <a:prstGeom prst="rect">
              <a:avLst/>
            </a:prstGeom>
            <a:grpFill/>
            <a:ln>
              <a:noFill/>
            </a:ln>
            <a:effectLst>
              <a:outerShdw blurRad="149987" dist="250190" dir="8460000" algn="ctr">
                <a:srgbClr val="000000">
                  <a:alpha val="28000"/>
                </a:srgbClr>
              </a:outerShdw>
            </a:effectLst>
            <a:sp3d prstMaterial="metal">
              <a:bevelT w="88900" h="88900"/>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NGMF</a:t>
              </a:r>
              <a:endParaRPr lang="en-US" dirty="0"/>
            </a:p>
          </p:txBody>
        </p:sp>
        <p:sp>
          <p:nvSpPr>
            <p:cNvPr id="6" name="Rectangle 5"/>
            <p:cNvSpPr/>
            <p:nvPr/>
          </p:nvSpPr>
          <p:spPr>
            <a:xfrm>
              <a:off x="2590800" y="3810000"/>
              <a:ext cx="4114800" cy="533400"/>
            </a:xfrm>
            <a:prstGeom prst="rect">
              <a:avLst/>
            </a:prstGeom>
            <a:grpFill/>
            <a:ln>
              <a:noFill/>
            </a:ln>
            <a:effectLst>
              <a:outerShdw blurRad="149987" dist="250190" dir="8460000" algn="ctr">
                <a:srgbClr val="000000">
                  <a:alpha val="28000"/>
                </a:srgbClr>
              </a:outerShdw>
            </a:effectLst>
            <a:sp3d prstMaterial="metal">
              <a:bevelT w="88900" h="88900"/>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Terracotta </a:t>
              </a:r>
              <a:endParaRPr lang="en-US" dirty="0"/>
            </a:p>
          </p:txBody>
        </p:sp>
        <p:sp>
          <p:nvSpPr>
            <p:cNvPr id="7" name="Rectangle 6"/>
            <p:cNvSpPr/>
            <p:nvPr/>
          </p:nvSpPr>
          <p:spPr>
            <a:xfrm>
              <a:off x="2590800" y="4495800"/>
              <a:ext cx="4114800" cy="533400"/>
            </a:xfrm>
            <a:prstGeom prst="rect">
              <a:avLst/>
            </a:prstGeom>
            <a:grpFill/>
            <a:ln>
              <a:noFill/>
            </a:ln>
            <a:effectLst>
              <a:outerShdw blurRad="149987" dist="250190" dir="8460000" algn="ctr">
                <a:srgbClr val="000000">
                  <a:alpha val="28000"/>
                </a:srgbClr>
              </a:outerShdw>
            </a:effectLst>
            <a:sp3d prstMaterial="metal">
              <a:bevelT w="88900" h="88900"/>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EC2 </a:t>
              </a:r>
              <a:endParaRPr lang="en-US" dirty="0"/>
            </a:p>
          </p:txBody>
        </p:sp>
        <p:sp>
          <p:nvSpPr>
            <p:cNvPr id="8" name="Rectangle 7"/>
            <p:cNvSpPr/>
            <p:nvPr/>
          </p:nvSpPr>
          <p:spPr>
            <a:xfrm>
              <a:off x="2590800" y="2133600"/>
              <a:ext cx="4114800" cy="533400"/>
            </a:xfrm>
            <a:prstGeom prst="rect">
              <a:avLst/>
            </a:prstGeom>
            <a:grpFill/>
            <a:ln>
              <a:noFill/>
            </a:ln>
            <a:effectLst>
              <a:outerShdw blurRad="149987" dist="250190" dir="8460000" algn="ctr">
                <a:srgbClr val="000000">
                  <a:alpha val="28000"/>
                </a:srgbClr>
              </a:outerShdw>
            </a:effectLst>
            <a:sp3d prstMaterial="metal">
              <a:bevelT w="88900" h="88900"/>
            </a:sp3d>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Model</a:t>
              </a:r>
              <a:endParaRPr lang="en-US" dirty="0"/>
            </a:p>
          </p:txBody>
        </p:sp>
      </p:grpSp>
    </p:spTree>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Scalability Concept</a:t>
            </a:r>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187</a:t>
            </a:fld>
            <a:endParaRPr lang="en-US"/>
          </a:p>
        </p:txBody>
      </p:sp>
      <p:sp>
        <p:nvSpPr>
          <p:cNvPr id="7" name="Rectangle 6"/>
          <p:cNvSpPr/>
          <p:nvPr/>
        </p:nvSpPr>
        <p:spPr>
          <a:xfrm>
            <a:off x="1371600" y="2209800"/>
            <a:ext cx="457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CPU</a:t>
            </a:r>
            <a:endParaRPr lang="en-US" sz="1200" dirty="0"/>
          </a:p>
        </p:txBody>
      </p:sp>
      <p:sp>
        <p:nvSpPr>
          <p:cNvPr id="10" name="Rectangle 9"/>
          <p:cNvSpPr/>
          <p:nvPr/>
        </p:nvSpPr>
        <p:spPr>
          <a:xfrm>
            <a:off x="1371600" y="2819400"/>
            <a:ext cx="457200" cy="381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RAM</a:t>
            </a:r>
            <a:endParaRPr lang="en-US" sz="1200" dirty="0"/>
          </a:p>
        </p:txBody>
      </p:sp>
      <p:sp>
        <p:nvSpPr>
          <p:cNvPr id="12" name="Rectangle 11"/>
          <p:cNvSpPr/>
          <p:nvPr/>
        </p:nvSpPr>
        <p:spPr>
          <a:xfrm>
            <a:off x="3657600" y="2209800"/>
            <a:ext cx="457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CPU</a:t>
            </a:r>
            <a:endParaRPr lang="en-US" sz="1200" dirty="0"/>
          </a:p>
        </p:txBody>
      </p:sp>
      <p:sp>
        <p:nvSpPr>
          <p:cNvPr id="13" name="Rectangle 12"/>
          <p:cNvSpPr/>
          <p:nvPr/>
        </p:nvSpPr>
        <p:spPr>
          <a:xfrm>
            <a:off x="4191000" y="2209800"/>
            <a:ext cx="457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CPU</a:t>
            </a:r>
            <a:endParaRPr lang="en-US" sz="1200" dirty="0"/>
          </a:p>
        </p:txBody>
      </p:sp>
      <p:sp>
        <p:nvSpPr>
          <p:cNvPr id="14" name="Rectangle 13"/>
          <p:cNvSpPr/>
          <p:nvPr/>
        </p:nvSpPr>
        <p:spPr>
          <a:xfrm>
            <a:off x="3657600" y="2819400"/>
            <a:ext cx="1524000" cy="381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RAM</a:t>
            </a:r>
            <a:endParaRPr lang="en-US" sz="1200" dirty="0"/>
          </a:p>
        </p:txBody>
      </p:sp>
      <p:sp>
        <p:nvSpPr>
          <p:cNvPr id="15" name="Rectangle 14"/>
          <p:cNvSpPr/>
          <p:nvPr/>
        </p:nvSpPr>
        <p:spPr>
          <a:xfrm>
            <a:off x="4724400" y="2209800"/>
            <a:ext cx="457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CPU</a:t>
            </a:r>
            <a:endParaRPr lang="en-US" sz="1200" dirty="0"/>
          </a:p>
        </p:txBody>
      </p:sp>
      <p:sp>
        <p:nvSpPr>
          <p:cNvPr id="16" name="Rectangle 15"/>
          <p:cNvSpPr/>
          <p:nvPr/>
        </p:nvSpPr>
        <p:spPr>
          <a:xfrm>
            <a:off x="1371600" y="3352800"/>
            <a:ext cx="5181600"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smtClean="0"/>
              <a:t>NAM</a:t>
            </a:r>
            <a:endParaRPr lang="en-US" sz="1200" dirty="0"/>
          </a:p>
        </p:txBody>
      </p:sp>
      <p:sp>
        <p:nvSpPr>
          <p:cNvPr id="17" name="Rectangle 16"/>
          <p:cNvSpPr/>
          <p:nvPr/>
        </p:nvSpPr>
        <p:spPr>
          <a:xfrm>
            <a:off x="5410200" y="2819400"/>
            <a:ext cx="1143000" cy="381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RAM</a:t>
            </a:r>
            <a:endParaRPr lang="en-US" sz="1200" dirty="0"/>
          </a:p>
        </p:txBody>
      </p:sp>
      <p:sp>
        <p:nvSpPr>
          <p:cNvPr id="18" name="Rectangle 17"/>
          <p:cNvSpPr/>
          <p:nvPr/>
        </p:nvSpPr>
        <p:spPr>
          <a:xfrm>
            <a:off x="5410200" y="2209800"/>
            <a:ext cx="457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CPU</a:t>
            </a:r>
            <a:endParaRPr lang="en-US" sz="1200" dirty="0"/>
          </a:p>
        </p:txBody>
      </p:sp>
      <p:sp>
        <p:nvSpPr>
          <p:cNvPr id="19" name="Rectangle 18"/>
          <p:cNvSpPr/>
          <p:nvPr/>
        </p:nvSpPr>
        <p:spPr>
          <a:xfrm>
            <a:off x="6019800" y="2209800"/>
            <a:ext cx="457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CPU</a:t>
            </a:r>
            <a:endParaRPr lang="en-US" sz="1200" dirty="0"/>
          </a:p>
        </p:txBody>
      </p:sp>
      <p:sp>
        <p:nvSpPr>
          <p:cNvPr id="20" name="Rectangle 19"/>
          <p:cNvSpPr/>
          <p:nvPr/>
        </p:nvSpPr>
        <p:spPr>
          <a:xfrm>
            <a:off x="1295400" y="1981200"/>
            <a:ext cx="609600" cy="1295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334000" y="1981200"/>
            <a:ext cx="1371600" cy="1295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143000" y="1676400"/>
            <a:ext cx="5791200" cy="220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1905000" y="1828800"/>
            <a:ext cx="301686" cy="369332"/>
          </a:xfrm>
          <a:prstGeom prst="rect">
            <a:avLst/>
          </a:prstGeom>
          <a:noFill/>
        </p:spPr>
        <p:txBody>
          <a:bodyPr wrap="none" rtlCol="0">
            <a:spAutoFit/>
          </a:bodyPr>
          <a:lstStyle/>
          <a:p>
            <a:r>
              <a:rPr lang="en-US" dirty="0" smtClean="0"/>
              <a:t>1</a:t>
            </a:r>
            <a:endParaRPr lang="en-US" dirty="0"/>
          </a:p>
        </p:txBody>
      </p:sp>
      <p:sp>
        <p:nvSpPr>
          <p:cNvPr id="24" name="Rectangle 23"/>
          <p:cNvSpPr/>
          <p:nvPr/>
        </p:nvSpPr>
        <p:spPr>
          <a:xfrm>
            <a:off x="1981200" y="2209800"/>
            <a:ext cx="457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CPU</a:t>
            </a:r>
            <a:endParaRPr lang="en-US" sz="1200" dirty="0"/>
          </a:p>
        </p:txBody>
      </p:sp>
      <p:sp>
        <p:nvSpPr>
          <p:cNvPr id="25" name="Rectangle 24"/>
          <p:cNvSpPr/>
          <p:nvPr/>
        </p:nvSpPr>
        <p:spPr>
          <a:xfrm>
            <a:off x="2514600" y="2209800"/>
            <a:ext cx="457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CPU</a:t>
            </a:r>
            <a:endParaRPr lang="en-US" sz="1200" dirty="0"/>
          </a:p>
        </p:txBody>
      </p:sp>
      <p:sp>
        <p:nvSpPr>
          <p:cNvPr id="26" name="Rectangle 25"/>
          <p:cNvSpPr/>
          <p:nvPr/>
        </p:nvSpPr>
        <p:spPr>
          <a:xfrm>
            <a:off x="1981200" y="2819400"/>
            <a:ext cx="1524000" cy="3810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t>RAM</a:t>
            </a:r>
            <a:endParaRPr lang="en-US" sz="1200" dirty="0"/>
          </a:p>
        </p:txBody>
      </p:sp>
      <p:sp>
        <p:nvSpPr>
          <p:cNvPr id="27" name="Rectangle 26"/>
          <p:cNvSpPr/>
          <p:nvPr/>
        </p:nvSpPr>
        <p:spPr>
          <a:xfrm>
            <a:off x="3048000" y="2209800"/>
            <a:ext cx="457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CPU</a:t>
            </a:r>
            <a:endParaRPr lang="en-US" sz="1200" dirty="0"/>
          </a:p>
        </p:txBody>
      </p:sp>
      <p:sp>
        <p:nvSpPr>
          <p:cNvPr id="28" name="TextBox 27"/>
          <p:cNvSpPr txBox="1"/>
          <p:nvPr/>
        </p:nvSpPr>
        <p:spPr>
          <a:xfrm>
            <a:off x="4956114" y="1828800"/>
            <a:ext cx="301686" cy="369332"/>
          </a:xfrm>
          <a:prstGeom prst="rect">
            <a:avLst/>
          </a:prstGeom>
          <a:noFill/>
        </p:spPr>
        <p:txBody>
          <a:bodyPr wrap="none" rtlCol="0">
            <a:spAutoFit/>
          </a:bodyPr>
          <a:lstStyle/>
          <a:p>
            <a:r>
              <a:rPr lang="en-US" dirty="0" smtClean="0"/>
              <a:t>2</a:t>
            </a:r>
            <a:endParaRPr lang="en-US" dirty="0"/>
          </a:p>
        </p:txBody>
      </p:sp>
      <p:sp>
        <p:nvSpPr>
          <p:cNvPr id="29" name="TextBox 28"/>
          <p:cNvSpPr txBox="1"/>
          <p:nvPr/>
        </p:nvSpPr>
        <p:spPr>
          <a:xfrm>
            <a:off x="6937314" y="1524000"/>
            <a:ext cx="301686" cy="369332"/>
          </a:xfrm>
          <a:prstGeom prst="rect">
            <a:avLst/>
          </a:prstGeom>
          <a:noFill/>
        </p:spPr>
        <p:txBody>
          <a:bodyPr wrap="none" rtlCol="0">
            <a:spAutoFit/>
          </a:bodyPr>
          <a:lstStyle/>
          <a:p>
            <a:r>
              <a:rPr lang="en-US" dirty="0" smtClean="0"/>
              <a:t>3</a:t>
            </a:r>
            <a:endParaRPr lang="en-US" dirty="0"/>
          </a:p>
        </p:txBody>
      </p:sp>
      <p:sp>
        <p:nvSpPr>
          <p:cNvPr id="30" name="TextBox 29"/>
          <p:cNvSpPr txBox="1"/>
          <p:nvPr/>
        </p:nvSpPr>
        <p:spPr>
          <a:xfrm>
            <a:off x="1143000" y="4572000"/>
            <a:ext cx="3657600" cy="923330"/>
          </a:xfrm>
          <a:prstGeom prst="rect">
            <a:avLst/>
          </a:prstGeom>
          <a:noFill/>
        </p:spPr>
        <p:txBody>
          <a:bodyPr wrap="square" rtlCol="0">
            <a:spAutoFit/>
          </a:bodyPr>
          <a:lstStyle/>
          <a:p>
            <a:pPr marL="342900" indent="-342900">
              <a:buFont typeface="Arial" pitchFamily="34" charset="0"/>
              <a:buChar char="•"/>
            </a:pPr>
            <a:r>
              <a:rPr lang="en-US" dirty="0" smtClean="0"/>
              <a:t>Single CPU</a:t>
            </a:r>
          </a:p>
          <a:p>
            <a:pPr marL="342900" indent="-342900">
              <a:buFont typeface="Arial" pitchFamily="34" charset="0"/>
              <a:buChar char="•"/>
            </a:pPr>
            <a:r>
              <a:rPr lang="en-US" dirty="0" smtClean="0"/>
              <a:t>Multi Core/CPU</a:t>
            </a:r>
          </a:p>
          <a:p>
            <a:pPr marL="342900" indent="-342900">
              <a:buFont typeface="Arial" pitchFamily="34" charset="0"/>
              <a:buChar char="•"/>
            </a:pPr>
            <a:r>
              <a:rPr lang="en-US" dirty="0" smtClean="0"/>
              <a:t>Cluster (physical/virtual)</a:t>
            </a:r>
            <a:endParaRPr lang="en-US" dirty="0"/>
          </a:p>
        </p:txBody>
      </p:sp>
    </p:spTree>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Amazon Web Services</a:t>
            </a:r>
            <a:endParaRPr lang="en-US" dirty="0"/>
          </a:p>
        </p:txBody>
      </p:sp>
      <p:sp>
        <p:nvSpPr>
          <p:cNvPr id="5" name="Content Placeholder 4"/>
          <p:cNvSpPr>
            <a:spLocks noGrp="1"/>
          </p:cNvSpPr>
          <p:nvPr>
            <p:ph idx="1"/>
          </p:nvPr>
        </p:nvSpPr>
        <p:spPr>
          <a:xfrm>
            <a:off x="457200" y="1600200"/>
            <a:ext cx="8534400" cy="4525963"/>
          </a:xfrm>
        </p:spPr>
        <p:txBody>
          <a:bodyPr/>
          <a:lstStyle/>
          <a:p>
            <a:r>
              <a:rPr lang="en-US" dirty="0" smtClean="0"/>
              <a:t>Cloud computing platform provided by Amazon</a:t>
            </a:r>
          </a:p>
          <a:p>
            <a:r>
              <a:rPr lang="en-US" dirty="0" smtClean="0"/>
              <a:t>Collection of “on-demand” infrastructure services</a:t>
            </a:r>
          </a:p>
          <a:p>
            <a:pPr lvl="1"/>
            <a:r>
              <a:rPr lang="en-US" dirty="0" smtClean="0"/>
              <a:t>Elastic Compute Cloud (EC2)</a:t>
            </a:r>
          </a:p>
          <a:p>
            <a:pPr lvl="1"/>
            <a:r>
              <a:rPr lang="en-US" dirty="0" smtClean="0"/>
              <a:t>Simple Storage Service  (S3)</a:t>
            </a:r>
          </a:p>
          <a:p>
            <a:pPr lvl="1"/>
            <a:r>
              <a:rPr lang="en-US" dirty="0" smtClean="0"/>
              <a:t>Simple DB </a:t>
            </a:r>
          </a:p>
          <a:p>
            <a:pPr lvl="1"/>
            <a:r>
              <a:rPr lang="en-US" dirty="0" smtClean="0"/>
              <a:t>…</a:t>
            </a:r>
          </a:p>
          <a:p>
            <a:r>
              <a:rPr lang="en-US" dirty="0" smtClean="0"/>
              <a:t>“Pay as you go”</a:t>
            </a:r>
            <a:endParaRPr lang="en-US" dirty="0"/>
          </a:p>
        </p:txBody>
      </p:sp>
      <p:sp>
        <p:nvSpPr>
          <p:cNvPr id="3" name="Slide Number Placeholder 2"/>
          <p:cNvSpPr>
            <a:spLocks noGrp="1"/>
          </p:cNvSpPr>
          <p:nvPr>
            <p:ph type="sldNum" sz="quarter" idx="12"/>
          </p:nvPr>
        </p:nvSpPr>
        <p:spPr/>
        <p:txBody>
          <a:bodyPr/>
          <a:lstStyle/>
          <a:p>
            <a:fld id="{E9353CB8-35B8-441F-A176-6CE3BA725640}" type="slidenum">
              <a:rPr lang="en-US" smtClean="0"/>
              <a:pPr/>
              <a:t>188</a:t>
            </a:fld>
            <a:endParaRPr lang="en-US"/>
          </a:p>
        </p:txBody>
      </p:sp>
    </p:spTree>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Terracotta</a:t>
            </a:r>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189</a:t>
            </a:fld>
            <a:endParaRPr lang="en-US"/>
          </a:p>
        </p:txBody>
      </p:sp>
      <p:pic>
        <p:nvPicPr>
          <p:cNvPr id="26626" name="Picture 2"/>
          <p:cNvPicPr>
            <a:picLocks noChangeAspect="1" noChangeArrowheads="1"/>
          </p:cNvPicPr>
          <p:nvPr/>
        </p:nvPicPr>
        <p:blipFill>
          <a:blip r:embed="rId2"/>
          <a:srcRect l="22430" t="31566" r="20000" b="8878"/>
          <a:stretch>
            <a:fillRect/>
          </a:stretch>
        </p:blipFill>
        <p:spPr bwMode="auto">
          <a:xfrm>
            <a:off x="381000" y="1371600"/>
            <a:ext cx="4495800" cy="3525116"/>
          </a:xfrm>
          <a:prstGeom prst="rect">
            <a:avLst/>
          </a:prstGeom>
          <a:ln>
            <a:noFill/>
          </a:ln>
          <a:effectLst>
            <a:outerShdw blurRad="292100" dist="139700" dir="2700000" algn="tl" rotWithShape="0">
              <a:srgbClr val="333333">
                <a:alpha val="65000"/>
              </a:srgbClr>
            </a:outerShdw>
          </a:effectLst>
        </p:spPr>
      </p:pic>
      <p:sp>
        <p:nvSpPr>
          <p:cNvPr id="9" name="Rounded Rectangle 8"/>
          <p:cNvSpPr/>
          <p:nvPr/>
        </p:nvSpPr>
        <p:spPr>
          <a:xfrm>
            <a:off x="152400" y="3429000"/>
            <a:ext cx="762000" cy="533400"/>
          </a:xfrm>
          <a:prstGeom prst="roundRect">
            <a:avLst>
              <a:gd name="adj" fmla="val 8117"/>
            </a:avLst>
          </a:prstGeom>
          <a:solidFill>
            <a:srgbClr val="D8CAC6"/>
          </a:solidFill>
          <a:ln>
            <a:solidFill>
              <a:schemeClr val="bg1">
                <a:lumMod val="65000"/>
              </a:schemeClr>
            </a:solidFill>
          </a:ln>
          <a:effectLst/>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900" dirty="0" smtClean="0">
                <a:latin typeface="Arial" pitchFamily="34" charset="0"/>
                <a:cs typeface="Arial" pitchFamily="34" charset="0"/>
              </a:rPr>
              <a:t>Network</a:t>
            </a:r>
          </a:p>
          <a:p>
            <a:pPr algn="ctr"/>
            <a:r>
              <a:rPr lang="en-US" sz="900" dirty="0" smtClean="0">
                <a:latin typeface="Arial" pitchFamily="34" charset="0"/>
                <a:cs typeface="Arial" pitchFamily="34" charset="0"/>
              </a:rPr>
              <a:t>Attached Memory</a:t>
            </a:r>
            <a:endParaRPr lang="en-US" sz="900" dirty="0">
              <a:latin typeface="Arial" pitchFamily="34" charset="0"/>
              <a:cs typeface="Arial" pitchFamily="34" charset="0"/>
            </a:endParaRPr>
          </a:p>
        </p:txBody>
      </p:sp>
      <p:sp>
        <p:nvSpPr>
          <p:cNvPr id="10" name="Right Arrow 9"/>
          <p:cNvSpPr/>
          <p:nvPr/>
        </p:nvSpPr>
        <p:spPr>
          <a:xfrm>
            <a:off x="914400" y="3810000"/>
            <a:ext cx="381000" cy="76200"/>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5105400" y="1219200"/>
            <a:ext cx="3124199" cy="5262979"/>
          </a:xfrm>
          <a:prstGeom prst="rect">
            <a:avLst/>
          </a:prstGeom>
          <a:noFill/>
        </p:spPr>
        <p:txBody>
          <a:bodyPr wrap="square" rtlCol="0">
            <a:spAutoFit/>
          </a:bodyPr>
          <a:lstStyle/>
          <a:p>
            <a:r>
              <a:rPr lang="en-US" sz="1600" i="1" dirty="0" smtClean="0"/>
              <a:t> “Terracotta is </a:t>
            </a:r>
            <a:r>
              <a:rPr lang="en-US" sz="1600" b="1" i="1" dirty="0" smtClean="0"/>
              <a:t>open source infrastructure software</a:t>
            </a:r>
            <a:r>
              <a:rPr lang="en-US" sz="1600" i="1" dirty="0" smtClean="0"/>
              <a:t> that makes it inexpensive and easy to scale a Java application to as many computers as needed, without the usual custom application code and databases used to share data in a cluster.</a:t>
            </a:r>
          </a:p>
          <a:p>
            <a:endParaRPr lang="en-US" sz="1600" i="1" dirty="0" smtClean="0"/>
          </a:p>
          <a:p>
            <a:r>
              <a:rPr lang="en-US" sz="1600" i="1" dirty="0" smtClean="0"/>
              <a:t>Terracotta </a:t>
            </a:r>
            <a:r>
              <a:rPr lang="en-US" sz="1600" b="1" i="1" dirty="0" smtClean="0"/>
              <a:t>manages mission critical data using Network-Attached Memory</a:t>
            </a:r>
            <a:r>
              <a:rPr lang="en-US" sz="1600" i="1" dirty="0" smtClean="0"/>
              <a:t> (NAM) technology. </a:t>
            </a:r>
          </a:p>
          <a:p>
            <a:endParaRPr lang="en-US" sz="1600" i="1" dirty="0" smtClean="0"/>
          </a:p>
          <a:p>
            <a:r>
              <a:rPr lang="en-US" sz="1600" i="1" dirty="0" smtClean="0"/>
              <a:t>NAM enables Terracotta to </a:t>
            </a:r>
            <a:r>
              <a:rPr lang="en-US" sz="1600" b="1" i="1" dirty="0" smtClean="0"/>
              <a:t>cluster Java Virtual Machines</a:t>
            </a:r>
            <a:r>
              <a:rPr lang="en-US" sz="1600" i="1" dirty="0" smtClean="0"/>
              <a:t> (JVMs) directly underneath applications, and is a proven runtime approach to providing Java applications both </a:t>
            </a:r>
            <a:r>
              <a:rPr lang="en-US" sz="1600" b="1" i="1" dirty="0" smtClean="0"/>
              <a:t>high availability and scalability</a:t>
            </a:r>
            <a:r>
              <a:rPr lang="en-US" sz="1600" i="1" dirty="0" smtClean="0"/>
              <a:t>”</a:t>
            </a:r>
          </a:p>
          <a:p>
            <a:endParaRPr lang="en-US" sz="1600" i="1"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457200" y="1600200"/>
            <a:ext cx="8229600" cy="4525963"/>
          </a:xfrm>
          <a:prstGeom prst="rect">
            <a:avLst/>
          </a:prstGeom>
          <a:noFill/>
          <a:ln w="9525">
            <a:noFill/>
            <a:round/>
            <a:headEnd/>
            <a:tailEnd/>
          </a:ln>
          <a:effectLst/>
        </p:spPr>
        <p:txBody>
          <a:bodyPr wrap="none" anchor="ctr"/>
          <a:lstStyle/>
          <a:p>
            <a:endParaRPr lang="en-US"/>
          </a:p>
        </p:txBody>
      </p:sp>
      <p:sp>
        <p:nvSpPr>
          <p:cNvPr id="9219" name="Rectangle 3"/>
          <p:cNvSpPr>
            <a:spLocks noChangeArrowheads="1"/>
          </p:cNvSpPr>
          <p:nvPr/>
        </p:nvSpPr>
        <p:spPr bwMode="auto">
          <a:xfrm>
            <a:off x="2057400" y="4572000"/>
            <a:ext cx="3429000" cy="914400"/>
          </a:xfrm>
          <a:prstGeom prst="rect">
            <a:avLst/>
          </a:prstGeom>
          <a:solidFill>
            <a:srgbClr val="99CCFF"/>
          </a:solidFill>
          <a:ln w="9525">
            <a:solidFill>
              <a:srgbClr val="000000"/>
            </a:solidFill>
            <a:round/>
            <a:headEnd/>
            <a:tailEnd/>
          </a:ln>
          <a:effectLst/>
        </p:spPr>
        <p:txBody>
          <a:bodyPr wrap="none" lIns="90000" tIns="45000" rIns="90000" bIns="45000" anchor="ctr"/>
          <a:lstStyle/>
          <a:p>
            <a:pPr algn="ctr">
              <a:tabLst>
                <a:tab pos="723900" algn="l"/>
                <a:tab pos="1447800" algn="l"/>
                <a:tab pos="2171700" algn="l"/>
                <a:tab pos="2895600" algn="l"/>
              </a:tabLst>
            </a:pPr>
            <a:r>
              <a:rPr lang="en-US" dirty="0" smtClean="0">
                <a:solidFill>
                  <a:srgbClr val="000000"/>
                </a:solidFill>
                <a:ea typeface="DejaVu Sans" charset="0"/>
                <a:cs typeface="DejaVu Sans" charset="0"/>
              </a:rPr>
              <a:t>Components / Model</a:t>
            </a:r>
            <a:endParaRPr lang="en-US" dirty="0">
              <a:solidFill>
                <a:srgbClr val="000000"/>
              </a:solidFill>
              <a:ea typeface="DejaVu Sans" charset="0"/>
              <a:cs typeface="DejaVu Sans" charset="0"/>
            </a:endParaRPr>
          </a:p>
        </p:txBody>
      </p:sp>
      <p:sp>
        <p:nvSpPr>
          <p:cNvPr id="9220" name="Rectangle 4"/>
          <p:cNvSpPr>
            <a:spLocks noChangeArrowheads="1"/>
          </p:cNvSpPr>
          <p:nvPr/>
        </p:nvSpPr>
        <p:spPr bwMode="auto">
          <a:xfrm>
            <a:off x="2057400" y="3200400"/>
            <a:ext cx="3429000" cy="914400"/>
          </a:xfrm>
          <a:prstGeom prst="rect">
            <a:avLst/>
          </a:prstGeom>
          <a:solidFill>
            <a:srgbClr val="99CCFF"/>
          </a:solidFill>
          <a:ln w="9525">
            <a:solidFill>
              <a:srgbClr val="000000"/>
            </a:solidFill>
            <a:round/>
            <a:headEnd/>
            <a:tailEnd/>
          </a:ln>
          <a:effectLst/>
        </p:spPr>
        <p:txBody>
          <a:bodyPr wrap="none" lIns="90000" tIns="45000" rIns="90000" bIns="45000" anchor="ctr"/>
          <a:lstStyle/>
          <a:p>
            <a:pPr algn="ctr">
              <a:tabLst>
                <a:tab pos="723900" algn="l"/>
                <a:tab pos="1447800" algn="l"/>
                <a:tab pos="2171700" algn="l"/>
                <a:tab pos="2895600" algn="l"/>
              </a:tabLst>
            </a:pPr>
            <a:r>
              <a:rPr lang="en-US">
                <a:solidFill>
                  <a:srgbClr val="000000"/>
                </a:solidFill>
                <a:ea typeface="DejaVu Sans" charset="0"/>
                <a:cs typeface="DejaVu Sans" charset="0"/>
              </a:rPr>
              <a:t>OMS3 Runtime</a:t>
            </a:r>
          </a:p>
        </p:txBody>
      </p:sp>
      <p:sp>
        <p:nvSpPr>
          <p:cNvPr id="9221" name="Rectangle 5"/>
          <p:cNvSpPr>
            <a:spLocks noChangeArrowheads="1"/>
          </p:cNvSpPr>
          <p:nvPr/>
        </p:nvSpPr>
        <p:spPr bwMode="auto">
          <a:xfrm>
            <a:off x="2057400" y="1828800"/>
            <a:ext cx="3429000" cy="914400"/>
          </a:xfrm>
          <a:prstGeom prst="rect">
            <a:avLst/>
          </a:prstGeom>
          <a:solidFill>
            <a:srgbClr val="99CCFF"/>
          </a:solidFill>
          <a:ln w="9525">
            <a:solidFill>
              <a:srgbClr val="000000"/>
            </a:solidFill>
            <a:round/>
            <a:headEnd/>
            <a:tailEnd/>
          </a:ln>
          <a:effectLst/>
        </p:spPr>
        <p:txBody>
          <a:bodyPr wrap="none" lIns="90000" tIns="45000" rIns="90000" bIns="45000" anchor="ctr"/>
          <a:lstStyle/>
          <a:p>
            <a:pPr algn="ctr">
              <a:tabLst>
                <a:tab pos="723900" algn="l"/>
                <a:tab pos="1447800" algn="l"/>
                <a:tab pos="2171700" algn="l"/>
                <a:tab pos="2895600" algn="l"/>
              </a:tabLst>
            </a:pPr>
            <a:r>
              <a:rPr lang="en-US">
                <a:solidFill>
                  <a:srgbClr val="000000"/>
                </a:solidFill>
                <a:ea typeface="DejaVu Sans" charset="0"/>
                <a:cs typeface="DejaVu Sans" charset="0"/>
              </a:rPr>
              <a:t>Simulations</a:t>
            </a:r>
          </a:p>
        </p:txBody>
      </p:sp>
      <p:sp>
        <p:nvSpPr>
          <p:cNvPr id="9222" name="Text Box 6"/>
          <p:cNvSpPr txBox="1">
            <a:spLocks noChangeArrowheads="1"/>
          </p:cNvSpPr>
          <p:nvPr/>
        </p:nvSpPr>
        <p:spPr bwMode="auto">
          <a:xfrm>
            <a:off x="5621337" y="4884737"/>
            <a:ext cx="2303463" cy="373063"/>
          </a:xfrm>
          <a:prstGeom prst="rect">
            <a:avLst/>
          </a:prstGeom>
          <a:noFill/>
          <a:ln w="9525">
            <a:noFill/>
            <a:round/>
            <a:headEnd/>
            <a:tailEnd/>
          </a:ln>
          <a:effectLst/>
        </p:spPr>
        <p:txBody>
          <a:bodyPr wrap="none" lIns="90000" tIns="45000" rIns="90000" bIns="45000"/>
          <a:lstStyle/>
          <a:p>
            <a:pPr>
              <a:tabLst>
                <a:tab pos="723900" algn="l"/>
                <a:tab pos="1447800" algn="l"/>
                <a:tab pos="2171700" algn="l"/>
              </a:tabLst>
            </a:pPr>
            <a:r>
              <a:rPr lang="en-US" dirty="0">
                <a:solidFill>
                  <a:srgbClr val="000000"/>
                </a:solidFill>
                <a:ea typeface="DejaVu Sans" charset="0"/>
                <a:cs typeface="DejaVu Sans" charset="0"/>
              </a:rPr>
              <a:t>Java / FORTRAN / </a:t>
            </a:r>
            <a:r>
              <a:rPr lang="en-US" dirty="0" smtClean="0">
                <a:solidFill>
                  <a:srgbClr val="000000"/>
                </a:solidFill>
                <a:ea typeface="DejaVu Sans" charset="0"/>
                <a:cs typeface="DejaVu Sans" charset="0"/>
              </a:rPr>
              <a:t>C / C++</a:t>
            </a:r>
            <a:endParaRPr lang="en-US" dirty="0">
              <a:solidFill>
                <a:srgbClr val="000000"/>
              </a:solidFill>
              <a:ea typeface="DejaVu Sans" charset="0"/>
              <a:cs typeface="DejaVu Sans" charset="0"/>
            </a:endParaRPr>
          </a:p>
        </p:txBody>
      </p:sp>
      <p:sp>
        <p:nvSpPr>
          <p:cNvPr id="9223" name="Text Box 7"/>
          <p:cNvSpPr txBox="1">
            <a:spLocks noChangeArrowheads="1"/>
          </p:cNvSpPr>
          <p:nvPr/>
        </p:nvSpPr>
        <p:spPr bwMode="auto">
          <a:xfrm>
            <a:off x="5603875" y="3513137"/>
            <a:ext cx="720725" cy="373063"/>
          </a:xfrm>
          <a:prstGeom prst="rect">
            <a:avLst/>
          </a:prstGeom>
          <a:noFill/>
          <a:ln w="9525">
            <a:noFill/>
            <a:round/>
            <a:headEnd/>
            <a:tailEnd/>
          </a:ln>
          <a:effectLst/>
        </p:spPr>
        <p:txBody>
          <a:bodyPr wrap="none" lIns="90000" tIns="45000" rIns="90000" bIns="45000"/>
          <a:lstStyle/>
          <a:p>
            <a:r>
              <a:rPr lang="en-US" dirty="0">
                <a:solidFill>
                  <a:srgbClr val="000000"/>
                </a:solidFill>
                <a:ea typeface="DejaVu Sans" charset="0"/>
                <a:cs typeface="DejaVu Sans" charset="0"/>
              </a:rPr>
              <a:t>Java </a:t>
            </a:r>
          </a:p>
        </p:txBody>
      </p:sp>
      <p:sp>
        <p:nvSpPr>
          <p:cNvPr id="9224" name="Text Box 8"/>
          <p:cNvSpPr txBox="1">
            <a:spLocks noChangeArrowheads="1"/>
          </p:cNvSpPr>
          <p:nvPr/>
        </p:nvSpPr>
        <p:spPr bwMode="auto">
          <a:xfrm>
            <a:off x="5621337" y="2133600"/>
            <a:ext cx="1573213" cy="457200"/>
          </a:xfrm>
          <a:prstGeom prst="rect">
            <a:avLst/>
          </a:prstGeom>
          <a:noFill/>
          <a:ln w="9525">
            <a:noFill/>
            <a:round/>
            <a:headEnd/>
            <a:tailEnd/>
          </a:ln>
          <a:effectLst/>
        </p:spPr>
        <p:txBody>
          <a:bodyPr wrap="none" lIns="90000" tIns="45000" rIns="90000" bIns="45000"/>
          <a:lstStyle/>
          <a:p>
            <a:pPr>
              <a:tabLst>
                <a:tab pos="723900" algn="l"/>
                <a:tab pos="1447800" algn="l"/>
              </a:tabLst>
            </a:pPr>
            <a:r>
              <a:rPr lang="en-US" b="1" dirty="0">
                <a:solidFill>
                  <a:srgbClr val="FF0000"/>
                </a:solidFill>
                <a:ea typeface="DejaVu Sans" charset="0"/>
                <a:cs typeface="DejaVu Sans" charset="0"/>
              </a:rPr>
              <a:t>Groovy (DSL)</a:t>
            </a:r>
          </a:p>
        </p:txBody>
      </p:sp>
      <p:sp>
        <p:nvSpPr>
          <p:cNvPr id="9225" name="Line 9"/>
          <p:cNvSpPr>
            <a:spLocks noChangeShapeType="1"/>
          </p:cNvSpPr>
          <p:nvPr/>
        </p:nvSpPr>
        <p:spPr bwMode="auto">
          <a:xfrm>
            <a:off x="3657600" y="2743200"/>
            <a:ext cx="1588" cy="457200"/>
          </a:xfrm>
          <a:prstGeom prst="line">
            <a:avLst/>
          </a:prstGeom>
          <a:noFill/>
          <a:ln w="9525">
            <a:solidFill>
              <a:srgbClr val="000000"/>
            </a:solidFill>
            <a:round/>
            <a:headEnd/>
            <a:tailEnd type="triangle" w="med" len="med"/>
          </a:ln>
          <a:effectLst/>
        </p:spPr>
        <p:txBody>
          <a:bodyPr/>
          <a:lstStyle/>
          <a:p>
            <a:endParaRPr lang="en-US"/>
          </a:p>
        </p:txBody>
      </p:sp>
      <p:sp>
        <p:nvSpPr>
          <p:cNvPr id="9226" name="Line 10"/>
          <p:cNvSpPr>
            <a:spLocks noChangeShapeType="1"/>
          </p:cNvSpPr>
          <p:nvPr/>
        </p:nvSpPr>
        <p:spPr bwMode="auto">
          <a:xfrm>
            <a:off x="3657600" y="4114800"/>
            <a:ext cx="1588" cy="457200"/>
          </a:xfrm>
          <a:prstGeom prst="line">
            <a:avLst/>
          </a:prstGeom>
          <a:noFill/>
          <a:ln w="9525">
            <a:solidFill>
              <a:srgbClr val="000000"/>
            </a:solidFill>
            <a:round/>
            <a:headEnd/>
            <a:tailEnd type="triangle" w="med" len="med"/>
          </a:ln>
          <a:effectLst/>
        </p:spPr>
        <p:txBody>
          <a:bodyPr/>
          <a:lstStyle/>
          <a:p>
            <a:endParaRPr lang="en-US"/>
          </a:p>
        </p:txBody>
      </p:sp>
      <p:sp>
        <p:nvSpPr>
          <p:cNvPr id="12" name="Title 2"/>
          <p:cNvSpPr>
            <a:spLocks noGrp="1"/>
          </p:cNvSpPr>
          <p:nvPr>
            <p:ph type="title"/>
          </p:nvPr>
        </p:nvSpPr>
        <p:spPr>
          <a:xfrm>
            <a:off x="457200" y="152718"/>
            <a:ext cx="5791200" cy="1371600"/>
          </a:xfrm>
        </p:spPr>
        <p:txBody>
          <a:bodyPr/>
          <a:lstStyle/>
          <a:p>
            <a:r>
              <a:rPr lang="en-US" dirty="0" smtClean="0"/>
              <a:t>OMS3</a:t>
            </a:r>
            <a:endParaRPr lang="en-US" dirty="0"/>
          </a:p>
        </p:txBody>
      </p:sp>
      <p:sp>
        <p:nvSpPr>
          <p:cNvPr id="3" name="Slide Number Placeholder 2"/>
          <p:cNvSpPr>
            <a:spLocks noGrp="1"/>
          </p:cNvSpPr>
          <p:nvPr>
            <p:ph type="sldNum" idx="12"/>
          </p:nvPr>
        </p:nvSpPr>
        <p:spPr/>
        <p:txBody>
          <a:bodyPr/>
          <a:lstStyle/>
          <a:p>
            <a:fld id="{35492594-4925-424B-BE8B-96E50AE7668F}" type="slidenum">
              <a:rPr lang="en-US" smtClean="0"/>
              <a:pPr/>
              <a:t>19</a:t>
            </a:fld>
            <a:endParaRPr lang="en-US"/>
          </a:p>
        </p:txBody>
      </p:sp>
    </p:spTree>
    <p:extLst>
      <p:ext uri="{BB962C8B-B14F-4D97-AF65-F5344CB8AC3E}">
        <p14:creationId xmlns:p14="http://schemas.microsoft.com/office/powerpoint/2010/main" val="34667614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General AWS Preparation</a:t>
            </a:r>
            <a:endParaRPr lang="en-US" dirty="0"/>
          </a:p>
        </p:txBody>
      </p:sp>
      <p:sp>
        <p:nvSpPr>
          <p:cNvPr id="3" name="Content Placeholder 2"/>
          <p:cNvSpPr>
            <a:spLocks noGrp="1"/>
          </p:cNvSpPr>
          <p:nvPr>
            <p:ph idx="1"/>
          </p:nvPr>
        </p:nvSpPr>
        <p:spPr/>
        <p:txBody>
          <a:bodyPr>
            <a:normAutofit/>
          </a:bodyPr>
          <a:lstStyle/>
          <a:p>
            <a:r>
              <a:rPr lang="en-US" dirty="0" smtClean="0"/>
              <a:t>Amazon account</a:t>
            </a:r>
          </a:p>
          <a:p>
            <a:r>
              <a:rPr lang="en-US" dirty="0" smtClean="0"/>
              <a:t>Sign up for S3 and EC2</a:t>
            </a:r>
          </a:p>
          <a:p>
            <a:r>
              <a:rPr lang="en-US" dirty="0" smtClean="0"/>
              <a:t>Configured client tools</a:t>
            </a:r>
          </a:p>
          <a:p>
            <a:pPr lvl="1"/>
            <a:r>
              <a:rPr lang="en-US" dirty="0" smtClean="0"/>
              <a:t>AWS credentials (access key + secret access key)</a:t>
            </a:r>
          </a:p>
          <a:p>
            <a:pPr lvl="1"/>
            <a:r>
              <a:rPr lang="en-US" dirty="0" smtClean="0"/>
              <a:t>SSH keys</a:t>
            </a:r>
          </a:p>
          <a:p>
            <a:pPr lvl="1"/>
            <a:r>
              <a:rPr lang="en-US" dirty="0" smtClean="0"/>
              <a:t>Regions (US, EU)</a:t>
            </a:r>
          </a:p>
          <a:p>
            <a:pPr lvl="1"/>
            <a:r>
              <a:rPr lang="en-US" dirty="0" smtClean="0"/>
              <a:t>Security groups  (open </a:t>
            </a:r>
            <a:r>
              <a:rPr lang="en-US" dirty="0" err="1" smtClean="0"/>
              <a:t>ssh</a:t>
            </a:r>
            <a:r>
              <a:rPr lang="en-US" dirty="0" smtClean="0"/>
              <a:t> and </a:t>
            </a:r>
            <a:r>
              <a:rPr lang="en-US" dirty="0" err="1" smtClean="0"/>
              <a:t>jmx</a:t>
            </a:r>
            <a:r>
              <a:rPr lang="en-US" dirty="0" smtClean="0"/>
              <a:t> ports)</a:t>
            </a:r>
          </a:p>
          <a:p>
            <a:pPr lvl="1"/>
            <a:r>
              <a:rPr lang="en-US" dirty="0" smtClean="0"/>
              <a:t>EBS (for installation package)</a:t>
            </a:r>
          </a:p>
          <a:p>
            <a:endParaRPr lang="en-US" dirty="0" smtClean="0"/>
          </a:p>
          <a:p>
            <a:r>
              <a:rPr lang="en-US" dirty="0" smtClean="0"/>
              <a:t>Good Clients: AWS (timkay.com), </a:t>
            </a:r>
            <a:r>
              <a:rPr lang="en-US" dirty="0" err="1" smtClean="0"/>
              <a:t>elasticfox</a:t>
            </a:r>
            <a:r>
              <a:rPr lang="en-US" dirty="0" smtClean="0"/>
              <a:t>, s3fox</a:t>
            </a:r>
          </a:p>
          <a:p>
            <a:pPr lvl="1"/>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190</a:t>
            </a:fld>
            <a:endParaRPr lang="en-US"/>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9" name="Picture 3"/>
          <p:cNvPicPr>
            <a:picLocks noChangeAspect="1" noChangeArrowheads="1"/>
          </p:cNvPicPr>
          <p:nvPr/>
        </p:nvPicPr>
        <p:blipFill>
          <a:blip r:embed="rId2"/>
          <a:srcRect l="1556" t="25579" r="1946" b="9151"/>
          <a:stretch>
            <a:fillRect/>
          </a:stretch>
        </p:blipFill>
        <p:spPr bwMode="auto">
          <a:xfrm>
            <a:off x="457200" y="1371600"/>
            <a:ext cx="8153400" cy="4865739"/>
          </a:xfrm>
          <a:prstGeom prst="rect">
            <a:avLst/>
          </a:prstGeom>
          <a:ln>
            <a:noFill/>
          </a:ln>
          <a:effectLst>
            <a:outerShdw blurRad="292100" dist="139700" dir="2700000" algn="tl" rotWithShape="0">
              <a:srgbClr val="333333">
                <a:alpha val="65000"/>
              </a:srgbClr>
            </a:outerShdw>
          </a:effectLst>
        </p:spPr>
      </p:pic>
      <p:sp>
        <p:nvSpPr>
          <p:cNvPr id="4" name="Title 3"/>
          <p:cNvSpPr>
            <a:spLocks noGrp="1"/>
          </p:cNvSpPr>
          <p:nvPr>
            <p:ph type="title"/>
          </p:nvPr>
        </p:nvSpPr>
        <p:spPr/>
        <p:txBody>
          <a:bodyPr/>
          <a:lstStyle/>
          <a:p>
            <a:r>
              <a:rPr lang="en-US" dirty="0" smtClean="0"/>
              <a:t>Security Groups (instance FW)</a:t>
            </a:r>
            <a:endParaRPr lang="en-US" dirty="0"/>
          </a:p>
        </p:txBody>
      </p:sp>
      <p:sp>
        <p:nvSpPr>
          <p:cNvPr id="8" name="Slide Number Placeholder 7"/>
          <p:cNvSpPr>
            <a:spLocks noGrp="1"/>
          </p:cNvSpPr>
          <p:nvPr>
            <p:ph type="sldNum" sz="quarter" idx="12"/>
          </p:nvPr>
        </p:nvSpPr>
        <p:spPr/>
        <p:txBody>
          <a:bodyPr/>
          <a:lstStyle/>
          <a:p>
            <a:fld id="{E9353CB8-35B8-441F-A176-6CE3BA725640}" type="slidenum">
              <a:rPr lang="en-US" smtClean="0"/>
              <a:pPr/>
              <a:t>191</a:t>
            </a:fld>
            <a:endParaRPr lang="en-US"/>
          </a:p>
        </p:txBody>
      </p:sp>
      <p:sp>
        <p:nvSpPr>
          <p:cNvPr id="6" name="Right Arrow 5"/>
          <p:cNvSpPr/>
          <p:nvPr/>
        </p:nvSpPr>
        <p:spPr>
          <a:xfrm>
            <a:off x="1600200" y="5486400"/>
            <a:ext cx="609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a:off x="1600200" y="5105400"/>
            <a:ext cx="609600"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Amazon Machine Image Bundling</a:t>
            </a:r>
            <a:endParaRPr lang="en-US" dirty="0"/>
          </a:p>
        </p:txBody>
      </p:sp>
      <p:sp>
        <p:nvSpPr>
          <p:cNvPr id="10" name="Slide Number Placeholder 9"/>
          <p:cNvSpPr>
            <a:spLocks noGrp="1"/>
          </p:cNvSpPr>
          <p:nvPr>
            <p:ph type="sldNum" sz="quarter" idx="12"/>
          </p:nvPr>
        </p:nvSpPr>
        <p:spPr/>
        <p:txBody>
          <a:bodyPr/>
          <a:lstStyle/>
          <a:p>
            <a:fld id="{E9353CB8-35B8-441F-A176-6CE3BA725640}" type="slidenum">
              <a:rPr lang="en-US" smtClean="0"/>
              <a:pPr/>
              <a:t>192</a:t>
            </a:fld>
            <a:endParaRPr lang="en-US"/>
          </a:p>
        </p:txBody>
      </p:sp>
      <p:pic>
        <p:nvPicPr>
          <p:cNvPr id="160770" name="Picture 2"/>
          <p:cNvPicPr>
            <a:picLocks noChangeAspect="1" noChangeArrowheads="1"/>
          </p:cNvPicPr>
          <p:nvPr/>
        </p:nvPicPr>
        <p:blipFill>
          <a:blip r:embed="rId2"/>
          <a:srcRect/>
          <a:stretch>
            <a:fillRect/>
          </a:stretch>
        </p:blipFill>
        <p:spPr bwMode="auto">
          <a:xfrm>
            <a:off x="990600" y="1524000"/>
            <a:ext cx="6896100" cy="2609850"/>
          </a:xfrm>
          <a:prstGeom prst="rect">
            <a:avLst/>
          </a:prstGeom>
          <a:noFill/>
          <a:ln w="9525">
            <a:noFill/>
            <a:miter lim="800000"/>
            <a:headEnd/>
            <a:tailEnd/>
          </a:ln>
          <a:effectLst/>
        </p:spPr>
      </p:pic>
      <p:sp>
        <p:nvSpPr>
          <p:cNvPr id="6" name="TextBox 5"/>
          <p:cNvSpPr txBox="1"/>
          <p:nvPr/>
        </p:nvSpPr>
        <p:spPr>
          <a:xfrm>
            <a:off x="838200" y="1219200"/>
            <a:ext cx="914400" cy="369332"/>
          </a:xfrm>
          <a:prstGeom prst="rect">
            <a:avLst/>
          </a:prstGeom>
          <a:noFill/>
        </p:spPr>
        <p:txBody>
          <a:bodyPr wrap="square" rtlCol="0">
            <a:spAutoFit/>
          </a:bodyPr>
          <a:lstStyle/>
          <a:p>
            <a:r>
              <a:rPr lang="en-US" dirty="0" smtClean="0"/>
              <a:t>RH FC8</a:t>
            </a:r>
          </a:p>
        </p:txBody>
      </p:sp>
      <p:sp>
        <p:nvSpPr>
          <p:cNvPr id="7" name="TextBox 6"/>
          <p:cNvSpPr txBox="1"/>
          <p:nvPr/>
        </p:nvSpPr>
        <p:spPr>
          <a:xfrm>
            <a:off x="3124200" y="1219200"/>
            <a:ext cx="865943" cy="923330"/>
          </a:xfrm>
          <a:prstGeom prst="rect">
            <a:avLst/>
          </a:prstGeom>
          <a:noFill/>
        </p:spPr>
        <p:txBody>
          <a:bodyPr wrap="square" rtlCol="0">
            <a:spAutoFit/>
          </a:bodyPr>
          <a:lstStyle/>
          <a:p>
            <a:r>
              <a:rPr lang="en-US" dirty="0" smtClean="0"/>
              <a:t>TC 2.7</a:t>
            </a:r>
          </a:p>
          <a:p>
            <a:r>
              <a:rPr lang="en-US" dirty="0" smtClean="0"/>
              <a:t>JDK 1.6</a:t>
            </a:r>
          </a:p>
          <a:p>
            <a:endParaRPr lang="en-US" dirty="0"/>
          </a:p>
        </p:txBody>
      </p:sp>
      <p:sp>
        <p:nvSpPr>
          <p:cNvPr id="8" name="TextBox 7"/>
          <p:cNvSpPr txBox="1"/>
          <p:nvPr/>
        </p:nvSpPr>
        <p:spPr>
          <a:xfrm>
            <a:off x="4114800" y="3733800"/>
            <a:ext cx="1239378" cy="369332"/>
          </a:xfrm>
          <a:prstGeom prst="rect">
            <a:avLst/>
          </a:prstGeom>
          <a:noFill/>
        </p:spPr>
        <p:txBody>
          <a:bodyPr wrap="none" rtlCol="0">
            <a:spAutoFit/>
          </a:bodyPr>
          <a:lstStyle/>
          <a:p>
            <a:r>
              <a:rPr lang="en-US" dirty="0" err="1" smtClean="0"/>
              <a:t>ngmfimage</a:t>
            </a:r>
            <a:endParaRPr lang="en-US" dirty="0"/>
          </a:p>
        </p:txBody>
      </p:sp>
      <p:sp>
        <p:nvSpPr>
          <p:cNvPr id="9" name="TextBox 8"/>
          <p:cNvSpPr txBox="1"/>
          <p:nvPr/>
        </p:nvSpPr>
        <p:spPr>
          <a:xfrm>
            <a:off x="6858000" y="3733800"/>
            <a:ext cx="1532792" cy="369332"/>
          </a:xfrm>
          <a:prstGeom prst="rect">
            <a:avLst/>
          </a:prstGeom>
          <a:noFill/>
        </p:spPr>
        <p:txBody>
          <a:bodyPr wrap="none" rtlCol="0">
            <a:spAutoFit/>
          </a:bodyPr>
          <a:lstStyle/>
          <a:p>
            <a:r>
              <a:rPr lang="en-US" dirty="0" smtClean="0"/>
              <a:t>ami-21a74048</a:t>
            </a:r>
            <a:endParaRPr lang="en-US" dirty="0"/>
          </a:p>
        </p:txBody>
      </p:sp>
      <p:sp>
        <p:nvSpPr>
          <p:cNvPr id="13" name="Content Placeholder 2"/>
          <p:cNvSpPr txBox="1">
            <a:spLocks/>
          </p:cNvSpPr>
          <p:nvPr/>
        </p:nvSpPr>
        <p:spPr>
          <a:xfrm>
            <a:off x="609600" y="4267200"/>
            <a:ext cx="7696200" cy="2011363"/>
          </a:xfrm>
          <a:prstGeom prst="rect">
            <a:avLst/>
          </a:prstGeom>
        </p:spPr>
        <p:txBody>
          <a:bodyPr vert="horz" lIns="91440" tIns="45720" rIns="91440" bIns="45720" rtlCol="0">
            <a:normAutofit fontScale="55000" lnSpcReduction="20000"/>
          </a:bodyPr>
          <a:lstStyle/>
          <a:p>
            <a:pPr marL="514350" marR="0" lvl="0" indent="-51435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Selected existing AMI (FC8), started</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Installed Terracotta 2.7, JDK 1.6, NGMF</a:t>
            </a:r>
          </a:p>
          <a:p>
            <a:pPr marL="914400" marR="0" lvl="1" indent="-5143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Created EBS install disk (4GB)</a:t>
            </a:r>
          </a:p>
          <a:p>
            <a:pPr marL="514350" marR="0" lvl="0" indent="-514350" algn="l" defTabSz="914400" rtl="0" eaLnBrk="1" fontAlgn="auto" latinLnBrk="0" hangingPunct="1">
              <a:lnSpc>
                <a:spcPct val="100000"/>
              </a:lnSpc>
              <a:spcBef>
                <a:spcPct val="20000"/>
              </a:spcBef>
              <a:spcAft>
                <a:spcPts val="0"/>
              </a:spcAft>
              <a:buClrTx/>
              <a:buSzTx/>
              <a:buFont typeface="+mj-lt"/>
              <a:buAutoNum type="arabicPeriod"/>
              <a:tabLst/>
              <a:defRPr/>
            </a:pPr>
            <a:r>
              <a:rPr kumimoji="0" lang="en-US" sz="3200" b="0" i="0" u="none" strike="noStrike" kern="1200" cap="none" spc="0" normalizeH="0" baseline="0" noProof="0" dirty="0" smtClean="0">
                <a:ln>
                  <a:noFill/>
                </a:ln>
                <a:solidFill>
                  <a:schemeClr val="tx1"/>
                </a:solidFill>
                <a:effectLst/>
                <a:uLnTx/>
                <a:uFillTx/>
                <a:latin typeface="+mn-lt"/>
                <a:ea typeface="+mn-ea"/>
                <a:cs typeface="+mn-cs"/>
              </a:rPr>
              <a:t>Bundled/Uploaded/Registered as new AMI</a:t>
            </a:r>
          </a:p>
          <a:p>
            <a:pPr marL="914400" marR="0" lvl="1" indent="-5143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t>
            </a:r>
            <a:r>
              <a:rPr kumimoji="0" lang="en-US" sz="2800" b="0" i="0" u="none" strike="noStrike" kern="1200" cap="none" spc="0" normalizeH="0" baseline="0" noProof="0" dirty="0" err="1" smtClean="0">
                <a:ln>
                  <a:noFill/>
                </a:ln>
                <a:solidFill>
                  <a:schemeClr val="tx1"/>
                </a:solidFill>
                <a:effectLst/>
                <a:uLnTx/>
                <a:uFillTx/>
                <a:latin typeface="+mn-lt"/>
                <a:ea typeface="+mn-ea"/>
                <a:cs typeface="+mn-cs"/>
              </a:rPr>
              <a:t>ngmfimage</a:t>
            </a:r>
            <a:r>
              <a:rPr kumimoji="0" lang="en-US" sz="2800" b="0" i="0" u="none" strike="noStrike" kern="1200" cap="none" spc="0" normalizeH="0" baseline="0" noProof="0" dirty="0" smtClean="0">
                <a:ln>
                  <a:noFill/>
                </a:ln>
                <a:solidFill>
                  <a:schemeClr val="tx1"/>
                </a:solidFill>
                <a:effectLst/>
                <a:uLnTx/>
                <a:uFillTx/>
                <a:latin typeface="+mn-lt"/>
                <a:ea typeface="+mn-ea"/>
                <a:cs typeface="+mn-cs"/>
              </a:rPr>
              <a:t>’ </a:t>
            </a:r>
          </a:p>
          <a:p>
            <a:pPr marL="914400" marR="0" lvl="1" indent="-5143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“ami-21a74048”</a:t>
            </a:r>
          </a:p>
          <a:p>
            <a:pPr marL="914400" marR="0" lvl="1" indent="-514350" algn="l" defTabSz="914400" rtl="0" eaLnBrk="1" fontAlgn="auto" latinLnBrk="0" hangingPunct="1">
              <a:lnSpc>
                <a:spcPct val="100000"/>
              </a:lnSpc>
              <a:spcBef>
                <a:spcPct val="20000"/>
              </a:spcBef>
              <a:spcAft>
                <a:spcPts val="0"/>
              </a:spcAft>
              <a:buClrTx/>
              <a:buSzTx/>
              <a:buFont typeface="Arial"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mn-lt"/>
                <a:ea typeface="+mn-ea"/>
                <a:cs typeface="+mn-cs"/>
              </a:rPr>
              <a:t>private </a:t>
            </a:r>
          </a:p>
          <a:p>
            <a:pPr marL="914400" marR="0" lvl="1" indent="-51435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2800" b="0" i="0" u="none" strike="noStrike" kern="1200" cap="none" spc="0" normalizeH="0" baseline="0" noProof="0" dirty="0" smtClean="0">
              <a:ln>
                <a:noFill/>
              </a:ln>
              <a:solidFill>
                <a:schemeClr val="tx1"/>
              </a:solidFill>
              <a:effectLst/>
              <a:uLnTx/>
              <a:uFillTx/>
              <a:latin typeface="+mn-lt"/>
              <a:ea typeface="+mn-ea"/>
              <a:cs typeface="+mn-cs"/>
            </a:endParaRPr>
          </a:p>
          <a:p>
            <a:pPr marL="514350" marR="0" lvl="0" indent="-51435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a:srcRect l="2337" t="25579" r="1850" b="9151"/>
          <a:stretch>
            <a:fillRect/>
          </a:stretch>
        </p:blipFill>
        <p:spPr bwMode="auto">
          <a:xfrm>
            <a:off x="228600" y="1295400"/>
            <a:ext cx="8458200" cy="5088673"/>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smtClean="0"/>
              <a:t>Published NGMF AMI</a:t>
            </a:r>
            <a:endParaRPr lang="en-US" dirty="0"/>
          </a:p>
        </p:txBody>
      </p:sp>
      <p:sp>
        <p:nvSpPr>
          <p:cNvPr id="6" name="Slide Number Placeholder 5"/>
          <p:cNvSpPr>
            <a:spLocks noGrp="1"/>
          </p:cNvSpPr>
          <p:nvPr>
            <p:ph type="sldNum" sz="quarter" idx="12"/>
          </p:nvPr>
        </p:nvSpPr>
        <p:spPr/>
        <p:txBody>
          <a:bodyPr/>
          <a:lstStyle/>
          <a:p>
            <a:fld id="{E9353CB8-35B8-441F-A176-6CE3BA725640}" type="slidenum">
              <a:rPr lang="en-US" smtClean="0"/>
              <a:pPr/>
              <a:t>193</a:t>
            </a:fld>
            <a:endParaRPr lang="en-US"/>
          </a:p>
        </p:txBody>
      </p:sp>
      <p:sp>
        <p:nvSpPr>
          <p:cNvPr id="5" name="Right Arrow 4"/>
          <p:cNvSpPr/>
          <p:nvPr/>
        </p:nvSpPr>
        <p:spPr>
          <a:xfrm>
            <a:off x="1219200" y="3048000"/>
            <a:ext cx="533400" cy="304800"/>
          </a:xfrm>
          <a:prstGeom prst="rightArrow">
            <a:avLst/>
          </a:prstGeom>
          <a:effectLst>
            <a:outerShdw blurRad="50800" dist="38100" algn="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Elastic Block Store </a:t>
            </a:r>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194</a:t>
            </a:fld>
            <a:endParaRPr lang="en-US"/>
          </a:p>
        </p:txBody>
      </p:sp>
      <p:pic>
        <p:nvPicPr>
          <p:cNvPr id="27650" name="Picture 2"/>
          <p:cNvPicPr>
            <a:picLocks noChangeAspect="1" noChangeArrowheads="1"/>
          </p:cNvPicPr>
          <p:nvPr/>
        </p:nvPicPr>
        <p:blipFill>
          <a:blip r:embed="rId2"/>
          <a:srcRect l="1452" t="28884" r="1270" b="8096"/>
          <a:stretch>
            <a:fillRect/>
          </a:stretch>
        </p:blipFill>
        <p:spPr bwMode="auto">
          <a:xfrm>
            <a:off x="533400" y="1371600"/>
            <a:ext cx="7924800" cy="4258101"/>
          </a:xfrm>
          <a:prstGeom prst="rect">
            <a:avLst/>
          </a:prstGeom>
          <a:ln>
            <a:noFill/>
          </a:ln>
          <a:effectLst>
            <a:outerShdw blurRad="292100" dist="139700" dir="2700000" algn="tl" rotWithShape="0">
              <a:srgbClr val="333333">
                <a:alpha val="65000"/>
              </a:srgbClr>
            </a:outerShdw>
          </a:effectLst>
        </p:spPr>
      </p:pic>
      <p:sp>
        <p:nvSpPr>
          <p:cNvPr id="6" name="TextBox 5"/>
          <p:cNvSpPr txBox="1"/>
          <p:nvPr/>
        </p:nvSpPr>
        <p:spPr>
          <a:xfrm>
            <a:off x="533400" y="5943600"/>
            <a:ext cx="5311519" cy="369332"/>
          </a:xfrm>
          <a:prstGeom prst="rect">
            <a:avLst/>
          </a:prstGeom>
          <a:noFill/>
        </p:spPr>
        <p:txBody>
          <a:bodyPr wrap="none" rtlCol="0">
            <a:spAutoFit/>
          </a:bodyPr>
          <a:lstStyle/>
          <a:p>
            <a:r>
              <a:rPr lang="en-US" dirty="0" smtClean="0"/>
              <a:t>4 GB volume, Installation packages (Terracotta, java, …)</a:t>
            </a:r>
            <a:endParaRPr lang="en-US" dirty="0"/>
          </a:p>
        </p:txBody>
      </p:sp>
    </p:spTree>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NGMF Cluster control (NC2)</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195</a:t>
            </a:fld>
            <a:endParaRPr lang="en-US"/>
          </a:p>
        </p:txBody>
      </p:sp>
    </p:spTree>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NGMF Cluster Control (nc2)</a:t>
            </a:r>
            <a:endParaRPr lang="en-US" dirty="0"/>
          </a:p>
        </p:txBody>
      </p:sp>
      <p:sp>
        <p:nvSpPr>
          <p:cNvPr id="5" name="Content Placeholder 4"/>
          <p:cNvSpPr>
            <a:spLocks noGrp="1"/>
          </p:cNvSpPr>
          <p:nvPr>
            <p:ph idx="1"/>
          </p:nvPr>
        </p:nvSpPr>
        <p:spPr/>
        <p:txBody>
          <a:bodyPr>
            <a:normAutofit/>
          </a:bodyPr>
          <a:lstStyle/>
          <a:p>
            <a:r>
              <a:rPr lang="en-US" dirty="0" smtClean="0"/>
              <a:t>Purpose: manage a set of machines</a:t>
            </a:r>
          </a:p>
          <a:p>
            <a:pPr lvl="1"/>
            <a:r>
              <a:rPr lang="en-US" dirty="0" smtClean="0"/>
              <a:t>Copy files</a:t>
            </a:r>
          </a:p>
          <a:p>
            <a:pPr lvl="1"/>
            <a:r>
              <a:rPr lang="en-US" dirty="0" smtClean="0"/>
              <a:t>Execute commands</a:t>
            </a:r>
          </a:p>
          <a:p>
            <a:r>
              <a:rPr lang="en-US" dirty="0" smtClean="0"/>
              <a:t>Physical and Virtual machine cluster</a:t>
            </a:r>
          </a:p>
          <a:p>
            <a:r>
              <a:rPr lang="en-US" dirty="0" smtClean="0"/>
              <a:t>Part of NGMF library</a:t>
            </a:r>
          </a:p>
          <a:p>
            <a:r>
              <a:rPr lang="en-US" dirty="0" smtClean="0"/>
              <a:t>Other tools such as C3 (</a:t>
            </a:r>
            <a:r>
              <a:rPr lang="en-US" dirty="0" err="1" smtClean="0"/>
              <a:t>Globus</a:t>
            </a:r>
            <a:r>
              <a:rPr lang="en-US" dirty="0" smtClean="0"/>
              <a:t>) insufficient</a:t>
            </a:r>
          </a:p>
          <a:p>
            <a:pPr lvl="1"/>
            <a:r>
              <a:rPr lang="en-US" dirty="0" smtClean="0"/>
              <a:t>No output serialization/merging</a:t>
            </a:r>
          </a:p>
          <a:p>
            <a:pPr lvl="1"/>
            <a:r>
              <a:rPr lang="en-US" dirty="0" smtClean="0"/>
              <a:t>Insufficient Configuration for EC2, </a:t>
            </a:r>
            <a:r>
              <a:rPr lang="en-US" dirty="0" err="1" smtClean="0"/>
              <a:t>ssh</a:t>
            </a:r>
            <a:r>
              <a:rPr lang="en-US" dirty="0" smtClean="0"/>
              <a:t> vs. </a:t>
            </a:r>
            <a:r>
              <a:rPr lang="en-US" dirty="0" err="1" smtClean="0"/>
              <a:t>rsync</a:t>
            </a:r>
            <a:r>
              <a:rPr lang="en-US" dirty="0" smtClean="0"/>
              <a:t> vs. </a:t>
            </a:r>
            <a:r>
              <a:rPr lang="en-US" dirty="0" err="1" smtClean="0"/>
              <a:t>rsh</a:t>
            </a:r>
            <a:endParaRPr lang="en-US" dirty="0" smtClean="0"/>
          </a:p>
          <a:p>
            <a:endParaRPr lang="en-US" dirty="0" smtClean="0"/>
          </a:p>
        </p:txBody>
      </p:sp>
      <p:sp>
        <p:nvSpPr>
          <p:cNvPr id="6" name="Slide Number Placeholder 5"/>
          <p:cNvSpPr>
            <a:spLocks noGrp="1"/>
          </p:cNvSpPr>
          <p:nvPr>
            <p:ph type="sldNum" sz="quarter" idx="12"/>
          </p:nvPr>
        </p:nvSpPr>
        <p:spPr/>
        <p:txBody>
          <a:bodyPr/>
          <a:lstStyle/>
          <a:p>
            <a:fld id="{E9353CB8-35B8-441F-A176-6CE3BA725640}" type="slidenum">
              <a:rPr lang="en-US" smtClean="0"/>
              <a:pPr/>
              <a:t>196</a:t>
            </a:fld>
            <a:endParaRPr lang="en-US"/>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nc2 Options</a:t>
            </a:r>
            <a:endParaRPr lang="en-US" dirty="0"/>
          </a:p>
        </p:txBody>
      </p:sp>
      <p:sp>
        <p:nvSpPr>
          <p:cNvPr id="3" name="Content Placeholder 2"/>
          <p:cNvSpPr>
            <a:spLocks noGrp="1"/>
          </p:cNvSpPr>
          <p:nvPr>
            <p:ph idx="1"/>
          </p:nvPr>
        </p:nvSpPr>
        <p:spPr/>
        <p:txBody>
          <a:bodyPr>
            <a:normAutofit lnSpcReduction="10000"/>
          </a:bodyPr>
          <a:lstStyle/>
          <a:p>
            <a:pPr>
              <a:buNone/>
            </a:pPr>
            <a:r>
              <a:rPr lang="en-US" sz="2000" dirty="0" smtClean="0">
                <a:latin typeface="Courier New" pitchFamily="49" charset="0"/>
                <a:cs typeface="Courier New" pitchFamily="49" charset="0"/>
              </a:rPr>
              <a:t>-s</a:t>
            </a:r>
          </a:p>
          <a:p>
            <a:pPr>
              <a:buNone/>
            </a:pPr>
            <a:r>
              <a:rPr lang="en-US" sz="2000" dirty="0" smtClean="0"/>
              <a:t>	serialize output with node, default is merged output</a:t>
            </a:r>
          </a:p>
          <a:p>
            <a:pPr>
              <a:buNone/>
            </a:pPr>
            <a:r>
              <a:rPr lang="en-US" sz="2000" dirty="0" smtClean="0">
                <a:latin typeface="Courier New" pitchFamily="49" charset="0"/>
                <a:cs typeface="Courier New" pitchFamily="49" charset="0"/>
              </a:rPr>
              <a:t>-v </a:t>
            </a:r>
          </a:p>
          <a:p>
            <a:pPr>
              <a:buNone/>
            </a:pPr>
            <a:r>
              <a:rPr lang="en-US" sz="2000" dirty="0" smtClean="0"/>
              <a:t>	verbose output</a:t>
            </a:r>
          </a:p>
          <a:p>
            <a:pPr>
              <a:buNone/>
            </a:pPr>
            <a:r>
              <a:rPr lang="en-US" sz="2000" dirty="0" smtClean="0">
                <a:latin typeface="Courier New" pitchFamily="49" charset="0"/>
                <a:cs typeface="Courier New" pitchFamily="49" charset="0"/>
              </a:rPr>
              <a:t>-c&lt;cluster name&gt;:&lt;node 0&gt;[-&lt;node n&gt;]</a:t>
            </a:r>
          </a:p>
          <a:p>
            <a:pPr>
              <a:buNone/>
            </a:pPr>
            <a:r>
              <a:rPr lang="en-US" sz="2000" dirty="0" smtClean="0">
                <a:latin typeface="Courier New" pitchFamily="49" charset="0"/>
                <a:cs typeface="Courier New" pitchFamily="49" charset="0"/>
              </a:rPr>
              <a:t>	</a:t>
            </a:r>
            <a:r>
              <a:rPr lang="en-US" sz="2000" dirty="0" smtClean="0">
                <a:cs typeface="Courier New" pitchFamily="49" charset="0"/>
              </a:rPr>
              <a:t>select a cluster and node set (default is ‘default’)</a:t>
            </a:r>
          </a:p>
          <a:p>
            <a:pPr>
              <a:buNone/>
            </a:pPr>
            <a:r>
              <a:rPr lang="en-US" sz="2000" dirty="0" smtClean="0">
                <a:cs typeface="Courier New" pitchFamily="49" charset="0"/>
              </a:rPr>
              <a:t>	</a:t>
            </a:r>
            <a:r>
              <a:rPr lang="en-US" sz="1800" dirty="0" smtClean="0">
                <a:latin typeface="Courier New" pitchFamily="49" charset="0"/>
                <a:cs typeface="Courier New" pitchFamily="49" charset="0"/>
              </a:rPr>
              <a:t>-c ec2:0-*         all nodes in cluster ‘ec2’</a:t>
            </a:r>
          </a:p>
          <a:p>
            <a:pPr>
              <a:buNone/>
            </a:pPr>
            <a:r>
              <a:rPr lang="en-US" sz="1800" dirty="0" smtClean="0">
                <a:latin typeface="Courier New" pitchFamily="49" charset="0"/>
                <a:cs typeface="Courier New" pitchFamily="49" charset="0"/>
              </a:rPr>
              <a:t>	-c ec2:0           first node in ‘ec2’</a:t>
            </a:r>
          </a:p>
          <a:p>
            <a:pPr>
              <a:buNone/>
            </a:pPr>
            <a:r>
              <a:rPr lang="en-US" sz="1800" dirty="0" smtClean="0">
                <a:latin typeface="Courier New" pitchFamily="49" charset="0"/>
                <a:cs typeface="Courier New" pitchFamily="49" charset="0"/>
              </a:rPr>
              <a:t>	-c def:0,1-3,5,7-* node 0,1,2,3,5,7,rest in ‘def’        </a:t>
            </a:r>
          </a:p>
          <a:p>
            <a:pPr>
              <a:buNone/>
            </a:pPr>
            <a:endParaRPr lang="en-US" sz="2000" dirty="0" smtClean="0">
              <a:latin typeface="Courier New" pitchFamily="49" charset="0"/>
              <a:cs typeface="Courier New" pitchFamily="49" charset="0"/>
            </a:endParaRPr>
          </a:p>
          <a:p>
            <a:pPr>
              <a:buNone/>
            </a:pPr>
            <a:r>
              <a:rPr lang="en-US" sz="2000" dirty="0" smtClean="0">
                <a:latin typeface="Courier New" pitchFamily="49" charset="0"/>
                <a:cs typeface="Courier New" pitchFamily="49" charset="0"/>
              </a:rPr>
              <a:t>-put &lt;local file&gt; &lt;remote file&gt;</a:t>
            </a:r>
          </a:p>
          <a:p>
            <a:pPr>
              <a:buNone/>
            </a:pPr>
            <a:r>
              <a:rPr lang="en-US" sz="2000" dirty="0" smtClean="0">
                <a:cs typeface="Courier New" pitchFamily="49" charset="0"/>
              </a:rPr>
              <a:t>	copy &lt;local file&gt; in to &lt;remote file&gt; on nodes in selected cluster</a:t>
            </a:r>
          </a:p>
          <a:p>
            <a:pPr>
              <a:buNone/>
            </a:pPr>
            <a:r>
              <a:rPr lang="en-US" sz="2000" dirty="0" smtClean="0">
                <a:latin typeface="Courier New" pitchFamily="49" charset="0"/>
                <a:cs typeface="Courier New" pitchFamily="49" charset="0"/>
              </a:rPr>
              <a:t>-exec &lt;command&gt;</a:t>
            </a:r>
          </a:p>
          <a:p>
            <a:pPr>
              <a:buNone/>
            </a:pPr>
            <a:r>
              <a:rPr lang="en-US" sz="2000" dirty="0" smtClean="0">
                <a:latin typeface="Courier New" pitchFamily="49" charset="0"/>
                <a:cs typeface="Courier New" pitchFamily="49" charset="0"/>
              </a:rPr>
              <a:t>	</a:t>
            </a:r>
            <a:r>
              <a:rPr lang="en-US" sz="2000" dirty="0" smtClean="0">
                <a:cs typeface="Courier New" pitchFamily="49" charset="0"/>
              </a:rPr>
              <a:t>executes &lt;command&gt; on nodes in cluster in parallel</a:t>
            </a:r>
            <a:endParaRPr lang="en-US" sz="2000" dirty="0">
              <a:cs typeface="Courier New" pitchFamily="49" charset="0"/>
            </a:endParaRPr>
          </a:p>
        </p:txBody>
      </p:sp>
      <p:sp>
        <p:nvSpPr>
          <p:cNvPr id="4" name="Slide Number Placeholder 3"/>
          <p:cNvSpPr>
            <a:spLocks noGrp="1"/>
          </p:cNvSpPr>
          <p:nvPr>
            <p:ph type="sldNum" sz="quarter" idx="12"/>
          </p:nvPr>
        </p:nvSpPr>
        <p:spPr/>
        <p:txBody>
          <a:bodyPr/>
          <a:lstStyle/>
          <a:p>
            <a:fld id="{E9353CB8-35B8-441F-A176-6CE3BA725640}" type="slidenum">
              <a:rPr lang="en-US" smtClean="0"/>
              <a:pPr/>
              <a:t>197</a:t>
            </a:fld>
            <a:endParaRPr 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Configuration: $HOME/nc2.conf</a:t>
            </a:r>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198</a:t>
            </a:fld>
            <a:endParaRPr lang="en-US"/>
          </a:p>
        </p:txBody>
      </p:sp>
      <p:sp>
        <p:nvSpPr>
          <p:cNvPr id="4" name="TextBox 3"/>
          <p:cNvSpPr txBox="1"/>
          <p:nvPr/>
        </p:nvSpPr>
        <p:spPr>
          <a:xfrm>
            <a:off x="990600" y="1524000"/>
            <a:ext cx="6553200" cy="4401205"/>
          </a:xfrm>
          <a:prstGeom prst="rect">
            <a:avLst/>
          </a:prstGeom>
          <a:noFill/>
        </p:spPr>
        <p:txBody>
          <a:bodyPr wrap="square" rtlCol="0">
            <a:spAutoFit/>
          </a:bodyPr>
          <a:lstStyle/>
          <a:p>
            <a:r>
              <a:rPr lang="en-US" sz="1400" dirty="0" smtClean="0">
                <a:latin typeface="Courier New" pitchFamily="49" charset="0"/>
                <a:cs typeface="Courier New" pitchFamily="49" charset="0"/>
              </a:rPr>
              <a:t># location of the </a:t>
            </a:r>
            <a:r>
              <a:rPr lang="en-US" sz="1400" dirty="0" err="1" smtClean="0">
                <a:latin typeface="Courier New" pitchFamily="49" charset="0"/>
                <a:cs typeface="Courier New" pitchFamily="49" charset="0"/>
              </a:rPr>
              <a:t>ssh</a:t>
            </a:r>
            <a:r>
              <a:rPr lang="en-US" sz="1400" dirty="0" smtClean="0">
                <a:latin typeface="Courier New" pitchFamily="49" charset="0"/>
                <a:cs typeface="Courier New" pitchFamily="49" charset="0"/>
              </a:rPr>
              <a:t> executable</a:t>
            </a:r>
          </a:p>
          <a:p>
            <a:r>
              <a:rPr lang="en-US" sz="1400" dirty="0" err="1" smtClean="0">
                <a:latin typeface="Courier New" pitchFamily="49" charset="0"/>
                <a:cs typeface="Courier New" pitchFamily="49" charset="0"/>
              </a:rPr>
              <a:t>ssh</a:t>
            </a:r>
            <a:r>
              <a:rPr lang="en-US" sz="1400" dirty="0" smtClean="0">
                <a:latin typeface="Courier New" pitchFamily="49" charset="0"/>
                <a:cs typeface="Courier New" pitchFamily="49" charset="0"/>
              </a:rPr>
              <a:t> = /</a:t>
            </a:r>
            <a:r>
              <a:rPr lang="en-US" sz="1400" dirty="0" err="1" smtClean="0">
                <a:latin typeface="Courier New" pitchFamily="49" charset="0"/>
                <a:cs typeface="Courier New" pitchFamily="49" charset="0"/>
              </a:rPr>
              <a:t>usr</a:t>
            </a:r>
            <a:r>
              <a:rPr lang="en-US" sz="1400" dirty="0" smtClean="0">
                <a:latin typeface="Courier New" pitchFamily="49" charset="0"/>
                <a:cs typeface="Courier New" pitchFamily="49" charset="0"/>
              </a:rPr>
              <a:t>/bin/</a:t>
            </a:r>
            <a:r>
              <a:rPr lang="en-US" sz="1400" dirty="0" err="1" smtClean="0">
                <a:latin typeface="Courier New" pitchFamily="49" charset="0"/>
                <a:cs typeface="Courier New" pitchFamily="49" charset="0"/>
              </a:rPr>
              <a:t>ssh</a:t>
            </a:r>
            <a:endParaRPr lang="en-US" sz="1400" dirty="0" smtClean="0">
              <a:latin typeface="Courier New" pitchFamily="49" charset="0"/>
              <a:cs typeface="Courier New" pitchFamily="49" charset="0"/>
            </a:endParaRPr>
          </a:p>
          <a:p>
            <a:endParaRPr lang="en-US" sz="1400" dirty="0" smtClean="0">
              <a:latin typeface="Courier New" pitchFamily="49" charset="0"/>
              <a:cs typeface="Courier New" pitchFamily="49" charset="0"/>
            </a:endParaRPr>
          </a:p>
          <a:p>
            <a:r>
              <a:rPr lang="en-US" sz="1400" dirty="0" smtClean="0">
                <a:latin typeface="Courier New" pitchFamily="49" charset="0"/>
                <a:cs typeface="Courier New" pitchFamily="49" charset="0"/>
              </a:rPr>
              <a:t># location of the </a:t>
            </a:r>
            <a:r>
              <a:rPr lang="en-US" sz="1400" dirty="0" err="1" smtClean="0">
                <a:latin typeface="Courier New" pitchFamily="49" charset="0"/>
                <a:cs typeface="Courier New" pitchFamily="49" charset="0"/>
              </a:rPr>
              <a:t>scp</a:t>
            </a:r>
            <a:r>
              <a:rPr lang="en-US" sz="1400" dirty="0" smtClean="0">
                <a:latin typeface="Courier New" pitchFamily="49" charset="0"/>
                <a:cs typeface="Courier New" pitchFamily="49" charset="0"/>
              </a:rPr>
              <a:t> executable</a:t>
            </a:r>
          </a:p>
          <a:p>
            <a:r>
              <a:rPr lang="en-US" sz="1400" dirty="0" err="1" smtClean="0">
                <a:latin typeface="Courier New" pitchFamily="49" charset="0"/>
                <a:cs typeface="Courier New" pitchFamily="49" charset="0"/>
              </a:rPr>
              <a:t>scp</a:t>
            </a:r>
            <a:r>
              <a:rPr lang="en-US" sz="1400" dirty="0" smtClean="0">
                <a:latin typeface="Courier New" pitchFamily="49" charset="0"/>
                <a:cs typeface="Courier New" pitchFamily="49" charset="0"/>
              </a:rPr>
              <a:t> = /</a:t>
            </a:r>
            <a:r>
              <a:rPr lang="en-US" sz="1400" dirty="0" err="1" smtClean="0">
                <a:latin typeface="Courier New" pitchFamily="49" charset="0"/>
                <a:cs typeface="Courier New" pitchFamily="49" charset="0"/>
              </a:rPr>
              <a:t>usr</a:t>
            </a:r>
            <a:r>
              <a:rPr lang="en-US" sz="1400" dirty="0" smtClean="0">
                <a:latin typeface="Courier New" pitchFamily="49" charset="0"/>
                <a:cs typeface="Courier New" pitchFamily="49" charset="0"/>
              </a:rPr>
              <a:t>/bin/</a:t>
            </a:r>
            <a:r>
              <a:rPr lang="en-US" sz="1400" dirty="0" err="1" smtClean="0">
                <a:latin typeface="Courier New" pitchFamily="49" charset="0"/>
                <a:cs typeface="Courier New" pitchFamily="49" charset="0"/>
              </a:rPr>
              <a:t>scp</a:t>
            </a:r>
            <a:endParaRPr lang="en-US" sz="1400" dirty="0" smtClean="0">
              <a:latin typeface="Courier New" pitchFamily="49" charset="0"/>
              <a:cs typeface="Courier New" pitchFamily="49" charset="0"/>
            </a:endParaRPr>
          </a:p>
          <a:p>
            <a:endParaRPr lang="en-US" sz="1400" dirty="0" smtClean="0">
              <a:latin typeface="Courier New" pitchFamily="49" charset="0"/>
              <a:cs typeface="Courier New" pitchFamily="49" charset="0"/>
            </a:endParaRPr>
          </a:p>
          <a:p>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ssh</a:t>
            </a:r>
            <a:r>
              <a:rPr lang="en-US" sz="1400" dirty="0" smtClean="0">
                <a:latin typeface="Courier New" pitchFamily="49" charset="0"/>
                <a:cs typeface="Courier New" pitchFamily="49" charset="0"/>
              </a:rPr>
              <a:t> key file</a:t>
            </a:r>
          </a:p>
          <a:p>
            <a:r>
              <a:rPr lang="en-US" sz="1400" dirty="0" smtClean="0">
                <a:latin typeface="Courier New" pitchFamily="49" charset="0"/>
                <a:cs typeface="Courier New" pitchFamily="49" charset="0"/>
              </a:rPr>
              <a:t>key = /home/</a:t>
            </a:r>
            <a:r>
              <a:rPr lang="en-US" sz="1400" dirty="0" err="1" smtClean="0">
                <a:latin typeface="Courier New" pitchFamily="49" charset="0"/>
                <a:cs typeface="Courier New" pitchFamily="49" charset="0"/>
              </a:rPr>
              <a:t>od</a:t>
            </a:r>
            <a:r>
              <a:rPr lang="en-US" sz="1400" dirty="0" smtClean="0">
                <a:latin typeface="Courier New" pitchFamily="49" charset="0"/>
                <a:cs typeface="Courier New" pitchFamily="49" charset="0"/>
              </a:rPr>
              <a:t>/ec2-keys/</a:t>
            </a:r>
            <a:r>
              <a:rPr lang="en-US" sz="1400" dirty="0" err="1" smtClean="0">
                <a:latin typeface="Courier New" pitchFamily="49" charset="0"/>
                <a:cs typeface="Courier New" pitchFamily="49" charset="0"/>
              </a:rPr>
              <a:t>id_odkey</a:t>
            </a:r>
            <a:endParaRPr lang="en-US" sz="1400" dirty="0" smtClean="0">
              <a:latin typeface="Courier New" pitchFamily="49" charset="0"/>
              <a:cs typeface="Courier New" pitchFamily="49" charset="0"/>
            </a:endParaRPr>
          </a:p>
          <a:p>
            <a:endParaRPr lang="en-US" sz="1400" dirty="0" smtClean="0">
              <a:latin typeface="Courier New" pitchFamily="49" charset="0"/>
              <a:cs typeface="Courier New" pitchFamily="49" charset="0"/>
            </a:endParaRPr>
          </a:p>
          <a:p>
            <a:r>
              <a:rPr lang="en-US" sz="1400" dirty="0" smtClean="0">
                <a:latin typeface="Courier New" pitchFamily="49" charset="0"/>
                <a:cs typeface="Courier New" pitchFamily="49" charset="0"/>
              </a:rPr>
              <a:t># remote user </a:t>
            </a:r>
          </a:p>
          <a:p>
            <a:r>
              <a:rPr lang="en-US" sz="1400" dirty="0" smtClean="0">
                <a:latin typeface="Courier New" pitchFamily="49" charset="0"/>
                <a:cs typeface="Courier New" pitchFamily="49" charset="0"/>
              </a:rPr>
              <a:t>user = root</a:t>
            </a:r>
          </a:p>
          <a:p>
            <a:endParaRPr lang="en-US" sz="1400" dirty="0" smtClean="0">
              <a:latin typeface="Courier New" pitchFamily="49" charset="0"/>
              <a:cs typeface="Courier New" pitchFamily="49" charset="0"/>
            </a:endParaRPr>
          </a:p>
          <a:p>
            <a:r>
              <a:rPr lang="en-US" sz="1400" dirty="0" smtClean="0">
                <a:latin typeface="Courier New" pitchFamily="49" charset="0"/>
                <a:cs typeface="Courier New" pitchFamily="49" charset="0"/>
              </a:rPr>
              <a:t># cluster definition</a:t>
            </a:r>
          </a:p>
          <a:p>
            <a:r>
              <a:rPr lang="en-US" sz="1400" dirty="0" smtClean="0">
                <a:latin typeface="Courier New" pitchFamily="49" charset="0"/>
                <a:cs typeface="Courier New" pitchFamily="49" charset="0"/>
              </a:rPr>
              <a:t># cluster.&lt;name&gt; = &lt;node0&gt; &lt;node1&gt; ...</a:t>
            </a:r>
          </a:p>
          <a:p>
            <a:endParaRPr lang="en-US" sz="1400" dirty="0" smtClean="0">
              <a:latin typeface="Courier New" pitchFamily="49" charset="0"/>
              <a:cs typeface="Courier New" pitchFamily="49" charset="0"/>
            </a:endParaRPr>
          </a:p>
          <a:p>
            <a:r>
              <a:rPr lang="en-US" sz="1400" dirty="0" smtClean="0">
                <a:latin typeface="Courier New" pitchFamily="49" charset="0"/>
                <a:cs typeface="Courier New" pitchFamily="49" charset="0"/>
              </a:rPr>
              <a:t>cluster.ec2 = \</a:t>
            </a:r>
          </a:p>
          <a:p>
            <a:r>
              <a:rPr lang="en-US" sz="1400" dirty="0" smtClean="0">
                <a:latin typeface="Courier New" pitchFamily="49" charset="0"/>
                <a:cs typeface="Courier New" pitchFamily="49" charset="0"/>
              </a:rPr>
              <a:t> ec2-174-129-169-130.compute-1.amazonaws.com \</a:t>
            </a:r>
          </a:p>
          <a:p>
            <a:r>
              <a:rPr lang="en-US" sz="1400" dirty="0" smtClean="0">
                <a:latin typeface="Courier New" pitchFamily="49" charset="0"/>
                <a:cs typeface="Courier New" pitchFamily="49" charset="0"/>
              </a:rPr>
              <a:t> ec2-75-101-218-88.compute-1.amazonaws.com   \</a:t>
            </a:r>
          </a:p>
          <a:p>
            <a:r>
              <a:rPr lang="en-US" sz="1400" dirty="0" smtClean="0">
                <a:latin typeface="Courier New" pitchFamily="49" charset="0"/>
                <a:cs typeface="Courier New" pitchFamily="49" charset="0"/>
              </a:rPr>
              <a:t> ec2-75-101-218-146.compute-1.amazonaws.com  \</a:t>
            </a:r>
          </a:p>
          <a:p>
            <a:endParaRPr lang="en-US" sz="1400" dirty="0" smtClean="0">
              <a:latin typeface="Courier New" pitchFamily="49" charset="0"/>
              <a:cs typeface="Courier New" pitchFamily="49" charset="0"/>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nc2 Examples</a:t>
            </a:r>
            <a:endParaRPr lang="en-US" dirty="0"/>
          </a:p>
        </p:txBody>
      </p:sp>
      <p:sp>
        <p:nvSpPr>
          <p:cNvPr id="3" name="Content Placeholder 2"/>
          <p:cNvSpPr>
            <a:spLocks noGrp="1"/>
          </p:cNvSpPr>
          <p:nvPr>
            <p:ph idx="1"/>
          </p:nvPr>
        </p:nvSpPr>
        <p:spPr>
          <a:xfrm>
            <a:off x="457200" y="1600201"/>
            <a:ext cx="8458200" cy="3352800"/>
          </a:xfrm>
        </p:spPr>
        <p:txBody>
          <a:bodyPr>
            <a:noAutofit/>
          </a:bodyPr>
          <a:lstStyle/>
          <a:p>
            <a:pPr>
              <a:buNone/>
            </a:pPr>
            <a:r>
              <a:rPr lang="fr-FR" sz="2000" dirty="0" smtClean="0">
                <a:latin typeface="Courier New" pitchFamily="49" charset="0"/>
                <a:cs typeface="Courier New" pitchFamily="49" charset="0"/>
              </a:rPr>
              <a:t>$nc2 -v -c ec2:0-4 -</a:t>
            </a:r>
            <a:r>
              <a:rPr lang="fr-FR" sz="2000" dirty="0" err="1" smtClean="0">
                <a:latin typeface="Courier New" pitchFamily="49" charset="0"/>
                <a:cs typeface="Courier New" pitchFamily="49" charset="0"/>
              </a:rPr>
              <a:t>exec</a:t>
            </a:r>
            <a:r>
              <a:rPr lang="fr-FR" sz="2000" dirty="0" smtClean="0">
                <a:latin typeface="Courier New" pitchFamily="49" charset="0"/>
                <a:cs typeface="Courier New" pitchFamily="49" charset="0"/>
              </a:rPr>
              <a:t> </a:t>
            </a:r>
            <a:r>
              <a:rPr lang="fr-FR" sz="2000" dirty="0" err="1" smtClean="0">
                <a:latin typeface="Courier New" pitchFamily="49" charset="0"/>
                <a:cs typeface="Courier New" pitchFamily="49" charset="0"/>
              </a:rPr>
              <a:t>ls</a:t>
            </a:r>
            <a:r>
              <a:rPr lang="fr-FR" sz="2000" dirty="0" smtClean="0">
                <a:latin typeface="Courier New" pitchFamily="49" charset="0"/>
                <a:cs typeface="Courier New" pitchFamily="49" charset="0"/>
              </a:rPr>
              <a:t> –l</a:t>
            </a:r>
          </a:p>
          <a:p>
            <a:pPr>
              <a:buNone/>
            </a:pPr>
            <a:endParaRPr lang="fr-FR" sz="2000" dirty="0" smtClean="0">
              <a:latin typeface="Courier New" pitchFamily="49" charset="0"/>
              <a:cs typeface="Courier New" pitchFamily="49" charset="0"/>
            </a:endParaRPr>
          </a:p>
          <a:p>
            <a:pPr>
              <a:buNone/>
            </a:pPr>
            <a:r>
              <a:rPr lang="fr-FR" sz="2000" dirty="0" smtClean="0">
                <a:latin typeface="Courier New" pitchFamily="49" charset="0"/>
                <a:cs typeface="Courier New" pitchFamily="49" charset="0"/>
              </a:rPr>
              <a:t>$nc2 -v -c ec2:0  -</a:t>
            </a:r>
            <a:r>
              <a:rPr lang="fr-FR" sz="2000" dirty="0" err="1" smtClean="0">
                <a:latin typeface="Courier New" pitchFamily="49" charset="0"/>
                <a:cs typeface="Courier New" pitchFamily="49" charset="0"/>
              </a:rPr>
              <a:t>exec</a:t>
            </a:r>
            <a:r>
              <a:rPr lang="fr-FR" sz="2000" dirty="0" smtClean="0">
                <a:latin typeface="Courier New" pitchFamily="49" charset="0"/>
                <a:cs typeface="Courier New" pitchFamily="49" charset="0"/>
              </a:rPr>
              <a:t> tc-start-server.sh</a:t>
            </a:r>
          </a:p>
          <a:p>
            <a:pPr>
              <a:buNone/>
            </a:pPr>
            <a:endParaRPr lang="fr-FR" sz="2000" dirty="0" smtClean="0">
              <a:latin typeface="Courier New" pitchFamily="49" charset="0"/>
              <a:cs typeface="Courier New" pitchFamily="49" charset="0"/>
            </a:endParaRPr>
          </a:p>
          <a:p>
            <a:pPr>
              <a:buNone/>
            </a:pPr>
            <a:r>
              <a:rPr lang="fr-FR" sz="2000" dirty="0" smtClean="0">
                <a:latin typeface="Courier New" pitchFamily="49" charset="0"/>
                <a:cs typeface="Courier New" pitchFamily="49" charset="0"/>
              </a:rPr>
              <a:t>$nc2 -c ec2:1-* -put /model.jar /</a:t>
            </a:r>
            <a:r>
              <a:rPr lang="fr-FR" sz="2000" dirty="0" err="1" smtClean="0">
                <a:latin typeface="Courier New" pitchFamily="49" charset="0"/>
                <a:cs typeface="Courier New" pitchFamily="49" charset="0"/>
              </a:rPr>
              <a:t>tmp</a:t>
            </a:r>
            <a:r>
              <a:rPr lang="fr-FR" sz="2000" dirty="0" smtClean="0">
                <a:latin typeface="Courier New" pitchFamily="49" charset="0"/>
                <a:cs typeface="Courier New" pitchFamily="49" charset="0"/>
              </a:rPr>
              <a:t>/model.jar</a:t>
            </a:r>
          </a:p>
          <a:p>
            <a:pPr>
              <a:buNone/>
            </a:pPr>
            <a:endParaRPr lang="fr-FR" sz="2000" dirty="0" smtClean="0">
              <a:latin typeface="Courier New" pitchFamily="49" charset="0"/>
              <a:cs typeface="Courier New" pitchFamily="49" charset="0"/>
            </a:endParaRPr>
          </a:p>
          <a:p>
            <a:pPr>
              <a:buNone/>
            </a:pPr>
            <a:r>
              <a:rPr lang="fr-FR" sz="2000" dirty="0" smtClean="0">
                <a:latin typeface="Courier New" pitchFamily="49" charset="0"/>
                <a:cs typeface="Courier New" pitchFamily="49" charset="0"/>
              </a:rPr>
              <a:t>$nc2 -c ec2:1-5 -</a:t>
            </a:r>
            <a:r>
              <a:rPr lang="fr-FR" sz="2000" dirty="0" err="1" smtClean="0">
                <a:latin typeface="Courier New" pitchFamily="49" charset="0"/>
                <a:cs typeface="Courier New" pitchFamily="49" charset="0"/>
              </a:rPr>
              <a:t>exec</a:t>
            </a:r>
            <a:r>
              <a:rPr lang="fr-FR" sz="2000" dirty="0" smtClean="0">
                <a:latin typeface="Courier New" pitchFamily="49" charset="0"/>
                <a:cs typeface="Courier New" pitchFamily="49" charset="0"/>
              </a:rPr>
              <a:t>  java -jar model.jar</a:t>
            </a:r>
          </a:p>
          <a:p>
            <a:pPr>
              <a:buNone/>
            </a:pPr>
            <a:endParaRPr lang="fr-FR" sz="2000" dirty="0" smtClean="0">
              <a:latin typeface="Courier New" pitchFamily="49" charset="0"/>
              <a:cs typeface="Courier New" pitchFamily="49" charset="0"/>
            </a:endParaRPr>
          </a:p>
          <a:p>
            <a:pPr>
              <a:buNone/>
            </a:pPr>
            <a:endParaRPr lang="fr-FR" sz="2000" dirty="0" smtClean="0">
              <a:latin typeface="Courier New" pitchFamily="49" charset="0"/>
              <a:cs typeface="Courier New" pitchFamily="49" charset="0"/>
            </a:endParaRPr>
          </a:p>
          <a:p>
            <a:pPr>
              <a:buNone/>
            </a:pPr>
            <a:endParaRPr lang="fr-FR" sz="2000" dirty="0" smtClean="0">
              <a:latin typeface="Courier New" pitchFamily="49" charset="0"/>
              <a:cs typeface="Courier New" pitchFamily="49" charset="0"/>
            </a:endParaRPr>
          </a:p>
          <a:p>
            <a:pPr>
              <a:buNone/>
            </a:pPr>
            <a:endParaRPr lang="en-US" sz="2000" dirty="0">
              <a:latin typeface="Courier New" pitchFamily="49" charset="0"/>
              <a:cs typeface="Courier New" pitchFamily="49" charset="0"/>
            </a:endParaRPr>
          </a:p>
        </p:txBody>
      </p:sp>
      <p:sp>
        <p:nvSpPr>
          <p:cNvPr id="4" name="Slide Number Placeholder 3"/>
          <p:cNvSpPr>
            <a:spLocks noGrp="1"/>
          </p:cNvSpPr>
          <p:nvPr>
            <p:ph type="sldNum" sz="quarter" idx="12"/>
          </p:nvPr>
        </p:nvSpPr>
        <p:spPr/>
        <p:txBody>
          <a:bodyPr/>
          <a:lstStyle/>
          <a:p>
            <a:fld id="{E9353CB8-35B8-441F-A176-6CE3BA725640}" type="slidenum">
              <a:rPr lang="en-US" smtClean="0"/>
              <a:pPr/>
              <a:t>199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E9353CB8-35B8-441F-A176-6CE3BA725640}" type="slidenum">
              <a:rPr lang="en-US" smtClean="0"/>
              <a:pPr/>
              <a:t>2</a:t>
            </a:fld>
            <a:endParaRPr lang="en-US"/>
          </a:p>
        </p:txBody>
      </p:sp>
    </p:spTree>
    <p:extLst>
      <p:ext uri="{BB962C8B-B14F-4D97-AF65-F5344CB8AC3E}">
        <p14:creationId xmlns:p14="http://schemas.microsoft.com/office/powerpoint/2010/main" val="1160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DSLs for simulation</a:t>
            </a:r>
            <a:endParaRPr lang="en-US" dirty="0"/>
          </a:p>
        </p:txBody>
      </p:sp>
      <p:sp>
        <p:nvSpPr>
          <p:cNvPr id="3" name="Content Placeholder 2"/>
          <p:cNvSpPr>
            <a:spLocks noGrp="1"/>
          </p:cNvSpPr>
          <p:nvPr>
            <p:ph idx="1"/>
          </p:nvPr>
        </p:nvSpPr>
        <p:spPr/>
        <p:txBody>
          <a:bodyPr/>
          <a:lstStyle/>
          <a:p>
            <a:pPr marL="342900" indent="-342900">
              <a:buFont typeface="Arial" pitchFamily="34" charset="0"/>
              <a:buChar char="•"/>
            </a:pPr>
            <a:r>
              <a:rPr lang="en-US" dirty="0" smtClean="0"/>
              <a:t>Lightweight  model ‘orchestration’ layer</a:t>
            </a:r>
          </a:p>
          <a:p>
            <a:pPr marL="342900" indent="-342900">
              <a:buFont typeface="Arial" pitchFamily="34" charset="0"/>
              <a:buChar char="•"/>
            </a:pPr>
            <a:r>
              <a:rPr lang="en-US" dirty="0" smtClean="0"/>
              <a:t>Based on language level Builder Pattern </a:t>
            </a:r>
          </a:p>
          <a:p>
            <a:pPr marL="342900" indent="-342900">
              <a:buFont typeface="Arial" pitchFamily="34" charset="0"/>
              <a:buChar char="•"/>
            </a:pPr>
            <a:r>
              <a:rPr lang="en-US" dirty="0" smtClean="0"/>
              <a:t>Descriptive </a:t>
            </a:r>
            <a:r>
              <a:rPr lang="en-US" i="1" dirty="0" smtClean="0"/>
              <a:t>and</a:t>
            </a:r>
            <a:r>
              <a:rPr lang="en-US" dirty="0" smtClean="0"/>
              <a:t> programmatic</a:t>
            </a:r>
          </a:p>
          <a:p>
            <a:pPr marL="342900" indent="-342900">
              <a:buFont typeface="Arial" pitchFamily="34" charset="0"/>
              <a:buChar char="•"/>
            </a:pPr>
            <a:r>
              <a:rPr lang="en-US" dirty="0" smtClean="0"/>
              <a:t>Scalable for various modeling applications</a:t>
            </a:r>
          </a:p>
          <a:p>
            <a:pPr marL="342900" indent="-342900">
              <a:buFont typeface="Arial" pitchFamily="34" charset="0"/>
              <a:buChar char="•"/>
            </a:pPr>
            <a:r>
              <a:rPr lang="en-US" dirty="0" smtClean="0"/>
              <a:t>Flexible, domain expert can understand it</a:t>
            </a:r>
          </a:p>
          <a:p>
            <a:pPr marL="342900" indent="-342900">
              <a:buFont typeface="Arial" pitchFamily="34" charset="0"/>
              <a:buChar char="•"/>
            </a:pPr>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20</a:t>
            </a:fld>
            <a:endParaRPr lang="en-US"/>
          </a:p>
        </p:txBody>
      </p:sp>
    </p:spTree>
    <p:extLst>
      <p:ext uri="{BB962C8B-B14F-4D97-AF65-F5344CB8AC3E}">
        <p14:creationId xmlns:p14="http://schemas.microsoft.com/office/powerpoint/2010/main" val="3012183061"/>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 EC2 example</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E9353CB8-35B8-441F-A176-6CE3BA725640}" type="slidenum">
              <a:rPr lang="en-US" smtClean="0"/>
              <a:pPr/>
              <a:t>200</a:t>
            </a:fld>
            <a:endParaRPr lang="en-US"/>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CB7DD47-C8BD-4CF8-B28A-64882B733A76}" type="slidenum">
              <a:rPr lang="en-US"/>
              <a:pPr/>
              <a:t>201</a:t>
            </a:fld>
            <a:endParaRPr lang="en-US"/>
          </a:p>
        </p:txBody>
      </p:sp>
      <p:sp>
        <p:nvSpPr>
          <p:cNvPr id="6" name="Rectangle 4"/>
          <p:cNvSpPr>
            <a:spLocks noChangeArrowheads="1"/>
          </p:cNvSpPr>
          <p:nvPr/>
        </p:nvSpPr>
        <p:spPr bwMode="auto">
          <a:xfrm>
            <a:off x="2657476" y="3669268"/>
            <a:ext cx="801687" cy="322263"/>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a:t>DayLen</a:t>
            </a:r>
          </a:p>
        </p:txBody>
      </p:sp>
      <p:sp>
        <p:nvSpPr>
          <p:cNvPr id="7" name="Rectangle 5"/>
          <p:cNvSpPr>
            <a:spLocks noChangeArrowheads="1"/>
          </p:cNvSpPr>
          <p:nvPr/>
        </p:nvSpPr>
        <p:spPr bwMode="auto">
          <a:xfrm>
            <a:off x="5059363" y="2958068"/>
            <a:ext cx="801688" cy="322263"/>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a:t>Snow</a:t>
            </a:r>
          </a:p>
        </p:txBody>
      </p:sp>
      <p:sp>
        <p:nvSpPr>
          <p:cNvPr id="8" name="Rectangle 6"/>
          <p:cNvSpPr>
            <a:spLocks noChangeArrowheads="1"/>
          </p:cNvSpPr>
          <p:nvPr/>
        </p:nvSpPr>
        <p:spPr bwMode="auto">
          <a:xfrm>
            <a:off x="3779838" y="2540556"/>
            <a:ext cx="800100" cy="320675"/>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a:t>SoilMoisture</a:t>
            </a:r>
          </a:p>
        </p:txBody>
      </p:sp>
      <p:sp>
        <p:nvSpPr>
          <p:cNvPr id="9" name="Rectangle 7"/>
          <p:cNvSpPr>
            <a:spLocks noChangeArrowheads="1"/>
          </p:cNvSpPr>
          <p:nvPr/>
        </p:nvSpPr>
        <p:spPr bwMode="auto">
          <a:xfrm>
            <a:off x="4684713" y="3972481"/>
            <a:ext cx="800100" cy="322262"/>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a:t>Runoff</a:t>
            </a:r>
          </a:p>
        </p:txBody>
      </p:sp>
      <p:sp>
        <p:nvSpPr>
          <p:cNvPr id="10" name="Text Box 8"/>
          <p:cNvSpPr txBox="1">
            <a:spLocks noChangeArrowheads="1"/>
          </p:cNvSpPr>
          <p:nvPr/>
        </p:nvSpPr>
        <p:spPr bwMode="auto">
          <a:xfrm>
            <a:off x="1646238" y="2602468"/>
            <a:ext cx="665163" cy="200025"/>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a:t>Precipitation </a:t>
            </a:r>
          </a:p>
        </p:txBody>
      </p:sp>
      <p:sp>
        <p:nvSpPr>
          <p:cNvPr id="11" name="Freeform 9"/>
          <p:cNvSpPr>
            <a:spLocks/>
          </p:cNvSpPr>
          <p:nvPr/>
        </p:nvSpPr>
        <p:spPr bwMode="auto">
          <a:xfrm>
            <a:off x="1809751" y="2805668"/>
            <a:ext cx="528637" cy="101600"/>
          </a:xfrm>
          <a:custGeom>
            <a:avLst/>
            <a:gdLst/>
            <a:ahLst/>
            <a:cxnLst>
              <a:cxn ang="0">
                <a:pos x="0" y="95"/>
              </a:cxn>
              <a:cxn ang="0">
                <a:pos x="148" y="3"/>
              </a:cxn>
              <a:cxn ang="0">
                <a:pos x="476" y="0"/>
              </a:cxn>
            </a:cxnLst>
            <a:rect l="0" t="0" r="r" b="b"/>
            <a:pathLst>
              <a:path w="476" h="95">
                <a:moveTo>
                  <a:pt x="0" y="95"/>
                </a:moveTo>
                <a:lnTo>
                  <a:pt x="148" y="3"/>
                </a:lnTo>
                <a:lnTo>
                  <a:pt x="476" y="0"/>
                </a:lnTo>
              </a:path>
            </a:pathLst>
          </a:custGeom>
          <a:noFill/>
          <a:ln w="9525" cmpd="sng">
            <a:solidFill>
              <a:schemeClr val="tx1"/>
            </a:solidFill>
            <a:round/>
            <a:headEnd/>
            <a:tailEnd type="triangle" w="med" len="med"/>
          </a:ln>
          <a:effectLst/>
        </p:spPr>
        <p:txBody>
          <a:bodyPr/>
          <a:lstStyle/>
          <a:p>
            <a:endParaRPr lang="en-US"/>
          </a:p>
        </p:txBody>
      </p:sp>
      <p:sp>
        <p:nvSpPr>
          <p:cNvPr id="12" name="Freeform 10"/>
          <p:cNvSpPr>
            <a:spLocks/>
          </p:cNvSpPr>
          <p:nvPr/>
        </p:nvSpPr>
        <p:spPr bwMode="auto">
          <a:xfrm>
            <a:off x="6072188" y="2856468"/>
            <a:ext cx="950913" cy="479425"/>
          </a:xfrm>
          <a:custGeom>
            <a:avLst/>
            <a:gdLst/>
            <a:ahLst/>
            <a:cxnLst>
              <a:cxn ang="0">
                <a:pos x="0" y="0"/>
              </a:cxn>
              <a:cxn ang="0">
                <a:pos x="619" y="0"/>
              </a:cxn>
              <a:cxn ang="0">
                <a:pos x="856" y="453"/>
              </a:cxn>
            </a:cxnLst>
            <a:rect l="0" t="0" r="r" b="b"/>
            <a:pathLst>
              <a:path w="856" h="453">
                <a:moveTo>
                  <a:pt x="0" y="0"/>
                </a:moveTo>
                <a:lnTo>
                  <a:pt x="619" y="0"/>
                </a:lnTo>
                <a:lnTo>
                  <a:pt x="856" y="453"/>
                </a:lnTo>
              </a:path>
            </a:pathLst>
          </a:custGeom>
          <a:noFill/>
          <a:ln w="9525" cmpd="sng">
            <a:solidFill>
              <a:schemeClr val="tx1"/>
            </a:solidFill>
            <a:round/>
            <a:headEnd/>
            <a:tailEnd type="triangle" w="med" len="med"/>
          </a:ln>
          <a:effectLst/>
        </p:spPr>
        <p:txBody>
          <a:bodyPr/>
          <a:lstStyle/>
          <a:p>
            <a:endParaRPr lang="en-US"/>
          </a:p>
        </p:txBody>
      </p:sp>
      <p:sp>
        <p:nvSpPr>
          <p:cNvPr id="13" name="Rectangle 11"/>
          <p:cNvSpPr>
            <a:spLocks noChangeArrowheads="1"/>
          </p:cNvSpPr>
          <p:nvPr/>
        </p:nvSpPr>
        <p:spPr bwMode="auto">
          <a:xfrm>
            <a:off x="2392363" y="2196068"/>
            <a:ext cx="3625850" cy="2235200"/>
          </a:xfrm>
          <a:prstGeom prst="rect">
            <a:avLst/>
          </a:prstGeom>
          <a:noFill/>
          <a:ln w="9525">
            <a:solidFill>
              <a:schemeClr val="tx1"/>
            </a:solidFill>
            <a:prstDash val="dash"/>
            <a:miter lim="800000"/>
            <a:headEnd/>
            <a:tailEnd/>
          </a:ln>
          <a:effectLst/>
        </p:spPr>
        <p:txBody>
          <a:bodyPr wrap="none" anchor="ctr"/>
          <a:lstStyle/>
          <a:p>
            <a:endParaRPr lang="en-US"/>
          </a:p>
        </p:txBody>
      </p:sp>
      <p:sp>
        <p:nvSpPr>
          <p:cNvPr id="15" name="Text Box 13"/>
          <p:cNvSpPr txBox="1">
            <a:spLocks noChangeArrowheads="1"/>
          </p:cNvSpPr>
          <p:nvPr/>
        </p:nvSpPr>
        <p:spPr bwMode="auto">
          <a:xfrm>
            <a:off x="1804988" y="3262868"/>
            <a:ext cx="661988" cy="200025"/>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a:t>Temperature</a:t>
            </a:r>
          </a:p>
        </p:txBody>
      </p:sp>
      <p:sp>
        <p:nvSpPr>
          <p:cNvPr id="16" name="Freeform 14"/>
          <p:cNvSpPr>
            <a:spLocks/>
          </p:cNvSpPr>
          <p:nvPr/>
        </p:nvSpPr>
        <p:spPr bwMode="auto">
          <a:xfrm>
            <a:off x="1751013" y="3250168"/>
            <a:ext cx="571500" cy="220663"/>
          </a:xfrm>
          <a:custGeom>
            <a:avLst/>
            <a:gdLst/>
            <a:ahLst/>
            <a:cxnLst>
              <a:cxn ang="0">
                <a:pos x="0" y="0"/>
              </a:cxn>
              <a:cxn ang="0">
                <a:pos x="124" y="208"/>
              </a:cxn>
              <a:cxn ang="0">
                <a:pos x="513" y="203"/>
              </a:cxn>
            </a:cxnLst>
            <a:rect l="0" t="0" r="r" b="b"/>
            <a:pathLst>
              <a:path w="513" h="208">
                <a:moveTo>
                  <a:pt x="0" y="0"/>
                </a:moveTo>
                <a:lnTo>
                  <a:pt x="124" y="208"/>
                </a:lnTo>
                <a:lnTo>
                  <a:pt x="513" y="203"/>
                </a:lnTo>
              </a:path>
            </a:pathLst>
          </a:custGeom>
          <a:noFill/>
          <a:ln w="9525" cmpd="sng">
            <a:solidFill>
              <a:schemeClr val="tx1"/>
            </a:solidFill>
            <a:round/>
            <a:headEnd/>
            <a:tailEnd type="triangle" w="med" len="med"/>
          </a:ln>
          <a:effectLst/>
        </p:spPr>
        <p:txBody>
          <a:bodyPr/>
          <a:lstStyle/>
          <a:p>
            <a:endParaRPr lang="en-US"/>
          </a:p>
        </p:txBody>
      </p:sp>
      <p:sp>
        <p:nvSpPr>
          <p:cNvPr id="17" name="Text Box 15"/>
          <p:cNvSpPr txBox="1">
            <a:spLocks noChangeArrowheads="1"/>
          </p:cNvSpPr>
          <p:nvPr/>
        </p:nvSpPr>
        <p:spPr bwMode="auto">
          <a:xfrm>
            <a:off x="1912938" y="3669268"/>
            <a:ext cx="384175" cy="200025"/>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a:t>Month</a:t>
            </a:r>
          </a:p>
        </p:txBody>
      </p:sp>
      <p:sp>
        <p:nvSpPr>
          <p:cNvPr id="18" name="Freeform 16"/>
          <p:cNvSpPr>
            <a:spLocks/>
          </p:cNvSpPr>
          <p:nvPr/>
        </p:nvSpPr>
        <p:spPr bwMode="auto">
          <a:xfrm>
            <a:off x="1676401" y="3266043"/>
            <a:ext cx="661987" cy="606425"/>
          </a:xfrm>
          <a:custGeom>
            <a:avLst/>
            <a:gdLst/>
            <a:ahLst/>
            <a:cxnLst>
              <a:cxn ang="0">
                <a:pos x="0" y="0"/>
              </a:cxn>
              <a:cxn ang="0">
                <a:pos x="192" y="572"/>
              </a:cxn>
              <a:cxn ang="0">
                <a:pos x="596" y="572"/>
              </a:cxn>
            </a:cxnLst>
            <a:rect l="0" t="0" r="r" b="b"/>
            <a:pathLst>
              <a:path w="596" h="572">
                <a:moveTo>
                  <a:pt x="0" y="0"/>
                </a:moveTo>
                <a:lnTo>
                  <a:pt x="192" y="572"/>
                </a:lnTo>
                <a:lnTo>
                  <a:pt x="596" y="572"/>
                </a:lnTo>
              </a:path>
            </a:pathLst>
          </a:custGeom>
          <a:noFill/>
          <a:ln w="9525" cmpd="sng">
            <a:solidFill>
              <a:schemeClr val="tx1"/>
            </a:solidFill>
            <a:round/>
            <a:headEnd/>
            <a:tailEnd type="triangle" w="med" len="med"/>
          </a:ln>
          <a:effectLst/>
        </p:spPr>
        <p:txBody>
          <a:bodyPr/>
          <a:lstStyle/>
          <a:p>
            <a:endParaRPr lang="en-US"/>
          </a:p>
        </p:txBody>
      </p:sp>
      <p:sp>
        <p:nvSpPr>
          <p:cNvPr id="19" name="Line 17"/>
          <p:cNvSpPr>
            <a:spLocks noChangeShapeType="1"/>
          </p:cNvSpPr>
          <p:nvPr/>
        </p:nvSpPr>
        <p:spPr bwMode="auto">
          <a:xfrm flipV="1">
            <a:off x="6072188" y="3607356"/>
            <a:ext cx="481013" cy="0"/>
          </a:xfrm>
          <a:prstGeom prst="line">
            <a:avLst/>
          </a:prstGeom>
          <a:noFill/>
          <a:ln w="9525">
            <a:solidFill>
              <a:schemeClr val="tx1"/>
            </a:solidFill>
            <a:round/>
            <a:headEnd/>
            <a:tailEnd type="triangle" w="med" len="med"/>
          </a:ln>
          <a:effectLst/>
        </p:spPr>
        <p:txBody>
          <a:bodyPr/>
          <a:lstStyle/>
          <a:p>
            <a:endParaRPr lang="en-US"/>
          </a:p>
        </p:txBody>
      </p:sp>
      <p:sp>
        <p:nvSpPr>
          <p:cNvPr id="20" name="Freeform 18"/>
          <p:cNvSpPr>
            <a:spLocks/>
          </p:cNvSpPr>
          <p:nvPr/>
        </p:nvSpPr>
        <p:spPr bwMode="auto">
          <a:xfrm>
            <a:off x="6072188" y="3821668"/>
            <a:ext cx="1033463" cy="355600"/>
          </a:xfrm>
          <a:custGeom>
            <a:avLst/>
            <a:gdLst/>
            <a:ahLst/>
            <a:cxnLst>
              <a:cxn ang="0">
                <a:pos x="0" y="510"/>
              </a:cxn>
              <a:cxn ang="0">
                <a:pos x="805" y="503"/>
              </a:cxn>
              <a:cxn ang="0">
                <a:pos x="930" y="0"/>
              </a:cxn>
            </a:cxnLst>
            <a:rect l="0" t="0" r="r" b="b"/>
            <a:pathLst>
              <a:path w="930" h="510">
                <a:moveTo>
                  <a:pt x="0" y="510"/>
                </a:moveTo>
                <a:lnTo>
                  <a:pt x="805" y="503"/>
                </a:lnTo>
                <a:lnTo>
                  <a:pt x="930" y="0"/>
                </a:lnTo>
              </a:path>
            </a:pathLst>
          </a:custGeom>
          <a:noFill/>
          <a:ln w="9525" cmpd="sng">
            <a:solidFill>
              <a:schemeClr val="tx1"/>
            </a:solidFill>
            <a:round/>
            <a:headEnd/>
            <a:tailEnd type="triangle" w="med" len="med"/>
          </a:ln>
          <a:effectLst/>
        </p:spPr>
        <p:txBody>
          <a:bodyPr/>
          <a:lstStyle/>
          <a:p>
            <a:endParaRPr lang="en-US"/>
          </a:p>
        </p:txBody>
      </p:sp>
      <p:sp>
        <p:nvSpPr>
          <p:cNvPr id="21" name="Freeform 19"/>
          <p:cNvSpPr>
            <a:spLocks/>
          </p:cNvSpPr>
          <p:nvPr/>
        </p:nvSpPr>
        <p:spPr bwMode="auto">
          <a:xfrm>
            <a:off x="6105526" y="2404031"/>
            <a:ext cx="1033462" cy="1000125"/>
          </a:xfrm>
          <a:custGeom>
            <a:avLst/>
            <a:gdLst/>
            <a:ahLst/>
            <a:cxnLst>
              <a:cxn ang="0">
                <a:pos x="0" y="0"/>
              </a:cxn>
              <a:cxn ang="0">
                <a:pos x="782" y="7"/>
              </a:cxn>
              <a:cxn ang="0">
                <a:pos x="893" y="945"/>
              </a:cxn>
            </a:cxnLst>
            <a:rect l="0" t="0" r="r" b="b"/>
            <a:pathLst>
              <a:path w="893" h="945">
                <a:moveTo>
                  <a:pt x="0" y="0"/>
                </a:moveTo>
                <a:lnTo>
                  <a:pt x="782" y="7"/>
                </a:lnTo>
                <a:lnTo>
                  <a:pt x="893" y="945"/>
                </a:lnTo>
              </a:path>
            </a:pathLst>
          </a:custGeom>
          <a:noFill/>
          <a:ln w="9525" cmpd="sng">
            <a:solidFill>
              <a:schemeClr val="tx1"/>
            </a:solidFill>
            <a:round/>
            <a:headEnd/>
            <a:tailEnd type="triangle" w="med" len="med"/>
          </a:ln>
          <a:effectLst/>
        </p:spPr>
        <p:txBody>
          <a:bodyPr/>
          <a:lstStyle/>
          <a:p>
            <a:endParaRPr lang="en-US"/>
          </a:p>
        </p:txBody>
      </p:sp>
      <p:sp>
        <p:nvSpPr>
          <p:cNvPr id="22" name="Freeform 20"/>
          <p:cNvSpPr>
            <a:spLocks/>
          </p:cNvSpPr>
          <p:nvPr/>
        </p:nvSpPr>
        <p:spPr bwMode="auto">
          <a:xfrm>
            <a:off x="6072188" y="3202543"/>
            <a:ext cx="963613" cy="212725"/>
          </a:xfrm>
          <a:custGeom>
            <a:avLst/>
            <a:gdLst/>
            <a:ahLst/>
            <a:cxnLst>
              <a:cxn ang="0">
                <a:pos x="0" y="0"/>
              </a:cxn>
              <a:cxn ang="0">
                <a:pos x="643" y="2"/>
              </a:cxn>
              <a:cxn ang="0">
                <a:pos x="868" y="200"/>
              </a:cxn>
            </a:cxnLst>
            <a:rect l="0" t="0" r="r" b="b"/>
            <a:pathLst>
              <a:path w="868" h="200">
                <a:moveTo>
                  <a:pt x="0" y="0"/>
                </a:moveTo>
                <a:lnTo>
                  <a:pt x="643" y="2"/>
                </a:lnTo>
                <a:lnTo>
                  <a:pt x="868" y="200"/>
                </a:lnTo>
              </a:path>
            </a:pathLst>
          </a:custGeom>
          <a:noFill/>
          <a:ln w="9525" cmpd="sng">
            <a:solidFill>
              <a:schemeClr val="tx1"/>
            </a:solidFill>
            <a:round/>
            <a:headEnd/>
            <a:tailEnd type="triangle" w="med" len="med"/>
          </a:ln>
          <a:effectLst/>
        </p:spPr>
        <p:txBody>
          <a:bodyPr/>
          <a:lstStyle/>
          <a:p>
            <a:endParaRPr lang="en-US"/>
          </a:p>
        </p:txBody>
      </p:sp>
      <p:sp>
        <p:nvSpPr>
          <p:cNvPr id="23" name="Freeform 21"/>
          <p:cNvSpPr>
            <a:spLocks/>
          </p:cNvSpPr>
          <p:nvPr/>
        </p:nvSpPr>
        <p:spPr bwMode="auto">
          <a:xfrm>
            <a:off x="6072188" y="2646918"/>
            <a:ext cx="1009650" cy="717550"/>
          </a:xfrm>
          <a:custGeom>
            <a:avLst/>
            <a:gdLst/>
            <a:ahLst/>
            <a:cxnLst>
              <a:cxn ang="0">
                <a:pos x="0" y="7"/>
              </a:cxn>
              <a:cxn ang="0">
                <a:pos x="680" y="0"/>
              </a:cxn>
              <a:cxn ang="0">
                <a:pos x="909" y="679"/>
              </a:cxn>
            </a:cxnLst>
            <a:rect l="0" t="0" r="r" b="b"/>
            <a:pathLst>
              <a:path w="909" h="679">
                <a:moveTo>
                  <a:pt x="0" y="7"/>
                </a:moveTo>
                <a:lnTo>
                  <a:pt x="680" y="0"/>
                </a:lnTo>
                <a:lnTo>
                  <a:pt x="909" y="679"/>
                </a:lnTo>
              </a:path>
            </a:pathLst>
          </a:custGeom>
          <a:noFill/>
          <a:ln w="9525" cmpd="sng">
            <a:solidFill>
              <a:schemeClr val="tx1"/>
            </a:solidFill>
            <a:round/>
            <a:headEnd/>
            <a:tailEnd type="triangle" w="med" len="med"/>
          </a:ln>
          <a:effectLst/>
        </p:spPr>
        <p:txBody>
          <a:bodyPr/>
          <a:lstStyle/>
          <a:p>
            <a:endParaRPr lang="en-US"/>
          </a:p>
        </p:txBody>
      </p:sp>
      <p:sp>
        <p:nvSpPr>
          <p:cNvPr id="24" name="Text Box 22"/>
          <p:cNvSpPr txBox="1">
            <a:spLocks noChangeArrowheads="1"/>
          </p:cNvSpPr>
          <p:nvPr/>
        </p:nvSpPr>
        <p:spPr bwMode="auto">
          <a:xfrm>
            <a:off x="2819401" y="1640443"/>
            <a:ext cx="457200" cy="200025"/>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a:t>Latitude</a:t>
            </a:r>
          </a:p>
        </p:txBody>
      </p:sp>
      <p:sp>
        <p:nvSpPr>
          <p:cNvPr id="25" name="Line 23"/>
          <p:cNvSpPr>
            <a:spLocks noChangeShapeType="1"/>
          </p:cNvSpPr>
          <p:nvPr/>
        </p:nvSpPr>
        <p:spPr bwMode="auto">
          <a:xfrm>
            <a:off x="3119438" y="1942068"/>
            <a:ext cx="0" cy="203200"/>
          </a:xfrm>
          <a:prstGeom prst="line">
            <a:avLst/>
          </a:prstGeom>
          <a:noFill/>
          <a:ln w="9525">
            <a:solidFill>
              <a:schemeClr val="tx1"/>
            </a:solidFill>
            <a:round/>
            <a:headEnd/>
            <a:tailEnd type="triangle" w="med" len="med"/>
          </a:ln>
          <a:effectLst/>
        </p:spPr>
        <p:txBody>
          <a:bodyPr/>
          <a:lstStyle/>
          <a:p>
            <a:endParaRPr lang="en-US"/>
          </a:p>
        </p:txBody>
      </p:sp>
      <p:sp>
        <p:nvSpPr>
          <p:cNvPr id="26" name="Text Box 24"/>
          <p:cNvSpPr txBox="1">
            <a:spLocks noChangeArrowheads="1"/>
          </p:cNvSpPr>
          <p:nvPr/>
        </p:nvSpPr>
        <p:spPr bwMode="auto">
          <a:xfrm>
            <a:off x="3617913" y="1637268"/>
            <a:ext cx="690563" cy="336550"/>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a:t>Soil Moisture </a:t>
            </a:r>
          </a:p>
          <a:p>
            <a:pPr defTabSz="625475" eaLnBrk="0" hangingPunct="0"/>
            <a:r>
              <a:rPr lang="en-US" sz="900" i="1"/>
              <a:t>Capacity</a:t>
            </a:r>
          </a:p>
        </p:txBody>
      </p:sp>
      <p:sp>
        <p:nvSpPr>
          <p:cNvPr id="27" name="Line 25"/>
          <p:cNvSpPr>
            <a:spLocks noChangeShapeType="1"/>
          </p:cNvSpPr>
          <p:nvPr/>
        </p:nvSpPr>
        <p:spPr bwMode="auto">
          <a:xfrm>
            <a:off x="3884613" y="1942068"/>
            <a:ext cx="1588" cy="200025"/>
          </a:xfrm>
          <a:prstGeom prst="line">
            <a:avLst/>
          </a:prstGeom>
          <a:noFill/>
          <a:ln w="9525">
            <a:solidFill>
              <a:schemeClr val="tx1"/>
            </a:solidFill>
            <a:round/>
            <a:headEnd/>
            <a:tailEnd type="triangle" w="med" len="med"/>
          </a:ln>
          <a:effectLst/>
        </p:spPr>
        <p:txBody>
          <a:bodyPr/>
          <a:lstStyle/>
          <a:p>
            <a:endParaRPr lang="en-US"/>
          </a:p>
        </p:txBody>
      </p:sp>
      <p:sp>
        <p:nvSpPr>
          <p:cNvPr id="28" name="Text Box 26"/>
          <p:cNvSpPr txBox="1">
            <a:spLocks noChangeArrowheads="1"/>
          </p:cNvSpPr>
          <p:nvPr/>
        </p:nvSpPr>
        <p:spPr bwMode="auto">
          <a:xfrm>
            <a:off x="4551363" y="1688068"/>
            <a:ext cx="1062038" cy="200025"/>
          </a:xfrm>
          <a:prstGeom prst="rect">
            <a:avLst/>
          </a:prstGeom>
          <a:noFill/>
          <a:ln w="9525">
            <a:noFill/>
            <a:miter lim="800000"/>
            <a:headEnd/>
            <a:tailEnd/>
          </a:ln>
          <a:effectLst/>
        </p:spPr>
        <p:txBody>
          <a:bodyPr lIns="62695" tIns="31348" rIns="62695" bIns="31348">
            <a:spAutoFit/>
          </a:bodyPr>
          <a:lstStyle/>
          <a:p>
            <a:pPr defTabSz="625475" eaLnBrk="0" hangingPunct="0"/>
            <a:r>
              <a:rPr lang="en-US" sz="900" i="1" dirty="0"/>
              <a:t>Runoff Factor</a:t>
            </a:r>
          </a:p>
        </p:txBody>
      </p:sp>
      <p:sp>
        <p:nvSpPr>
          <p:cNvPr id="29" name="Line 27"/>
          <p:cNvSpPr>
            <a:spLocks noChangeShapeType="1"/>
          </p:cNvSpPr>
          <p:nvPr/>
        </p:nvSpPr>
        <p:spPr bwMode="auto">
          <a:xfrm>
            <a:off x="4792663" y="1992868"/>
            <a:ext cx="0" cy="152400"/>
          </a:xfrm>
          <a:prstGeom prst="line">
            <a:avLst/>
          </a:prstGeom>
          <a:noFill/>
          <a:ln w="9525">
            <a:solidFill>
              <a:schemeClr val="tx1"/>
            </a:solidFill>
            <a:round/>
            <a:headEnd/>
            <a:tailEnd type="triangle" w="med" len="med"/>
          </a:ln>
          <a:effectLst/>
        </p:spPr>
        <p:txBody>
          <a:bodyPr/>
          <a:lstStyle/>
          <a:p>
            <a:endParaRPr lang="en-US"/>
          </a:p>
        </p:txBody>
      </p:sp>
      <p:sp>
        <p:nvSpPr>
          <p:cNvPr id="30" name="Text Box 28"/>
          <p:cNvSpPr txBox="1">
            <a:spLocks noChangeArrowheads="1"/>
          </p:cNvSpPr>
          <p:nvPr/>
        </p:nvSpPr>
        <p:spPr bwMode="auto">
          <a:xfrm>
            <a:off x="1347788" y="4126468"/>
            <a:ext cx="914400" cy="228600"/>
          </a:xfrm>
          <a:prstGeom prst="rect">
            <a:avLst/>
          </a:prstGeom>
          <a:noFill/>
          <a:ln w="9525">
            <a:noFill/>
            <a:miter lim="800000"/>
            <a:headEnd/>
            <a:tailEnd/>
          </a:ln>
          <a:effectLst/>
        </p:spPr>
        <p:txBody>
          <a:bodyPr wrap="square" lIns="62695" tIns="31348" rIns="62695" bIns="31348">
            <a:spAutoFit/>
          </a:bodyPr>
          <a:lstStyle/>
          <a:p>
            <a:pPr defTabSz="625475" eaLnBrk="0" hangingPunct="0"/>
            <a:r>
              <a:rPr lang="en-US" sz="1050" i="1" dirty="0">
                <a:solidFill>
                  <a:schemeClr val="accent2"/>
                </a:solidFill>
              </a:rPr>
              <a:t>Monthly Input</a:t>
            </a:r>
          </a:p>
        </p:txBody>
      </p:sp>
      <p:sp>
        <p:nvSpPr>
          <p:cNvPr id="31" name="Text Box 29"/>
          <p:cNvSpPr txBox="1">
            <a:spLocks noChangeArrowheads="1"/>
          </p:cNvSpPr>
          <p:nvPr/>
        </p:nvSpPr>
        <p:spPr bwMode="auto">
          <a:xfrm>
            <a:off x="2262188" y="1764268"/>
            <a:ext cx="705299" cy="224891"/>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1050" i="1" dirty="0">
                <a:solidFill>
                  <a:schemeClr val="accent2"/>
                </a:solidFill>
              </a:rPr>
              <a:t>Parameter</a:t>
            </a:r>
          </a:p>
        </p:txBody>
      </p:sp>
      <p:sp>
        <p:nvSpPr>
          <p:cNvPr id="32" name="Text Box 30"/>
          <p:cNvSpPr txBox="1">
            <a:spLocks noChangeArrowheads="1"/>
          </p:cNvSpPr>
          <p:nvPr/>
        </p:nvSpPr>
        <p:spPr bwMode="auto">
          <a:xfrm>
            <a:off x="6072188" y="1688068"/>
            <a:ext cx="1333500" cy="224891"/>
          </a:xfrm>
          <a:prstGeom prst="rect">
            <a:avLst/>
          </a:prstGeom>
          <a:noFill/>
          <a:ln w="9525">
            <a:noFill/>
            <a:miter lim="800000"/>
            <a:headEnd/>
            <a:tailEnd/>
          </a:ln>
          <a:effectLst/>
        </p:spPr>
        <p:txBody>
          <a:bodyPr lIns="62695" tIns="31348" rIns="62695" bIns="31348">
            <a:spAutoFit/>
          </a:bodyPr>
          <a:lstStyle/>
          <a:p>
            <a:pPr defTabSz="625475" eaLnBrk="0" hangingPunct="0"/>
            <a:r>
              <a:rPr lang="en-US" sz="1050" i="1" dirty="0">
                <a:solidFill>
                  <a:schemeClr val="accent2"/>
                </a:solidFill>
              </a:rPr>
              <a:t>Monthly Output</a:t>
            </a:r>
          </a:p>
        </p:txBody>
      </p:sp>
      <p:sp>
        <p:nvSpPr>
          <p:cNvPr id="33" name="Text Box 31"/>
          <p:cNvSpPr txBox="1">
            <a:spLocks noChangeArrowheads="1"/>
          </p:cNvSpPr>
          <p:nvPr/>
        </p:nvSpPr>
        <p:spPr bwMode="auto">
          <a:xfrm>
            <a:off x="6018213" y="2678668"/>
            <a:ext cx="695325" cy="200025"/>
          </a:xfrm>
          <a:prstGeom prst="rect">
            <a:avLst/>
          </a:prstGeom>
          <a:noFill/>
          <a:ln w="9525">
            <a:noFill/>
            <a:miter lim="800000"/>
            <a:headEnd/>
            <a:tailEnd/>
          </a:ln>
          <a:effectLst/>
        </p:spPr>
        <p:txBody>
          <a:bodyPr lIns="62695" tIns="31348" rIns="62695" bIns="31348">
            <a:spAutoFit/>
          </a:bodyPr>
          <a:lstStyle/>
          <a:p>
            <a:pPr defTabSz="625475" eaLnBrk="0" hangingPunct="0"/>
            <a:r>
              <a:rPr lang="en-US" sz="900" i="1" dirty="0"/>
              <a:t>Actual ET</a:t>
            </a:r>
          </a:p>
        </p:txBody>
      </p:sp>
      <p:sp>
        <p:nvSpPr>
          <p:cNvPr id="34" name="Text Box 32"/>
          <p:cNvSpPr txBox="1">
            <a:spLocks noChangeArrowheads="1"/>
          </p:cNvSpPr>
          <p:nvPr/>
        </p:nvSpPr>
        <p:spPr bwMode="auto">
          <a:xfrm>
            <a:off x="6018213" y="3364468"/>
            <a:ext cx="747713" cy="200025"/>
          </a:xfrm>
          <a:prstGeom prst="rect">
            <a:avLst/>
          </a:prstGeom>
          <a:noFill/>
          <a:ln w="9525">
            <a:noFill/>
            <a:miter lim="800000"/>
            <a:headEnd/>
            <a:tailEnd/>
          </a:ln>
          <a:effectLst/>
        </p:spPr>
        <p:txBody>
          <a:bodyPr lIns="62695" tIns="31348" rIns="62695" bIns="31348">
            <a:spAutoFit/>
          </a:bodyPr>
          <a:lstStyle/>
          <a:p>
            <a:pPr defTabSz="625475" eaLnBrk="0" hangingPunct="0"/>
            <a:r>
              <a:rPr lang="en-US" sz="900" i="1"/>
              <a:t>Potential ET</a:t>
            </a:r>
          </a:p>
        </p:txBody>
      </p:sp>
      <p:sp>
        <p:nvSpPr>
          <p:cNvPr id="35" name="Text Box 33"/>
          <p:cNvSpPr txBox="1">
            <a:spLocks noChangeArrowheads="1"/>
          </p:cNvSpPr>
          <p:nvPr/>
        </p:nvSpPr>
        <p:spPr bwMode="auto">
          <a:xfrm>
            <a:off x="6018213" y="3974068"/>
            <a:ext cx="533400" cy="200025"/>
          </a:xfrm>
          <a:prstGeom prst="rect">
            <a:avLst/>
          </a:prstGeom>
          <a:noFill/>
          <a:ln w="9525">
            <a:noFill/>
            <a:miter lim="800000"/>
            <a:headEnd/>
            <a:tailEnd/>
          </a:ln>
          <a:effectLst/>
        </p:spPr>
        <p:txBody>
          <a:bodyPr lIns="62695" tIns="31348" rIns="62695" bIns="31348">
            <a:spAutoFit/>
          </a:bodyPr>
          <a:lstStyle/>
          <a:p>
            <a:pPr defTabSz="625475" eaLnBrk="0" hangingPunct="0"/>
            <a:r>
              <a:rPr lang="en-US" sz="900" i="1"/>
              <a:t>Runoff</a:t>
            </a:r>
          </a:p>
        </p:txBody>
      </p:sp>
      <p:sp>
        <p:nvSpPr>
          <p:cNvPr id="36" name="Text Box 34"/>
          <p:cNvSpPr txBox="1">
            <a:spLocks noChangeArrowheads="1"/>
          </p:cNvSpPr>
          <p:nvPr/>
        </p:nvSpPr>
        <p:spPr bwMode="auto">
          <a:xfrm>
            <a:off x="6018212" y="2196068"/>
            <a:ext cx="892175" cy="200025"/>
          </a:xfrm>
          <a:prstGeom prst="rect">
            <a:avLst/>
          </a:prstGeom>
          <a:noFill/>
          <a:ln w="9525">
            <a:noFill/>
            <a:miter lim="800000"/>
            <a:headEnd/>
            <a:tailEnd/>
          </a:ln>
          <a:effectLst/>
        </p:spPr>
        <p:txBody>
          <a:bodyPr wrap="square" lIns="62695" tIns="31348" rIns="62695" bIns="31348">
            <a:spAutoFit/>
          </a:bodyPr>
          <a:lstStyle/>
          <a:p>
            <a:pPr defTabSz="625475" eaLnBrk="0" hangingPunct="0"/>
            <a:r>
              <a:rPr lang="en-US" sz="900" i="1" dirty="0"/>
              <a:t>Surface Runoff</a:t>
            </a:r>
          </a:p>
        </p:txBody>
      </p:sp>
      <p:sp>
        <p:nvSpPr>
          <p:cNvPr id="37" name="Text Box 35"/>
          <p:cNvSpPr txBox="1">
            <a:spLocks noChangeArrowheads="1"/>
          </p:cNvSpPr>
          <p:nvPr/>
        </p:nvSpPr>
        <p:spPr bwMode="auto">
          <a:xfrm>
            <a:off x="6018213" y="3018393"/>
            <a:ext cx="855663" cy="200025"/>
          </a:xfrm>
          <a:prstGeom prst="rect">
            <a:avLst/>
          </a:prstGeom>
          <a:noFill/>
          <a:ln w="9525">
            <a:noFill/>
            <a:miter lim="800000"/>
            <a:headEnd/>
            <a:tailEnd/>
          </a:ln>
          <a:effectLst/>
        </p:spPr>
        <p:txBody>
          <a:bodyPr lIns="62695" tIns="31348" rIns="62695" bIns="31348">
            <a:spAutoFit/>
          </a:bodyPr>
          <a:lstStyle/>
          <a:p>
            <a:pPr defTabSz="625475" eaLnBrk="0" hangingPunct="0"/>
            <a:r>
              <a:rPr lang="en-US" sz="900" i="1"/>
              <a:t>SnowStorage</a:t>
            </a:r>
          </a:p>
        </p:txBody>
      </p:sp>
      <p:sp>
        <p:nvSpPr>
          <p:cNvPr id="38" name="Text Box 36"/>
          <p:cNvSpPr txBox="1">
            <a:spLocks noChangeArrowheads="1"/>
          </p:cNvSpPr>
          <p:nvPr/>
        </p:nvSpPr>
        <p:spPr bwMode="auto">
          <a:xfrm>
            <a:off x="6018213" y="2448481"/>
            <a:ext cx="777876" cy="201808"/>
          </a:xfrm>
          <a:prstGeom prst="rect">
            <a:avLst/>
          </a:prstGeom>
          <a:noFill/>
          <a:ln w="9525">
            <a:noFill/>
            <a:miter lim="800000"/>
            <a:headEnd/>
            <a:tailEnd/>
          </a:ln>
          <a:effectLst/>
        </p:spPr>
        <p:txBody>
          <a:bodyPr wrap="square" lIns="62695" tIns="31348" rIns="62695" bIns="31348">
            <a:spAutoFit/>
          </a:bodyPr>
          <a:lstStyle/>
          <a:p>
            <a:pPr defTabSz="625475" eaLnBrk="0" hangingPunct="0"/>
            <a:r>
              <a:rPr lang="en-US" sz="900" i="1" dirty="0" err="1"/>
              <a:t>SoilMoisture</a:t>
            </a:r>
            <a:endParaRPr lang="en-US" sz="900" i="1" dirty="0"/>
          </a:p>
        </p:txBody>
      </p:sp>
      <p:sp>
        <p:nvSpPr>
          <p:cNvPr id="39" name="Rectangle 37"/>
          <p:cNvSpPr>
            <a:spLocks noChangeArrowheads="1"/>
          </p:cNvSpPr>
          <p:nvPr/>
        </p:nvSpPr>
        <p:spPr bwMode="auto">
          <a:xfrm>
            <a:off x="3752851" y="3448606"/>
            <a:ext cx="665162" cy="322262"/>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a:t>HamonET</a:t>
            </a:r>
          </a:p>
        </p:txBody>
      </p:sp>
      <p:sp>
        <p:nvSpPr>
          <p:cNvPr id="40" name="Line 38"/>
          <p:cNvSpPr>
            <a:spLocks noChangeShapeType="1"/>
          </p:cNvSpPr>
          <p:nvPr/>
        </p:nvSpPr>
        <p:spPr bwMode="auto">
          <a:xfrm flipV="1">
            <a:off x="2436813" y="3872468"/>
            <a:ext cx="222250" cy="4763"/>
          </a:xfrm>
          <a:prstGeom prst="line">
            <a:avLst/>
          </a:prstGeom>
          <a:noFill/>
          <a:ln w="9525">
            <a:solidFill>
              <a:schemeClr val="tx1"/>
            </a:solidFill>
            <a:round/>
            <a:headEnd/>
            <a:tailEnd type="triangle" w="med" len="med"/>
          </a:ln>
          <a:effectLst/>
        </p:spPr>
        <p:txBody>
          <a:bodyPr/>
          <a:lstStyle/>
          <a:p>
            <a:endParaRPr lang="en-US"/>
          </a:p>
        </p:txBody>
      </p:sp>
      <p:sp>
        <p:nvSpPr>
          <p:cNvPr id="41" name="Freeform 39"/>
          <p:cNvSpPr>
            <a:spLocks/>
          </p:cNvSpPr>
          <p:nvPr/>
        </p:nvSpPr>
        <p:spPr bwMode="auto">
          <a:xfrm>
            <a:off x="2462213" y="3489881"/>
            <a:ext cx="1233488" cy="9525"/>
          </a:xfrm>
          <a:custGeom>
            <a:avLst/>
            <a:gdLst/>
            <a:ahLst/>
            <a:cxnLst>
              <a:cxn ang="0">
                <a:pos x="0" y="9"/>
              </a:cxn>
              <a:cxn ang="0">
                <a:pos x="1109" y="0"/>
              </a:cxn>
            </a:cxnLst>
            <a:rect l="0" t="0" r="r" b="b"/>
            <a:pathLst>
              <a:path w="1109" h="9">
                <a:moveTo>
                  <a:pt x="0" y="9"/>
                </a:moveTo>
                <a:lnTo>
                  <a:pt x="1109" y="0"/>
                </a:lnTo>
              </a:path>
            </a:pathLst>
          </a:custGeom>
          <a:noFill/>
          <a:ln w="9525">
            <a:solidFill>
              <a:schemeClr val="tx1"/>
            </a:solidFill>
            <a:round/>
            <a:headEnd/>
            <a:tailEnd type="triangle" w="med" len="med"/>
          </a:ln>
          <a:effectLst/>
        </p:spPr>
        <p:txBody>
          <a:bodyPr/>
          <a:lstStyle/>
          <a:p>
            <a:endParaRPr lang="en-US"/>
          </a:p>
        </p:txBody>
      </p:sp>
      <p:sp>
        <p:nvSpPr>
          <p:cNvPr id="42" name="Line 40"/>
          <p:cNvSpPr>
            <a:spLocks noChangeShapeType="1"/>
          </p:cNvSpPr>
          <p:nvPr/>
        </p:nvSpPr>
        <p:spPr bwMode="auto">
          <a:xfrm>
            <a:off x="3459163" y="3720068"/>
            <a:ext cx="266700" cy="0"/>
          </a:xfrm>
          <a:prstGeom prst="line">
            <a:avLst/>
          </a:prstGeom>
          <a:noFill/>
          <a:ln w="9525">
            <a:solidFill>
              <a:schemeClr val="tx1"/>
            </a:solidFill>
            <a:round/>
            <a:headEnd/>
            <a:tailEnd type="triangle" w="med" len="med"/>
          </a:ln>
          <a:effectLst/>
        </p:spPr>
        <p:txBody>
          <a:bodyPr/>
          <a:lstStyle/>
          <a:p>
            <a:endParaRPr lang="en-US"/>
          </a:p>
        </p:txBody>
      </p:sp>
      <p:sp>
        <p:nvSpPr>
          <p:cNvPr id="43" name="Freeform 41"/>
          <p:cNvSpPr>
            <a:spLocks/>
          </p:cNvSpPr>
          <p:nvPr/>
        </p:nvSpPr>
        <p:spPr bwMode="auto">
          <a:xfrm>
            <a:off x="3117851" y="2243693"/>
            <a:ext cx="4762" cy="1425575"/>
          </a:xfrm>
          <a:custGeom>
            <a:avLst/>
            <a:gdLst/>
            <a:ahLst/>
            <a:cxnLst>
              <a:cxn ang="0">
                <a:pos x="3" y="0"/>
              </a:cxn>
              <a:cxn ang="0">
                <a:pos x="0" y="1347"/>
              </a:cxn>
            </a:cxnLst>
            <a:rect l="0" t="0" r="r" b="b"/>
            <a:pathLst>
              <a:path w="3" h="1347">
                <a:moveTo>
                  <a:pt x="3" y="0"/>
                </a:moveTo>
                <a:lnTo>
                  <a:pt x="0" y="1347"/>
                </a:lnTo>
              </a:path>
            </a:pathLst>
          </a:custGeom>
          <a:noFill/>
          <a:ln w="9525" cap="rnd">
            <a:solidFill>
              <a:schemeClr val="accent2"/>
            </a:solidFill>
            <a:prstDash val="sysDot"/>
            <a:round/>
            <a:headEnd/>
            <a:tailEnd type="triangle" w="med" len="med"/>
          </a:ln>
          <a:effectLst/>
        </p:spPr>
        <p:txBody>
          <a:bodyPr/>
          <a:lstStyle/>
          <a:p>
            <a:endParaRPr lang="en-US"/>
          </a:p>
        </p:txBody>
      </p:sp>
      <p:sp>
        <p:nvSpPr>
          <p:cNvPr id="44" name="Text Box 42"/>
          <p:cNvSpPr txBox="1">
            <a:spLocks noChangeArrowheads="1"/>
          </p:cNvSpPr>
          <p:nvPr/>
        </p:nvSpPr>
        <p:spPr bwMode="auto">
          <a:xfrm>
            <a:off x="3481388" y="3745468"/>
            <a:ext cx="401638" cy="200025"/>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dirty="0" err="1"/>
              <a:t>daylen</a:t>
            </a:r>
            <a:endParaRPr lang="en-US" sz="900" i="1" dirty="0"/>
          </a:p>
        </p:txBody>
      </p:sp>
      <p:sp>
        <p:nvSpPr>
          <p:cNvPr id="45" name="Freeform 43"/>
          <p:cNvSpPr>
            <a:spLocks/>
          </p:cNvSpPr>
          <p:nvPr/>
        </p:nvSpPr>
        <p:spPr bwMode="auto">
          <a:xfrm>
            <a:off x="2452688" y="2800906"/>
            <a:ext cx="1281113" cy="6350"/>
          </a:xfrm>
          <a:custGeom>
            <a:avLst/>
            <a:gdLst/>
            <a:ahLst/>
            <a:cxnLst>
              <a:cxn ang="0">
                <a:pos x="0" y="0"/>
              </a:cxn>
              <a:cxn ang="0">
                <a:pos x="1152" y="7"/>
              </a:cxn>
            </a:cxnLst>
            <a:rect l="0" t="0" r="r" b="b"/>
            <a:pathLst>
              <a:path w="1152" h="7">
                <a:moveTo>
                  <a:pt x="0" y="0"/>
                </a:moveTo>
                <a:lnTo>
                  <a:pt x="1152" y="7"/>
                </a:lnTo>
              </a:path>
            </a:pathLst>
          </a:custGeom>
          <a:noFill/>
          <a:ln w="9525">
            <a:solidFill>
              <a:schemeClr val="tx1"/>
            </a:solidFill>
            <a:round/>
            <a:headEnd/>
            <a:tailEnd type="triangle" w="med" len="med"/>
          </a:ln>
          <a:effectLst/>
        </p:spPr>
        <p:txBody>
          <a:bodyPr/>
          <a:lstStyle/>
          <a:p>
            <a:endParaRPr lang="en-US"/>
          </a:p>
        </p:txBody>
      </p:sp>
      <p:sp>
        <p:nvSpPr>
          <p:cNvPr id="46" name="Freeform 44"/>
          <p:cNvSpPr>
            <a:spLocks/>
          </p:cNvSpPr>
          <p:nvPr/>
        </p:nvSpPr>
        <p:spPr bwMode="auto">
          <a:xfrm>
            <a:off x="4418013" y="2872343"/>
            <a:ext cx="87313" cy="746125"/>
          </a:xfrm>
          <a:custGeom>
            <a:avLst/>
            <a:gdLst/>
            <a:ahLst/>
            <a:cxnLst>
              <a:cxn ang="0">
                <a:pos x="0" y="705"/>
              </a:cxn>
              <a:cxn ang="0">
                <a:pos x="78" y="450"/>
              </a:cxn>
              <a:cxn ang="0">
                <a:pos x="70" y="0"/>
              </a:cxn>
            </a:cxnLst>
            <a:rect l="0" t="0" r="r" b="b"/>
            <a:pathLst>
              <a:path w="78" h="705">
                <a:moveTo>
                  <a:pt x="0" y="705"/>
                </a:moveTo>
                <a:lnTo>
                  <a:pt x="78" y="450"/>
                </a:lnTo>
                <a:lnTo>
                  <a:pt x="70" y="0"/>
                </a:lnTo>
              </a:path>
            </a:pathLst>
          </a:custGeom>
          <a:noFill/>
          <a:ln w="9525">
            <a:solidFill>
              <a:schemeClr val="tx1"/>
            </a:solidFill>
            <a:round/>
            <a:headEnd/>
            <a:tailEnd type="triangle" w="med" len="med"/>
          </a:ln>
          <a:effectLst/>
        </p:spPr>
        <p:txBody>
          <a:bodyPr/>
          <a:lstStyle/>
          <a:p>
            <a:endParaRPr lang="en-US"/>
          </a:p>
        </p:txBody>
      </p:sp>
      <p:sp>
        <p:nvSpPr>
          <p:cNvPr id="47" name="Text Box 45"/>
          <p:cNvSpPr txBox="1">
            <a:spLocks noChangeArrowheads="1"/>
          </p:cNvSpPr>
          <p:nvPr/>
        </p:nvSpPr>
        <p:spPr bwMode="auto">
          <a:xfrm>
            <a:off x="4151313" y="3212068"/>
            <a:ext cx="331788" cy="200025"/>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a:t>potet</a:t>
            </a:r>
          </a:p>
        </p:txBody>
      </p:sp>
      <p:sp>
        <p:nvSpPr>
          <p:cNvPr id="48" name="Line 46"/>
          <p:cNvSpPr>
            <a:spLocks noChangeShapeType="1"/>
          </p:cNvSpPr>
          <p:nvPr/>
        </p:nvSpPr>
        <p:spPr bwMode="auto">
          <a:xfrm>
            <a:off x="4579938" y="2805668"/>
            <a:ext cx="1385888" cy="11113"/>
          </a:xfrm>
          <a:prstGeom prst="line">
            <a:avLst/>
          </a:prstGeom>
          <a:noFill/>
          <a:ln w="9525">
            <a:solidFill>
              <a:schemeClr val="tx1"/>
            </a:solidFill>
            <a:round/>
            <a:headEnd/>
            <a:tailEnd type="triangle" w="med" len="med"/>
          </a:ln>
          <a:effectLst/>
        </p:spPr>
        <p:txBody>
          <a:bodyPr/>
          <a:lstStyle/>
          <a:p>
            <a:endParaRPr lang="en-US"/>
          </a:p>
        </p:txBody>
      </p:sp>
      <p:sp>
        <p:nvSpPr>
          <p:cNvPr id="49" name="Line 47"/>
          <p:cNvSpPr>
            <a:spLocks noChangeShapeType="1"/>
          </p:cNvSpPr>
          <p:nvPr/>
        </p:nvSpPr>
        <p:spPr bwMode="auto">
          <a:xfrm>
            <a:off x="4579938" y="2642156"/>
            <a:ext cx="1385888" cy="11112"/>
          </a:xfrm>
          <a:prstGeom prst="line">
            <a:avLst/>
          </a:prstGeom>
          <a:noFill/>
          <a:ln w="9525">
            <a:solidFill>
              <a:schemeClr val="tx1"/>
            </a:solidFill>
            <a:round/>
            <a:headEnd/>
            <a:tailEnd type="triangle" w="med" len="med"/>
          </a:ln>
          <a:effectLst/>
        </p:spPr>
        <p:txBody>
          <a:bodyPr/>
          <a:lstStyle/>
          <a:p>
            <a:endParaRPr lang="en-US"/>
          </a:p>
        </p:txBody>
      </p:sp>
      <p:sp>
        <p:nvSpPr>
          <p:cNvPr id="50" name="Freeform 48"/>
          <p:cNvSpPr>
            <a:spLocks/>
          </p:cNvSpPr>
          <p:nvPr/>
        </p:nvSpPr>
        <p:spPr bwMode="auto">
          <a:xfrm>
            <a:off x="4775201" y="2208768"/>
            <a:ext cx="19050" cy="1763713"/>
          </a:xfrm>
          <a:custGeom>
            <a:avLst/>
            <a:gdLst/>
            <a:ahLst/>
            <a:cxnLst>
              <a:cxn ang="0">
                <a:pos x="0" y="0"/>
              </a:cxn>
              <a:cxn ang="0">
                <a:pos x="16" y="1668"/>
              </a:cxn>
            </a:cxnLst>
            <a:rect l="0" t="0" r="r" b="b"/>
            <a:pathLst>
              <a:path w="16" h="1668">
                <a:moveTo>
                  <a:pt x="0" y="0"/>
                </a:moveTo>
                <a:lnTo>
                  <a:pt x="16" y="1668"/>
                </a:lnTo>
              </a:path>
            </a:pathLst>
          </a:custGeom>
          <a:noFill/>
          <a:ln w="9525" cap="rnd">
            <a:solidFill>
              <a:schemeClr val="accent2"/>
            </a:solidFill>
            <a:prstDash val="sysDot"/>
            <a:round/>
            <a:headEnd/>
            <a:tailEnd type="triangle" w="med" len="med"/>
          </a:ln>
          <a:effectLst/>
        </p:spPr>
        <p:txBody>
          <a:bodyPr/>
          <a:lstStyle/>
          <a:p>
            <a:endParaRPr lang="en-US"/>
          </a:p>
        </p:txBody>
      </p:sp>
      <p:sp>
        <p:nvSpPr>
          <p:cNvPr id="51" name="Freeform 49"/>
          <p:cNvSpPr>
            <a:spLocks/>
          </p:cNvSpPr>
          <p:nvPr/>
        </p:nvSpPr>
        <p:spPr bwMode="auto">
          <a:xfrm>
            <a:off x="3897313" y="2208768"/>
            <a:ext cx="4763" cy="319088"/>
          </a:xfrm>
          <a:custGeom>
            <a:avLst/>
            <a:gdLst/>
            <a:ahLst/>
            <a:cxnLst>
              <a:cxn ang="0">
                <a:pos x="3" y="0"/>
              </a:cxn>
              <a:cxn ang="0">
                <a:pos x="0" y="302"/>
              </a:cxn>
            </a:cxnLst>
            <a:rect l="0" t="0" r="r" b="b"/>
            <a:pathLst>
              <a:path w="3" h="302">
                <a:moveTo>
                  <a:pt x="3" y="0"/>
                </a:moveTo>
                <a:lnTo>
                  <a:pt x="0" y="302"/>
                </a:lnTo>
              </a:path>
            </a:pathLst>
          </a:custGeom>
          <a:noFill/>
          <a:ln w="9525" cap="rnd">
            <a:solidFill>
              <a:schemeClr val="accent2"/>
            </a:solidFill>
            <a:prstDash val="sysDot"/>
            <a:round/>
            <a:headEnd/>
            <a:tailEnd type="triangle" w="med" len="med"/>
          </a:ln>
          <a:effectLst/>
        </p:spPr>
        <p:txBody>
          <a:bodyPr/>
          <a:lstStyle/>
          <a:p>
            <a:endParaRPr lang="en-US"/>
          </a:p>
        </p:txBody>
      </p:sp>
      <p:sp>
        <p:nvSpPr>
          <p:cNvPr id="52" name="Freeform 50"/>
          <p:cNvSpPr>
            <a:spLocks/>
          </p:cNvSpPr>
          <p:nvPr/>
        </p:nvSpPr>
        <p:spPr bwMode="auto">
          <a:xfrm>
            <a:off x="2471738" y="3110468"/>
            <a:ext cx="2587625" cy="379413"/>
          </a:xfrm>
          <a:custGeom>
            <a:avLst/>
            <a:gdLst/>
            <a:ahLst/>
            <a:cxnLst>
              <a:cxn ang="0">
                <a:pos x="0" y="359"/>
              </a:cxn>
              <a:cxn ang="0">
                <a:pos x="251" y="0"/>
              </a:cxn>
              <a:cxn ang="0">
                <a:pos x="2328" y="5"/>
              </a:cxn>
            </a:cxnLst>
            <a:rect l="0" t="0" r="r" b="b"/>
            <a:pathLst>
              <a:path w="2328" h="359">
                <a:moveTo>
                  <a:pt x="0" y="359"/>
                </a:moveTo>
                <a:lnTo>
                  <a:pt x="251" y="0"/>
                </a:lnTo>
                <a:lnTo>
                  <a:pt x="2328" y="5"/>
                </a:lnTo>
              </a:path>
            </a:pathLst>
          </a:custGeom>
          <a:noFill/>
          <a:ln w="9525">
            <a:solidFill>
              <a:schemeClr val="tx1"/>
            </a:solidFill>
            <a:round/>
            <a:headEnd type="none" w="med" len="med"/>
            <a:tailEnd type="triangle" w="med" len="med"/>
          </a:ln>
          <a:effectLst/>
        </p:spPr>
        <p:txBody>
          <a:bodyPr/>
          <a:lstStyle/>
          <a:p>
            <a:endParaRPr lang="en-US"/>
          </a:p>
        </p:txBody>
      </p:sp>
      <p:sp>
        <p:nvSpPr>
          <p:cNvPr id="53" name="Line 51"/>
          <p:cNvSpPr>
            <a:spLocks noChangeShapeType="1"/>
          </p:cNvSpPr>
          <p:nvPr/>
        </p:nvSpPr>
        <p:spPr bwMode="auto">
          <a:xfrm>
            <a:off x="5326063" y="3313668"/>
            <a:ext cx="0" cy="657225"/>
          </a:xfrm>
          <a:prstGeom prst="line">
            <a:avLst/>
          </a:prstGeom>
          <a:noFill/>
          <a:ln w="9525">
            <a:solidFill>
              <a:schemeClr val="tx1"/>
            </a:solidFill>
            <a:round/>
            <a:headEnd/>
            <a:tailEnd type="triangle" w="med" len="med"/>
          </a:ln>
          <a:effectLst/>
        </p:spPr>
        <p:txBody>
          <a:bodyPr/>
          <a:lstStyle/>
          <a:p>
            <a:endParaRPr lang="en-US"/>
          </a:p>
        </p:txBody>
      </p:sp>
      <p:sp>
        <p:nvSpPr>
          <p:cNvPr id="54" name="Line 52"/>
          <p:cNvSpPr>
            <a:spLocks noChangeShapeType="1"/>
          </p:cNvSpPr>
          <p:nvPr/>
        </p:nvSpPr>
        <p:spPr bwMode="auto">
          <a:xfrm>
            <a:off x="4418013" y="3618468"/>
            <a:ext cx="1547813" cy="0"/>
          </a:xfrm>
          <a:prstGeom prst="line">
            <a:avLst/>
          </a:prstGeom>
          <a:noFill/>
          <a:ln w="9525">
            <a:solidFill>
              <a:schemeClr val="tx1"/>
            </a:solidFill>
            <a:round/>
            <a:headEnd/>
            <a:tailEnd type="triangle" w="med" len="med"/>
          </a:ln>
          <a:effectLst/>
        </p:spPr>
        <p:txBody>
          <a:bodyPr/>
          <a:lstStyle/>
          <a:p>
            <a:endParaRPr lang="en-US"/>
          </a:p>
        </p:txBody>
      </p:sp>
      <p:sp>
        <p:nvSpPr>
          <p:cNvPr id="55" name="Line 53"/>
          <p:cNvSpPr>
            <a:spLocks noChangeShapeType="1"/>
          </p:cNvSpPr>
          <p:nvPr/>
        </p:nvSpPr>
        <p:spPr bwMode="auto">
          <a:xfrm>
            <a:off x="5859463" y="3205718"/>
            <a:ext cx="106363" cy="6350"/>
          </a:xfrm>
          <a:prstGeom prst="line">
            <a:avLst/>
          </a:prstGeom>
          <a:noFill/>
          <a:ln w="9525">
            <a:solidFill>
              <a:schemeClr val="tx1"/>
            </a:solidFill>
            <a:round/>
            <a:headEnd/>
            <a:tailEnd type="triangle" w="med" len="med"/>
          </a:ln>
          <a:effectLst/>
        </p:spPr>
        <p:txBody>
          <a:bodyPr/>
          <a:lstStyle/>
          <a:p>
            <a:endParaRPr lang="en-US"/>
          </a:p>
        </p:txBody>
      </p:sp>
      <p:sp>
        <p:nvSpPr>
          <p:cNvPr id="56" name="Line 54"/>
          <p:cNvSpPr>
            <a:spLocks noChangeShapeType="1"/>
          </p:cNvSpPr>
          <p:nvPr/>
        </p:nvSpPr>
        <p:spPr bwMode="auto">
          <a:xfrm>
            <a:off x="5484813" y="4177268"/>
            <a:ext cx="533400" cy="0"/>
          </a:xfrm>
          <a:prstGeom prst="line">
            <a:avLst/>
          </a:prstGeom>
          <a:noFill/>
          <a:ln w="9525">
            <a:solidFill>
              <a:schemeClr val="tx1"/>
            </a:solidFill>
            <a:round/>
            <a:headEnd/>
            <a:tailEnd type="triangle" w="med" len="med"/>
          </a:ln>
          <a:effectLst/>
        </p:spPr>
        <p:txBody>
          <a:bodyPr/>
          <a:lstStyle/>
          <a:p>
            <a:endParaRPr lang="en-US"/>
          </a:p>
        </p:txBody>
      </p:sp>
      <p:sp>
        <p:nvSpPr>
          <p:cNvPr id="57" name="Text Box 55"/>
          <p:cNvSpPr txBox="1">
            <a:spLocks noChangeArrowheads="1"/>
          </p:cNvSpPr>
          <p:nvPr/>
        </p:nvSpPr>
        <p:spPr bwMode="auto">
          <a:xfrm>
            <a:off x="5272088" y="3678793"/>
            <a:ext cx="520700" cy="200025"/>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a:t>snowmelt</a:t>
            </a:r>
          </a:p>
        </p:txBody>
      </p:sp>
      <p:sp>
        <p:nvSpPr>
          <p:cNvPr id="58" name="Freeform 56"/>
          <p:cNvSpPr>
            <a:spLocks/>
          </p:cNvSpPr>
          <p:nvPr/>
        </p:nvSpPr>
        <p:spPr bwMode="auto">
          <a:xfrm>
            <a:off x="4579938" y="2602468"/>
            <a:ext cx="317500" cy="1368425"/>
          </a:xfrm>
          <a:custGeom>
            <a:avLst/>
            <a:gdLst/>
            <a:ahLst/>
            <a:cxnLst>
              <a:cxn ang="0">
                <a:pos x="0" y="0"/>
              </a:cxn>
              <a:cxn ang="0">
                <a:pos x="236" y="153"/>
              </a:cxn>
              <a:cxn ang="0">
                <a:pos x="236" y="1375"/>
              </a:cxn>
            </a:cxnLst>
            <a:rect l="0" t="0" r="r" b="b"/>
            <a:pathLst>
              <a:path w="236" h="1375">
                <a:moveTo>
                  <a:pt x="0" y="0"/>
                </a:moveTo>
                <a:lnTo>
                  <a:pt x="236" y="153"/>
                </a:lnTo>
                <a:lnTo>
                  <a:pt x="236" y="1375"/>
                </a:lnTo>
              </a:path>
            </a:pathLst>
          </a:custGeom>
          <a:noFill/>
          <a:ln w="9525">
            <a:solidFill>
              <a:schemeClr val="tx1"/>
            </a:solidFill>
            <a:round/>
            <a:headEnd type="none" w="med" len="med"/>
            <a:tailEnd type="triangle" w="med" len="med"/>
          </a:ln>
          <a:effectLst/>
        </p:spPr>
        <p:txBody>
          <a:bodyPr/>
          <a:lstStyle/>
          <a:p>
            <a:endParaRPr lang="en-US"/>
          </a:p>
        </p:txBody>
      </p:sp>
      <p:sp>
        <p:nvSpPr>
          <p:cNvPr id="59" name="Freeform 57"/>
          <p:cNvSpPr>
            <a:spLocks/>
          </p:cNvSpPr>
          <p:nvPr/>
        </p:nvSpPr>
        <p:spPr bwMode="auto">
          <a:xfrm>
            <a:off x="4579938" y="2399268"/>
            <a:ext cx="1360488" cy="203200"/>
          </a:xfrm>
          <a:custGeom>
            <a:avLst/>
            <a:gdLst/>
            <a:ahLst/>
            <a:cxnLst>
              <a:cxn ang="0">
                <a:pos x="0" y="136"/>
              </a:cxn>
              <a:cxn ang="0">
                <a:pos x="291" y="0"/>
              </a:cxn>
              <a:cxn ang="0">
                <a:pos x="1225" y="3"/>
              </a:cxn>
            </a:cxnLst>
            <a:rect l="0" t="0" r="r" b="b"/>
            <a:pathLst>
              <a:path w="1225" h="136">
                <a:moveTo>
                  <a:pt x="0" y="136"/>
                </a:moveTo>
                <a:lnTo>
                  <a:pt x="291" y="0"/>
                </a:lnTo>
                <a:lnTo>
                  <a:pt x="1225" y="3"/>
                </a:lnTo>
              </a:path>
            </a:pathLst>
          </a:custGeom>
          <a:noFill/>
          <a:ln w="9525">
            <a:solidFill>
              <a:schemeClr val="tx1"/>
            </a:solidFill>
            <a:round/>
            <a:headEnd type="none" w="med" len="med"/>
            <a:tailEnd type="triangle" w="med" len="med"/>
          </a:ln>
          <a:effectLst/>
        </p:spPr>
        <p:txBody>
          <a:bodyPr/>
          <a:lstStyle/>
          <a:p>
            <a:endParaRPr lang="en-US"/>
          </a:p>
        </p:txBody>
      </p:sp>
      <p:sp>
        <p:nvSpPr>
          <p:cNvPr id="60" name="Freeform 58"/>
          <p:cNvSpPr>
            <a:spLocks/>
          </p:cNvSpPr>
          <p:nvPr/>
        </p:nvSpPr>
        <p:spPr bwMode="auto">
          <a:xfrm flipV="1">
            <a:off x="2446338" y="2804081"/>
            <a:ext cx="2613025" cy="211137"/>
          </a:xfrm>
          <a:custGeom>
            <a:avLst/>
            <a:gdLst/>
            <a:ahLst/>
            <a:cxnLst>
              <a:cxn ang="0">
                <a:pos x="0" y="390"/>
              </a:cxn>
              <a:cxn ang="0">
                <a:pos x="246" y="0"/>
              </a:cxn>
              <a:cxn ang="0">
                <a:pos x="2496" y="6"/>
              </a:cxn>
            </a:cxnLst>
            <a:rect l="0" t="0" r="r" b="b"/>
            <a:pathLst>
              <a:path w="2496" h="390">
                <a:moveTo>
                  <a:pt x="0" y="390"/>
                </a:moveTo>
                <a:lnTo>
                  <a:pt x="246" y="0"/>
                </a:lnTo>
                <a:lnTo>
                  <a:pt x="2496" y="6"/>
                </a:lnTo>
              </a:path>
            </a:pathLst>
          </a:custGeom>
          <a:noFill/>
          <a:ln w="9525">
            <a:solidFill>
              <a:schemeClr val="tx1"/>
            </a:solidFill>
            <a:round/>
            <a:headEnd type="none" w="med" len="med"/>
            <a:tailEnd type="triangle" w="med" len="med"/>
          </a:ln>
          <a:effectLst/>
        </p:spPr>
        <p:txBody>
          <a:bodyPr/>
          <a:lstStyle/>
          <a:p>
            <a:endParaRPr lang="en-US"/>
          </a:p>
        </p:txBody>
      </p:sp>
      <p:sp>
        <p:nvSpPr>
          <p:cNvPr id="61" name="Freeform 59"/>
          <p:cNvSpPr>
            <a:spLocks/>
          </p:cNvSpPr>
          <p:nvPr/>
        </p:nvSpPr>
        <p:spPr bwMode="auto">
          <a:xfrm>
            <a:off x="4418013" y="3234293"/>
            <a:ext cx="644525" cy="381000"/>
          </a:xfrm>
          <a:custGeom>
            <a:avLst/>
            <a:gdLst/>
            <a:ahLst/>
            <a:cxnLst>
              <a:cxn ang="0">
                <a:pos x="0" y="359"/>
              </a:cxn>
              <a:cxn ang="0">
                <a:pos x="237" y="5"/>
              </a:cxn>
              <a:cxn ang="0">
                <a:pos x="561" y="0"/>
              </a:cxn>
            </a:cxnLst>
            <a:rect l="0" t="0" r="r" b="b"/>
            <a:pathLst>
              <a:path w="561" h="359">
                <a:moveTo>
                  <a:pt x="0" y="359"/>
                </a:moveTo>
                <a:lnTo>
                  <a:pt x="237" y="5"/>
                </a:lnTo>
                <a:lnTo>
                  <a:pt x="561" y="0"/>
                </a:lnTo>
              </a:path>
            </a:pathLst>
          </a:custGeom>
          <a:noFill/>
          <a:ln w="9525">
            <a:solidFill>
              <a:schemeClr val="tx1"/>
            </a:solidFill>
            <a:round/>
            <a:headEnd type="none" w="med" len="med"/>
            <a:tailEnd type="triangle" w="med" len="med"/>
          </a:ln>
          <a:effectLst/>
        </p:spPr>
        <p:txBody>
          <a:bodyPr/>
          <a:lstStyle/>
          <a:p>
            <a:endParaRPr lang="en-US"/>
          </a:p>
        </p:txBody>
      </p:sp>
      <p:sp>
        <p:nvSpPr>
          <p:cNvPr id="62" name="Freeform 60"/>
          <p:cNvSpPr>
            <a:spLocks/>
          </p:cNvSpPr>
          <p:nvPr/>
        </p:nvSpPr>
        <p:spPr bwMode="auto">
          <a:xfrm>
            <a:off x="2446338" y="3599418"/>
            <a:ext cx="1277938" cy="276225"/>
          </a:xfrm>
          <a:custGeom>
            <a:avLst/>
            <a:gdLst/>
            <a:ahLst/>
            <a:cxnLst>
              <a:cxn ang="0">
                <a:pos x="0" y="261"/>
              </a:cxn>
              <a:cxn ang="0">
                <a:pos x="127" y="3"/>
              </a:cxn>
              <a:cxn ang="0">
                <a:pos x="1401" y="0"/>
              </a:cxn>
            </a:cxnLst>
            <a:rect l="0" t="0" r="r" b="b"/>
            <a:pathLst>
              <a:path w="1401" h="261">
                <a:moveTo>
                  <a:pt x="0" y="261"/>
                </a:moveTo>
                <a:lnTo>
                  <a:pt x="127" y="3"/>
                </a:lnTo>
                <a:lnTo>
                  <a:pt x="1401" y="0"/>
                </a:lnTo>
              </a:path>
            </a:pathLst>
          </a:custGeom>
          <a:noFill/>
          <a:ln w="9525">
            <a:solidFill>
              <a:schemeClr val="tx1"/>
            </a:solidFill>
            <a:round/>
            <a:headEnd type="none" w="med" len="med"/>
            <a:tailEnd type="triangle" w="med" len="med"/>
          </a:ln>
          <a:effectLst/>
        </p:spPr>
        <p:txBody>
          <a:bodyPr/>
          <a:lstStyle/>
          <a:p>
            <a:endParaRPr lang="en-US"/>
          </a:p>
        </p:txBody>
      </p:sp>
      <p:sp>
        <p:nvSpPr>
          <p:cNvPr id="63" name="Rectangle 61"/>
          <p:cNvSpPr>
            <a:spLocks noChangeArrowheads="1"/>
          </p:cNvSpPr>
          <p:nvPr/>
        </p:nvSpPr>
        <p:spPr bwMode="auto">
          <a:xfrm>
            <a:off x="1325563" y="2907268"/>
            <a:ext cx="801688" cy="322263"/>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dirty="0"/>
              <a:t>Climate</a:t>
            </a:r>
          </a:p>
        </p:txBody>
      </p:sp>
      <p:sp>
        <p:nvSpPr>
          <p:cNvPr id="64" name="Rectangle 62"/>
          <p:cNvSpPr>
            <a:spLocks noChangeArrowheads="1"/>
          </p:cNvSpPr>
          <p:nvPr/>
        </p:nvSpPr>
        <p:spPr bwMode="auto">
          <a:xfrm>
            <a:off x="1271588" y="1637268"/>
            <a:ext cx="6188075" cy="2946400"/>
          </a:xfrm>
          <a:prstGeom prst="rect">
            <a:avLst/>
          </a:prstGeom>
          <a:noFill/>
          <a:ln w="9525">
            <a:solidFill>
              <a:schemeClr val="tx1"/>
            </a:solidFill>
            <a:prstDash val="dash"/>
            <a:miter lim="800000"/>
            <a:headEnd/>
            <a:tailEnd/>
          </a:ln>
          <a:effectLst/>
        </p:spPr>
        <p:txBody>
          <a:bodyPr wrap="none" anchor="ctr"/>
          <a:lstStyle/>
          <a:p>
            <a:endParaRPr lang="en-US"/>
          </a:p>
        </p:txBody>
      </p:sp>
      <p:sp>
        <p:nvSpPr>
          <p:cNvPr id="65" name="Rectangle 63"/>
          <p:cNvSpPr>
            <a:spLocks noChangeArrowheads="1"/>
          </p:cNvSpPr>
          <p:nvPr/>
        </p:nvSpPr>
        <p:spPr bwMode="auto">
          <a:xfrm>
            <a:off x="6605588" y="3448606"/>
            <a:ext cx="800100" cy="322262"/>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a:t>Output</a:t>
            </a:r>
          </a:p>
        </p:txBody>
      </p:sp>
      <p:sp>
        <p:nvSpPr>
          <p:cNvPr id="66" name="TextBox 65"/>
          <p:cNvSpPr txBox="1"/>
          <p:nvPr/>
        </p:nvSpPr>
        <p:spPr>
          <a:xfrm>
            <a:off x="600427" y="4991100"/>
            <a:ext cx="7530395" cy="369332"/>
          </a:xfrm>
          <a:prstGeom prst="rect">
            <a:avLst/>
          </a:prstGeom>
          <a:noFill/>
        </p:spPr>
        <p:txBody>
          <a:bodyPr wrap="none" rtlCol="0">
            <a:spAutoFit/>
          </a:bodyPr>
          <a:lstStyle/>
          <a:p>
            <a:r>
              <a:rPr lang="en-US" dirty="0" err="1" smtClean="0"/>
              <a:t>Thornthwaite</a:t>
            </a:r>
            <a:r>
              <a:rPr lang="en-US" dirty="0" smtClean="0"/>
              <a:t> Water Balance Model (</a:t>
            </a:r>
            <a:r>
              <a:rPr lang="en-US" dirty="0" err="1" smtClean="0"/>
              <a:t>Thornthwaite</a:t>
            </a:r>
            <a:r>
              <a:rPr lang="en-US" dirty="0" smtClean="0"/>
              <a:t>, 1948; Mather, 1978; 1979)</a:t>
            </a:r>
            <a:endParaRPr lang="en-US" dirty="0"/>
          </a:p>
        </p:txBody>
      </p:sp>
      <p:sp>
        <p:nvSpPr>
          <p:cNvPr id="68" name="Text Box 28"/>
          <p:cNvSpPr txBox="1">
            <a:spLocks noChangeArrowheads="1"/>
          </p:cNvSpPr>
          <p:nvPr/>
        </p:nvSpPr>
        <p:spPr bwMode="auto">
          <a:xfrm>
            <a:off x="6300789" y="4355068"/>
            <a:ext cx="990600" cy="228600"/>
          </a:xfrm>
          <a:prstGeom prst="rect">
            <a:avLst/>
          </a:prstGeom>
          <a:noFill/>
          <a:ln w="9525">
            <a:noFill/>
            <a:miter lim="800000"/>
            <a:headEnd/>
            <a:tailEnd/>
          </a:ln>
          <a:effectLst/>
        </p:spPr>
        <p:txBody>
          <a:bodyPr wrap="square" lIns="62695" tIns="31348" rIns="62695" bIns="31348">
            <a:spAutoFit/>
          </a:bodyPr>
          <a:lstStyle/>
          <a:p>
            <a:pPr defTabSz="625475" eaLnBrk="0" hangingPunct="0"/>
            <a:r>
              <a:rPr lang="en-US" sz="1050" i="1" dirty="0" err="1" smtClean="0">
                <a:solidFill>
                  <a:schemeClr val="accent2"/>
                </a:solidFill>
              </a:rPr>
              <a:t>Thornthwaite</a:t>
            </a:r>
            <a:endParaRPr lang="en-US" sz="1050" i="1" dirty="0">
              <a:solidFill>
                <a:schemeClr val="accent2"/>
              </a:solidFill>
            </a:endParaRP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lstStyle/>
          <a:p>
            <a:r>
              <a:rPr lang="en-US" dirty="0" err="1" smtClean="0"/>
              <a:t>ThornthwaiteMC</a:t>
            </a:r>
            <a:r>
              <a:rPr lang="en-US" dirty="0" smtClean="0"/>
              <a:t> Simulation </a:t>
            </a:r>
            <a:r>
              <a:rPr lang="en-US" dirty="0"/>
              <a:t>Model</a:t>
            </a:r>
          </a:p>
        </p:txBody>
      </p:sp>
      <p:sp>
        <p:nvSpPr>
          <p:cNvPr id="5" name="Slide Number Placeholder 5"/>
          <p:cNvSpPr>
            <a:spLocks noGrp="1"/>
          </p:cNvSpPr>
          <p:nvPr>
            <p:ph type="sldNum" sz="quarter" idx="12"/>
          </p:nvPr>
        </p:nvSpPr>
        <p:spPr/>
        <p:txBody>
          <a:bodyPr/>
          <a:lstStyle/>
          <a:p>
            <a:fld id="{7CB7DD47-C8BD-4CF8-B28A-64882B733A76}" type="slidenum">
              <a:rPr lang="en-US"/>
              <a:pPr/>
              <a:t>202</a:t>
            </a:fld>
            <a:endParaRPr lang="en-US"/>
          </a:p>
        </p:txBody>
      </p:sp>
      <p:sp>
        <p:nvSpPr>
          <p:cNvPr id="6" name="Rectangle 4"/>
          <p:cNvSpPr>
            <a:spLocks noChangeArrowheads="1"/>
          </p:cNvSpPr>
          <p:nvPr/>
        </p:nvSpPr>
        <p:spPr bwMode="auto">
          <a:xfrm>
            <a:off x="2605088" y="4191000"/>
            <a:ext cx="801687" cy="322263"/>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a:t>DayLen</a:t>
            </a:r>
          </a:p>
        </p:txBody>
      </p:sp>
      <p:sp>
        <p:nvSpPr>
          <p:cNvPr id="7" name="Rectangle 5"/>
          <p:cNvSpPr>
            <a:spLocks noChangeArrowheads="1"/>
          </p:cNvSpPr>
          <p:nvPr/>
        </p:nvSpPr>
        <p:spPr bwMode="auto">
          <a:xfrm>
            <a:off x="5006975" y="3479800"/>
            <a:ext cx="801688" cy="322263"/>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a:t>Snow</a:t>
            </a:r>
          </a:p>
        </p:txBody>
      </p:sp>
      <p:sp>
        <p:nvSpPr>
          <p:cNvPr id="8" name="Rectangle 6"/>
          <p:cNvSpPr>
            <a:spLocks noChangeArrowheads="1"/>
          </p:cNvSpPr>
          <p:nvPr/>
        </p:nvSpPr>
        <p:spPr bwMode="auto">
          <a:xfrm>
            <a:off x="3727450" y="3062288"/>
            <a:ext cx="800100" cy="320675"/>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a:t>SoilMoisture</a:t>
            </a:r>
          </a:p>
        </p:txBody>
      </p:sp>
      <p:sp>
        <p:nvSpPr>
          <p:cNvPr id="9" name="Rectangle 7"/>
          <p:cNvSpPr>
            <a:spLocks noChangeArrowheads="1"/>
          </p:cNvSpPr>
          <p:nvPr/>
        </p:nvSpPr>
        <p:spPr bwMode="auto">
          <a:xfrm>
            <a:off x="4632325" y="4494213"/>
            <a:ext cx="800100" cy="322262"/>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a:t>Runoff</a:t>
            </a:r>
          </a:p>
        </p:txBody>
      </p:sp>
      <p:sp>
        <p:nvSpPr>
          <p:cNvPr id="10" name="Text Box 8"/>
          <p:cNvSpPr txBox="1">
            <a:spLocks noChangeArrowheads="1"/>
          </p:cNvSpPr>
          <p:nvPr/>
        </p:nvSpPr>
        <p:spPr bwMode="auto">
          <a:xfrm>
            <a:off x="1593850" y="3124200"/>
            <a:ext cx="665163" cy="200025"/>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a:t>Precipitation </a:t>
            </a:r>
          </a:p>
        </p:txBody>
      </p:sp>
      <p:sp>
        <p:nvSpPr>
          <p:cNvPr id="11" name="Freeform 9"/>
          <p:cNvSpPr>
            <a:spLocks/>
          </p:cNvSpPr>
          <p:nvPr/>
        </p:nvSpPr>
        <p:spPr bwMode="auto">
          <a:xfrm>
            <a:off x="1757363" y="3327400"/>
            <a:ext cx="528637" cy="101600"/>
          </a:xfrm>
          <a:custGeom>
            <a:avLst/>
            <a:gdLst/>
            <a:ahLst/>
            <a:cxnLst>
              <a:cxn ang="0">
                <a:pos x="0" y="95"/>
              </a:cxn>
              <a:cxn ang="0">
                <a:pos x="148" y="3"/>
              </a:cxn>
              <a:cxn ang="0">
                <a:pos x="476" y="0"/>
              </a:cxn>
            </a:cxnLst>
            <a:rect l="0" t="0" r="r" b="b"/>
            <a:pathLst>
              <a:path w="476" h="95">
                <a:moveTo>
                  <a:pt x="0" y="95"/>
                </a:moveTo>
                <a:lnTo>
                  <a:pt x="148" y="3"/>
                </a:lnTo>
                <a:lnTo>
                  <a:pt x="476" y="0"/>
                </a:lnTo>
              </a:path>
            </a:pathLst>
          </a:custGeom>
          <a:noFill/>
          <a:ln w="9525" cmpd="sng">
            <a:solidFill>
              <a:schemeClr val="tx1"/>
            </a:solidFill>
            <a:round/>
            <a:headEnd/>
            <a:tailEnd type="triangle" w="med" len="med"/>
          </a:ln>
          <a:effectLst/>
        </p:spPr>
        <p:txBody>
          <a:bodyPr/>
          <a:lstStyle/>
          <a:p>
            <a:endParaRPr lang="en-US"/>
          </a:p>
        </p:txBody>
      </p:sp>
      <p:sp>
        <p:nvSpPr>
          <p:cNvPr id="12" name="Freeform 10"/>
          <p:cNvSpPr>
            <a:spLocks/>
          </p:cNvSpPr>
          <p:nvPr/>
        </p:nvSpPr>
        <p:spPr bwMode="auto">
          <a:xfrm>
            <a:off x="6019800" y="3378200"/>
            <a:ext cx="950913" cy="479425"/>
          </a:xfrm>
          <a:custGeom>
            <a:avLst/>
            <a:gdLst/>
            <a:ahLst/>
            <a:cxnLst>
              <a:cxn ang="0">
                <a:pos x="0" y="0"/>
              </a:cxn>
              <a:cxn ang="0">
                <a:pos x="619" y="0"/>
              </a:cxn>
              <a:cxn ang="0">
                <a:pos x="856" y="453"/>
              </a:cxn>
            </a:cxnLst>
            <a:rect l="0" t="0" r="r" b="b"/>
            <a:pathLst>
              <a:path w="856" h="453">
                <a:moveTo>
                  <a:pt x="0" y="0"/>
                </a:moveTo>
                <a:lnTo>
                  <a:pt x="619" y="0"/>
                </a:lnTo>
                <a:lnTo>
                  <a:pt x="856" y="453"/>
                </a:lnTo>
              </a:path>
            </a:pathLst>
          </a:custGeom>
          <a:noFill/>
          <a:ln w="9525" cmpd="sng">
            <a:solidFill>
              <a:schemeClr val="tx1"/>
            </a:solidFill>
            <a:round/>
            <a:headEnd/>
            <a:tailEnd type="triangle" w="med" len="med"/>
          </a:ln>
          <a:effectLst/>
        </p:spPr>
        <p:txBody>
          <a:bodyPr/>
          <a:lstStyle/>
          <a:p>
            <a:endParaRPr lang="en-US"/>
          </a:p>
        </p:txBody>
      </p:sp>
      <p:sp>
        <p:nvSpPr>
          <p:cNvPr id="13" name="Rectangle 11"/>
          <p:cNvSpPr>
            <a:spLocks noChangeArrowheads="1"/>
          </p:cNvSpPr>
          <p:nvPr/>
        </p:nvSpPr>
        <p:spPr bwMode="auto">
          <a:xfrm>
            <a:off x="2339975" y="2717800"/>
            <a:ext cx="3625850" cy="2235200"/>
          </a:xfrm>
          <a:prstGeom prst="rect">
            <a:avLst/>
          </a:prstGeom>
          <a:noFill/>
          <a:ln w="9525">
            <a:solidFill>
              <a:schemeClr val="tx1"/>
            </a:solidFill>
            <a:prstDash val="dash"/>
            <a:miter lim="800000"/>
            <a:headEnd/>
            <a:tailEnd/>
          </a:ln>
          <a:effectLst/>
        </p:spPr>
        <p:txBody>
          <a:bodyPr wrap="none" anchor="ctr"/>
          <a:lstStyle/>
          <a:p>
            <a:endParaRPr lang="en-US"/>
          </a:p>
        </p:txBody>
      </p:sp>
      <p:sp>
        <p:nvSpPr>
          <p:cNvPr id="15" name="Text Box 13"/>
          <p:cNvSpPr txBox="1">
            <a:spLocks noChangeArrowheads="1"/>
          </p:cNvSpPr>
          <p:nvPr/>
        </p:nvSpPr>
        <p:spPr bwMode="auto">
          <a:xfrm>
            <a:off x="1752600" y="3784600"/>
            <a:ext cx="661988" cy="200025"/>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a:t>Temperature</a:t>
            </a:r>
          </a:p>
        </p:txBody>
      </p:sp>
      <p:sp>
        <p:nvSpPr>
          <p:cNvPr id="16" name="Freeform 14"/>
          <p:cNvSpPr>
            <a:spLocks/>
          </p:cNvSpPr>
          <p:nvPr/>
        </p:nvSpPr>
        <p:spPr bwMode="auto">
          <a:xfrm>
            <a:off x="1698625" y="3771900"/>
            <a:ext cx="571500" cy="220663"/>
          </a:xfrm>
          <a:custGeom>
            <a:avLst/>
            <a:gdLst/>
            <a:ahLst/>
            <a:cxnLst>
              <a:cxn ang="0">
                <a:pos x="0" y="0"/>
              </a:cxn>
              <a:cxn ang="0">
                <a:pos x="124" y="208"/>
              </a:cxn>
              <a:cxn ang="0">
                <a:pos x="513" y="203"/>
              </a:cxn>
            </a:cxnLst>
            <a:rect l="0" t="0" r="r" b="b"/>
            <a:pathLst>
              <a:path w="513" h="208">
                <a:moveTo>
                  <a:pt x="0" y="0"/>
                </a:moveTo>
                <a:lnTo>
                  <a:pt x="124" y="208"/>
                </a:lnTo>
                <a:lnTo>
                  <a:pt x="513" y="203"/>
                </a:lnTo>
              </a:path>
            </a:pathLst>
          </a:custGeom>
          <a:noFill/>
          <a:ln w="9525" cmpd="sng">
            <a:solidFill>
              <a:schemeClr val="tx1"/>
            </a:solidFill>
            <a:round/>
            <a:headEnd/>
            <a:tailEnd type="triangle" w="med" len="med"/>
          </a:ln>
          <a:effectLst/>
        </p:spPr>
        <p:txBody>
          <a:bodyPr/>
          <a:lstStyle/>
          <a:p>
            <a:endParaRPr lang="en-US"/>
          </a:p>
        </p:txBody>
      </p:sp>
      <p:sp>
        <p:nvSpPr>
          <p:cNvPr id="17" name="Text Box 15"/>
          <p:cNvSpPr txBox="1">
            <a:spLocks noChangeArrowheads="1"/>
          </p:cNvSpPr>
          <p:nvPr/>
        </p:nvSpPr>
        <p:spPr bwMode="auto">
          <a:xfrm>
            <a:off x="1860550" y="4191000"/>
            <a:ext cx="384175" cy="200025"/>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a:t>Month</a:t>
            </a:r>
          </a:p>
        </p:txBody>
      </p:sp>
      <p:sp>
        <p:nvSpPr>
          <p:cNvPr id="18" name="Freeform 16"/>
          <p:cNvSpPr>
            <a:spLocks/>
          </p:cNvSpPr>
          <p:nvPr/>
        </p:nvSpPr>
        <p:spPr bwMode="auto">
          <a:xfrm>
            <a:off x="1624013" y="3787775"/>
            <a:ext cx="661987" cy="606425"/>
          </a:xfrm>
          <a:custGeom>
            <a:avLst/>
            <a:gdLst/>
            <a:ahLst/>
            <a:cxnLst>
              <a:cxn ang="0">
                <a:pos x="0" y="0"/>
              </a:cxn>
              <a:cxn ang="0">
                <a:pos x="192" y="572"/>
              </a:cxn>
              <a:cxn ang="0">
                <a:pos x="596" y="572"/>
              </a:cxn>
            </a:cxnLst>
            <a:rect l="0" t="0" r="r" b="b"/>
            <a:pathLst>
              <a:path w="596" h="572">
                <a:moveTo>
                  <a:pt x="0" y="0"/>
                </a:moveTo>
                <a:lnTo>
                  <a:pt x="192" y="572"/>
                </a:lnTo>
                <a:lnTo>
                  <a:pt x="596" y="572"/>
                </a:lnTo>
              </a:path>
            </a:pathLst>
          </a:custGeom>
          <a:noFill/>
          <a:ln w="9525" cmpd="sng">
            <a:solidFill>
              <a:schemeClr val="tx1"/>
            </a:solidFill>
            <a:round/>
            <a:headEnd/>
            <a:tailEnd type="triangle" w="med" len="med"/>
          </a:ln>
          <a:effectLst/>
        </p:spPr>
        <p:txBody>
          <a:bodyPr/>
          <a:lstStyle/>
          <a:p>
            <a:endParaRPr lang="en-US"/>
          </a:p>
        </p:txBody>
      </p:sp>
      <p:sp>
        <p:nvSpPr>
          <p:cNvPr id="19" name="Line 17"/>
          <p:cNvSpPr>
            <a:spLocks noChangeShapeType="1"/>
          </p:cNvSpPr>
          <p:nvPr/>
        </p:nvSpPr>
        <p:spPr bwMode="auto">
          <a:xfrm flipV="1">
            <a:off x="6019800" y="4129088"/>
            <a:ext cx="481013" cy="0"/>
          </a:xfrm>
          <a:prstGeom prst="line">
            <a:avLst/>
          </a:prstGeom>
          <a:noFill/>
          <a:ln w="9525">
            <a:solidFill>
              <a:schemeClr val="tx1"/>
            </a:solidFill>
            <a:round/>
            <a:headEnd/>
            <a:tailEnd type="triangle" w="med" len="med"/>
          </a:ln>
          <a:effectLst/>
        </p:spPr>
        <p:txBody>
          <a:bodyPr/>
          <a:lstStyle/>
          <a:p>
            <a:endParaRPr lang="en-US"/>
          </a:p>
        </p:txBody>
      </p:sp>
      <p:sp>
        <p:nvSpPr>
          <p:cNvPr id="20" name="Freeform 18"/>
          <p:cNvSpPr>
            <a:spLocks/>
          </p:cNvSpPr>
          <p:nvPr/>
        </p:nvSpPr>
        <p:spPr bwMode="auto">
          <a:xfrm>
            <a:off x="6019800" y="4343400"/>
            <a:ext cx="1033463" cy="355600"/>
          </a:xfrm>
          <a:custGeom>
            <a:avLst/>
            <a:gdLst/>
            <a:ahLst/>
            <a:cxnLst>
              <a:cxn ang="0">
                <a:pos x="0" y="510"/>
              </a:cxn>
              <a:cxn ang="0">
                <a:pos x="805" y="503"/>
              </a:cxn>
              <a:cxn ang="0">
                <a:pos x="930" y="0"/>
              </a:cxn>
            </a:cxnLst>
            <a:rect l="0" t="0" r="r" b="b"/>
            <a:pathLst>
              <a:path w="930" h="510">
                <a:moveTo>
                  <a:pt x="0" y="510"/>
                </a:moveTo>
                <a:lnTo>
                  <a:pt x="805" y="503"/>
                </a:lnTo>
                <a:lnTo>
                  <a:pt x="930" y="0"/>
                </a:lnTo>
              </a:path>
            </a:pathLst>
          </a:custGeom>
          <a:noFill/>
          <a:ln w="9525" cmpd="sng">
            <a:solidFill>
              <a:schemeClr val="tx1"/>
            </a:solidFill>
            <a:round/>
            <a:headEnd/>
            <a:tailEnd type="triangle" w="med" len="med"/>
          </a:ln>
          <a:effectLst/>
        </p:spPr>
        <p:txBody>
          <a:bodyPr/>
          <a:lstStyle/>
          <a:p>
            <a:endParaRPr lang="en-US"/>
          </a:p>
        </p:txBody>
      </p:sp>
      <p:sp>
        <p:nvSpPr>
          <p:cNvPr id="21" name="Freeform 19"/>
          <p:cNvSpPr>
            <a:spLocks/>
          </p:cNvSpPr>
          <p:nvPr/>
        </p:nvSpPr>
        <p:spPr bwMode="auto">
          <a:xfrm>
            <a:off x="6053138" y="2925763"/>
            <a:ext cx="1033462" cy="1000125"/>
          </a:xfrm>
          <a:custGeom>
            <a:avLst/>
            <a:gdLst/>
            <a:ahLst/>
            <a:cxnLst>
              <a:cxn ang="0">
                <a:pos x="0" y="0"/>
              </a:cxn>
              <a:cxn ang="0">
                <a:pos x="782" y="7"/>
              </a:cxn>
              <a:cxn ang="0">
                <a:pos x="893" y="945"/>
              </a:cxn>
            </a:cxnLst>
            <a:rect l="0" t="0" r="r" b="b"/>
            <a:pathLst>
              <a:path w="893" h="945">
                <a:moveTo>
                  <a:pt x="0" y="0"/>
                </a:moveTo>
                <a:lnTo>
                  <a:pt x="782" y="7"/>
                </a:lnTo>
                <a:lnTo>
                  <a:pt x="893" y="945"/>
                </a:lnTo>
              </a:path>
            </a:pathLst>
          </a:custGeom>
          <a:noFill/>
          <a:ln w="9525" cmpd="sng">
            <a:solidFill>
              <a:schemeClr val="tx1"/>
            </a:solidFill>
            <a:round/>
            <a:headEnd/>
            <a:tailEnd type="triangle" w="med" len="med"/>
          </a:ln>
          <a:effectLst/>
        </p:spPr>
        <p:txBody>
          <a:bodyPr/>
          <a:lstStyle/>
          <a:p>
            <a:endParaRPr lang="en-US"/>
          </a:p>
        </p:txBody>
      </p:sp>
      <p:sp>
        <p:nvSpPr>
          <p:cNvPr id="22" name="Freeform 20"/>
          <p:cNvSpPr>
            <a:spLocks/>
          </p:cNvSpPr>
          <p:nvPr/>
        </p:nvSpPr>
        <p:spPr bwMode="auto">
          <a:xfrm>
            <a:off x="6019800" y="3724275"/>
            <a:ext cx="963613" cy="212725"/>
          </a:xfrm>
          <a:custGeom>
            <a:avLst/>
            <a:gdLst/>
            <a:ahLst/>
            <a:cxnLst>
              <a:cxn ang="0">
                <a:pos x="0" y="0"/>
              </a:cxn>
              <a:cxn ang="0">
                <a:pos x="643" y="2"/>
              </a:cxn>
              <a:cxn ang="0">
                <a:pos x="868" y="200"/>
              </a:cxn>
            </a:cxnLst>
            <a:rect l="0" t="0" r="r" b="b"/>
            <a:pathLst>
              <a:path w="868" h="200">
                <a:moveTo>
                  <a:pt x="0" y="0"/>
                </a:moveTo>
                <a:lnTo>
                  <a:pt x="643" y="2"/>
                </a:lnTo>
                <a:lnTo>
                  <a:pt x="868" y="200"/>
                </a:lnTo>
              </a:path>
            </a:pathLst>
          </a:custGeom>
          <a:noFill/>
          <a:ln w="9525" cmpd="sng">
            <a:solidFill>
              <a:schemeClr val="tx1"/>
            </a:solidFill>
            <a:round/>
            <a:headEnd/>
            <a:tailEnd type="triangle" w="med" len="med"/>
          </a:ln>
          <a:effectLst/>
        </p:spPr>
        <p:txBody>
          <a:bodyPr/>
          <a:lstStyle/>
          <a:p>
            <a:endParaRPr lang="en-US"/>
          </a:p>
        </p:txBody>
      </p:sp>
      <p:sp>
        <p:nvSpPr>
          <p:cNvPr id="23" name="Freeform 21"/>
          <p:cNvSpPr>
            <a:spLocks/>
          </p:cNvSpPr>
          <p:nvPr/>
        </p:nvSpPr>
        <p:spPr bwMode="auto">
          <a:xfrm>
            <a:off x="6019800" y="3168650"/>
            <a:ext cx="1009650" cy="717550"/>
          </a:xfrm>
          <a:custGeom>
            <a:avLst/>
            <a:gdLst/>
            <a:ahLst/>
            <a:cxnLst>
              <a:cxn ang="0">
                <a:pos x="0" y="7"/>
              </a:cxn>
              <a:cxn ang="0">
                <a:pos x="680" y="0"/>
              </a:cxn>
              <a:cxn ang="0">
                <a:pos x="909" y="679"/>
              </a:cxn>
            </a:cxnLst>
            <a:rect l="0" t="0" r="r" b="b"/>
            <a:pathLst>
              <a:path w="909" h="679">
                <a:moveTo>
                  <a:pt x="0" y="7"/>
                </a:moveTo>
                <a:lnTo>
                  <a:pt x="680" y="0"/>
                </a:lnTo>
                <a:lnTo>
                  <a:pt x="909" y="679"/>
                </a:lnTo>
              </a:path>
            </a:pathLst>
          </a:custGeom>
          <a:noFill/>
          <a:ln w="9525" cmpd="sng">
            <a:solidFill>
              <a:schemeClr val="tx1"/>
            </a:solidFill>
            <a:round/>
            <a:headEnd/>
            <a:tailEnd type="triangle" w="med" len="med"/>
          </a:ln>
          <a:effectLst/>
        </p:spPr>
        <p:txBody>
          <a:bodyPr/>
          <a:lstStyle/>
          <a:p>
            <a:endParaRPr lang="en-US"/>
          </a:p>
        </p:txBody>
      </p:sp>
      <p:sp>
        <p:nvSpPr>
          <p:cNvPr id="24" name="Text Box 22"/>
          <p:cNvSpPr txBox="1">
            <a:spLocks noChangeArrowheads="1"/>
          </p:cNvSpPr>
          <p:nvPr/>
        </p:nvSpPr>
        <p:spPr bwMode="auto">
          <a:xfrm>
            <a:off x="2767013" y="2162175"/>
            <a:ext cx="457200" cy="200025"/>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a:t>Latitude</a:t>
            </a:r>
          </a:p>
        </p:txBody>
      </p:sp>
      <p:sp>
        <p:nvSpPr>
          <p:cNvPr id="25" name="Line 23"/>
          <p:cNvSpPr>
            <a:spLocks noChangeShapeType="1"/>
          </p:cNvSpPr>
          <p:nvPr/>
        </p:nvSpPr>
        <p:spPr bwMode="auto">
          <a:xfrm>
            <a:off x="3067050" y="2463800"/>
            <a:ext cx="0" cy="203200"/>
          </a:xfrm>
          <a:prstGeom prst="line">
            <a:avLst/>
          </a:prstGeom>
          <a:noFill/>
          <a:ln w="9525">
            <a:solidFill>
              <a:schemeClr val="tx1"/>
            </a:solidFill>
            <a:round/>
            <a:headEnd/>
            <a:tailEnd type="triangle" w="med" len="med"/>
          </a:ln>
          <a:effectLst/>
        </p:spPr>
        <p:txBody>
          <a:bodyPr/>
          <a:lstStyle/>
          <a:p>
            <a:endParaRPr lang="en-US"/>
          </a:p>
        </p:txBody>
      </p:sp>
      <p:sp>
        <p:nvSpPr>
          <p:cNvPr id="26" name="Text Box 24"/>
          <p:cNvSpPr txBox="1">
            <a:spLocks noChangeArrowheads="1"/>
          </p:cNvSpPr>
          <p:nvPr/>
        </p:nvSpPr>
        <p:spPr bwMode="auto">
          <a:xfrm>
            <a:off x="3565525" y="2159000"/>
            <a:ext cx="690563" cy="336550"/>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a:t>Soil Moisture </a:t>
            </a:r>
          </a:p>
          <a:p>
            <a:pPr defTabSz="625475" eaLnBrk="0" hangingPunct="0"/>
            <a:r>
              <a:rPr lang="en-US" sz="900" i="1"/>
              <a:t>Capacity</a:t>
            </a:r>
          </a:p>
        </p:txBody>
      </p:sp>
      <p:sp>
        <p:nvSpPr>
          <p:cNvPr id="27" name="Line 25"/>
          <p:cNvSpPr>
            <a:spLocks noChangeShapeType="1"/>
          </p:cNvSpPr>
          <p:nvPr/>
        </p:nvSpPr>
        <p:spPr bwMode="auto">
          <a:xfrm>
            <a:off x="3832225" y="2463800"/>
            <a:ext cx="1588" cy="200025"/>
          </a:xfrm>
          <a:prstGeom prst="line">
            <a:avLst/>
          </a:prstGeom>
          <a:noFill/>
          <a:ln w="9525">
            <a:solidFill>
              <a:schemeClr val="tx1"/>
            </a:solidFill>
            <a:round/>
            <a:headEnd/>
            <a:tailEnd type="triangle" w="med" len="med"/>
          </a:ln>
          <a:effectLst/>
        </p:spPr>
        <p:txBody>
          <a:bodyPr/>
          <a:lstStyle/>
          <a:p>
            <a:endParaRPr lang="en-US"/>
          </a:p>
        </p:txBody>
      </p:sp>
      <p:sp>
        <p:nvSpPr>
          <p:cNvPr id="28" name="Text Box 26"/>
          <p:cNvSpPr txBox="1">
            <a:spLocks noChangeArrowheads="1"/>
          </p:cNvSpPr>
          <p:nvPr/>
        </p:nvSpPr>
        <p:spPr bwMode="auto">
          <a:xfrm>
            <a:off x="4498975" y="2209800"/>
            <a:ext cx="1062038" cy="200025"/>
          </a:xfrm>
          <a:prstGeom prst="rect">
            <a:avLst/>
          </a:prstGeom>
          <a:noFill/>
          <a:ln w="9525">
            <a:noFill/>
            <a:miter lim="800000"/>
            <a:headEnd/>
            <a:tailEnd/>
          </a:ln>
          <a:effectLst/>
        </p:spPr>
        <p:txBody>
          <a:bodyPr lIns="62695" tIns="31348" rIns="62695" bIns="31348">
            <a:spAutoFit/>
          </a:bodyPr>
          <a:lstStyle/>
          <a:p>
            <a:pPr defTabSz="625475" eaLnBrk="0" hangingPunct="0"/>
            <a:r>
              <a:rPr lang="en-US" sz="900" i="1" dirty="0"/>
              <a:t>Runoff Factor</a:t>
            </a:r>
          </a:p>
        </p:txBody>
      </p:sp>
      <p:sp>
        <p:nvSpPr>
          <p:cNvPr id="29" name="Line 27"/>
          <p:cNvSpPr>
            <a:spLocks noChangeShapeType="1"/>
          </p:cNvSpPr>
          <p:nvPr/>
        </p:nvSpPr>
        <p:spPr bwMode="auto">
          <a:xfrm>
            <a:off x="4740275" y="2514600"/>
            <a:ext cx="0" cy="152400"/>
          </a:xfrm>
          <a:prstGeom prst="line">
            <a:avLst/>
          </a:prstGeom>
          <a:noFill/>
          <a:ln w="9525">
            <a:solidFill>
              <a:schemeClr val="tx1"/>
            </a:solidFill>
            <a:round/>
            <a:headEnd/>
            <a:tailEnd type="triangle" w="med" len="med"/>
          </a:ln>
          <a:effectLst/>
        </p:spPr>
        <p:txBody>
          <a:bodyPr/>
          <a:lstStyle/>
          <a:p>
            <a:endParaRPr lang="en-US"/>
          </a:p>
        </p:txBody>
      </p:sp>
      <p:sp>
        <p:nvSpPr>
          <p:cNvPr id="30" name="Text Box 28"/>
          <p:cNvSpPr txBox="1">
            <a:spLocks noChangeArrowheads="1"/>
          </p:cNvSpPr>
          <p:nvPr/>
        </p:nvSpPr>
        <p:spPr bwMode="auto">
          <a:xfrm>
            <a:off x="1295400" y="4648200"/>
            <a:ext cx="914400" cy="228600"/>
          </a:xfrm>
          <a:prstGeom prst="rect">
            <a:avLst/>
          </a:prstGeom>
          <a:noFill/>
          <a:ln w="9525">
            <a:noFill/>
            <a:miter lim="800000"/>
            <a:headEnd/>
            <a:tailEnd/>
          </a:ln>
          <a:effectLst/>
        </p:spPr>
        <p:txBody>
          <a:bodyPr wrap="square" lIns="62695" tIns="31348" rIns="62695" bIns="31348">
            <a:spAutoFit/>
          </a:bodyPr>
          <a:lstStyle/>
          <a:p>
            <a:pPr defTabSz="625475" eaLnBrk="0" hangingPunct="0"/>
            <a:r>
              <a:rPr lang="en-US" sz="1050" i="1" dirty="0">
                <a:solidFill>
                  <a:schemeClr val="accent2"/>
                </a:solidFill>
              </a:rPr>
              <a:t>Monthly Input</a:t>
            </a:r>
          </a:p>
        </p:txBody>
      </p:sp>
      <p:sp>
        <p:nvSpPr>
          <p:cNvPr id="31" name="Text Box 29"/>
          <p:cNvSpPr txBox="1">
            <a:spLocks noChangeArrowheads="1"/>
          </p:cNvSpPr>
          <p:nvPr/>
        </p:nvSpPr>
        <p:spPr bwMode="auto">
          <a:xfrm>
            <a:off x="2209800" y="2286000"/>
            <a:ext cx="705299" cy="224891"/>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1050" i="1" dirty="0">
                <a:solidFill>
                  <a:schemeClr val="accent2"/>
                </a:solidFill>
              </a:rPr>
              <a:t>Parameter</a:t>
            </a:r>
          </a:p>
        </p:txBody>
      </p:sp>
      <p:sp>
        <p:nvSpPr>
          <p:cNvPr id="32" name="Text Box 30"/>
          <p:cNvSpPr txBox="1">
            <a:spLocks noChangeArrowheads="1"/>
          </p:cNvSpPr>
          <p:nvPr/>
        </p:nvSpPr>
        <p:spPr bwMode="auto">
          <a:xfrm>
            <a:off x="6019800" y="2209800"/>
            <a:ext cx="1333500" cy="224891"/>
          </a:xfrm>
          <a:prstGeom prst="rect">
            <a:avLst/>
          </a:prstGeom>
          <a:noFill/>
          <a:ln w="9525">
            <a:noFill/>
            <a:miter lim="800000"/>
            <a:headEnd/>
            <a:tailEnd/>
          </a:ln>
          <a:effectLst/>
        </p:spPr>
        <p:txBody>
          <a:bodyPr lIns="62695" tIns="31348" rIns="62695" bIns="31348">
            <a:spAutoFit/>
          </a:bodyPr>
          <a:lstStyle/>
          <a:p>
            <a:pPr defTabSz="625475" eaLnBrk="0" hangingPunct="0"/>
            <a:r>
              <a:rPr lang="en-US" sz="1050" i="1" dirty="0">
                <a:solidFill>
                  <a:schemeClr val="accent2"/>
                </a:solidFill>
              </a:rPr>
              <a:t>Monthly Output</a:t>
            </a:r>
          </a:p>
        </p:txBody>
      </p:sp>
      <p:sp>
        <p:nvSpPr>
          <p:cNvPr id="33" name="Text Box 31"/>
          <p:cNvSpPr txBox="1">
            <a:spLocks noChangeArrowheads="1"/>
          </p:cNvSpPr>
          <p:nvPr/>
        </p:nvSpPr>
        <p:spPr bwMode="auto">
          <a:xfrm>
            <a:off x="5965825" y="3200400"/>
            <a:ext cx="695325" cy="200025"/>
          </a:xfrm>
          <a:prstGeom prst="rect">
            <a:avLst/>
          </a:prstGeom>
          <a:noFill/>
          <a:ln w="9525">
            <a:noFill/>
            <a:miter lim="800000"/>
            <a:headEnd/>
            <a:tailEnd/>
          </a:ln>
          <a:effectLst/>
        </p:spPr>
        <p:txBody>
          <a:bodyPr lIns="62695" tIns="31348" rIns="62695" bIns="31348">
            <a:spAutoFit/>
          </a:bodyPr>
          <a:lstStyle/>
          <a:p>
            <a:pPr defTabSz="625475" eaLnBrk="0" hangingPunct="0"/>
            <a:r>
              <a:rPr lang="en-US" sz="900" i="1" dirty="0"/>
              <a:t>Actual ET</a:t>
            </a:r>
          </a:p>
        </p:txBody>
      </p:sp>
      <p:sp>
        <p:nvSpPr>
          <p:cNvPr id="34" name="Text Box 32"/>
          <p:cNvSpPr txBox="1">
            <a:spLocks noChangeArrowheads="1"/>
          </p:cNvSpPr>
          <p:nvPr/>
        </p:nvSpPr>
        <p:spPr bwMode="auto">
          <a:xfrm>
            <a:off x="5965825" y="3886200"/>
            <a:ext cx="747713" cy="200025"/>
          </a:xfrm>
          <a:prstGeom prst="rect">
            <a:avLst/>
          </a:prstGeom>
          <a:noFill/>
          <a:ln w="9525">
            <a:noFill/>
            <a:miter lim="800000"/>
            <a:headEnd/>
            <a:tailEnd/>
          </a:ln>
          <a:effectLst/>
        </p:spPr>
        <p:txBody>
          <a:bodyPr lIns="62695" tIns="31348" rIns="62695" bIns="31348">
            <a:spAutoFit/>
          </a:bodyPr>
          <a:lstStyle/>
          <a:p>
            <a:pPr defTabSz="625475" eaLnBrk="0" hangingPunct="0"/>
            <a:r>
              <a:rPr lang="en-US" sz="900" i="1"/>
              <a:t>Potential ET</a:t>
            </a:r>
          </a:p>
        </p:txBody>
      </p:sp>
      <p:sp>
        <p:nvSpPr>
          <p:cNvPr id="35" name="Text Box 33"/>
          <p:cNvSpPr txBox="1">
            <a:spLocks noChangeArrowheads="1"/>
          </p:cNvSpPr>
          <p:nvPr/>
        </p:nvSpPr>
        <p:spPr bwMode="auto">
          <a:xfrm>
            <a:off x="5965825" y="4495800"/>
            <a:ext cx="533400" cy="200025"/>
          </a:xfrm>
          <a:prstGeom prst="rect">
            <a:avLst/>
          </a:prstGeom>
          <a:noFill/>
          <a:ln w="9525">
            <a:noFill/>
            <a:miter lim="800000"/>
            <a:headEnd/>
            <a:tailEnd/>
          </a:ln>
          <a:effectLst/>
        </p:spPr>
        <p:txBody>
          <a:bodyPr lIns="62695" tIns="31348" rIns="62695" bIns="31348">
            <a:spAutoFit/>
          </a:bodyPr>
          <a:lstStyle/>
          <a:p>
            <a:pPr defTabSz="625475" eaLnBrk="0" hangingPunct="0"/>
            <a:r>
              <a:rPr lang="en-US" sz="900" i="1"/>
              <a:t>Runoff</a:t>
            </a:r>
          </a:p>
        </p:txBody>
      </p:sp>
      <p:sp>
        <p:nvSpPr>
          <p:cNvPr id="36" name="Text Box 34"/>
          <p:cNvSpPr txBox="1">
            <a:spLocks noChangeArrowheads="1"/>
          </p:cNvSpPr>
          <p:nvPr/>
        </p:nvSpPr>
        <p:spPr bwMode="auto">
          <a:xfrm>
            <a:off x="5965824" y="2717800"/>
            <a:ext cx="892175" cy="200025"/>
          </a:xfrm>
          <a:prstGeom prst="rect">
            <a:avLst/>
          </a:prstGeom>
          <a:noFill/>
          <a:ln w="9525">
            <a:noFill/>
            <a:miter lim="800000"/>
            <a:headEnd/>
            <a:tailEnd/>
          </a:ln>
          <a:effectLst/>
        </p:spPr>
        <p:txBody>
          <a:bodyPr wrap="square" lIns="62695" tIns="31348" rIns="62695" bIns="31348">
            <a:spAutoFit/>
          </a:bodyPr>
          <a:lstStyle/>
          <a:p>
            <a:pPr defTabSz="625475" eaLnBrk="0" hangingPunct="0"/>
            <a:r>
              <a:rPr lang="en-US" sz="900" i="1" dirty="0"/>
              <a:t>Surface Runoff</a:t>
            </a:r>
          </a:p>
        </p:txBody>
      </p:sp>
      <p:sp>
        <p:nvSpPr>
          <p:cNvPr id="37" name="Text Box 35"/>
          <p:cNvSpPr txBox="1">
            <a:spLocks noChangeArrowheads="1"/>
          </p:cNvSpPr>
          <p:nvPr/>
        </p:nvSpPr>
        <p:spPr bwMode="auto">
          <a:xfrm>
            <a:off x="5965825" y="3540125"/>
            <a:ext cx="855663" cy="200025"/>
          </a:xfrm>
          <a:prstGeom prst="rect">
            <a:avLst/>
          </a:prstGeom>
          <a:noFill/>
          <a:ln w="9525">
            <a:noFill/>
            <a:miter lim="800000"/>
            <a:headEnd/>
            <a:tailEnd/>
          </a:ln>
          <a:effectLst/>
        </p:spPr>
        <p:txBody>
          <a:bodyPr lIns="62695" tIns="31348" rIns="62695" bIns="31348">
            <a:spAutoFit/>
          </a:bodyPr>
          <a:lstStyle/>
          <a:p>
            <a:pPr defTabSz="625475" eaLnBrk="0" hangingPunct="0"/>
            <a:r>
              <a:rPr lang="en-US" sz="900" i="1"/>
              <a:t>SnowStorage</a:t>
            </a:r>
          </a:p>
        </p:txBody>
      </p:sp>
      <p:sp>
        <p:nvSpPr>
          <p:cNvPr id="38" name="Text Box 36"/>
          <p:cNvSpPr txBox="1">
            <a:spLocks noChangeArrowheads="1"/>
          </p:cNvSpPr>
          <p:nvPr/>
        </p:nvSpPr>
        <p:spPr bwMode="auto">
          <a:xfrm>
            <a:off x="5965825" y="2970213"/>
            <a:ext cx="739775" cy="200025"/>
          </a:xfrm>
          <a:prstGeom prst="rect">
            <a:avLst/>
          </a:prstGeom>
          <a:noFill/>
          <a:ln w="9525">
            <a:noFill/>
            <a:miter lim="800000"/>
            <a:headEnd/>
            <a:tailEnd/>
          </a:ln>
          <a:effectLst/>
        </p:spPr>
        <p:txBody>
          <a:bodyPr wrap="square" lIns="62695" tIns="31348" rIns="62695" bIns="31348">
            <a:spAutoFit/>
          </a:bodyPr>
          <a:lstStyle/>
          <a:p>
            <a:pPr defTabSz="625475" eaLnBrk="0" hangingPunct="0"/>
            <a:r>
              <a:rPr lang="en-US" sz="900" i="1" dirty="0" err="1"/>
              <a:t>SoilMoisture</a:t>
            </a:r>
            <a:endParaRPr lang="en-US" sz="900" i="1" dirty="0"/>
          </a:p>
        </p:txBody>
      </p:sp>
      <p:sp>
        <p:nvSpPr>
          <p:cNvPr id="39" name="Rectangle 37"/>
          <p:cNvSpPr>
            <a:spLocks noChangeArrowheads="1"/>
          </p:cNvSpPr>
          <p:nvPr/>
        </p:nvSpPr>
        <p:spPr bwMode="auto">
          <a:xfrm>
            <a:off x="3700463" y="3970338"/>
            <a:ext cx="665162" cy="322262"/>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a:t>HamonET</a:t>
            </a:r>
          </a:p>
        </p:txBody>
      </p:sp>
      <p:sp>
        <p:nvSpPr>
          <p:cNvPr id="40" name="Line 38"/>
          <p:cNvSpPr>
            <a:spLocks noChangeShapeType="1"/>
          </p:cNvSpPr>
          <p:nvPr/>
        </p:nvSpPr>
        <p:spPr bwMode="auto">
          <a:xfrm flipV="1">
            <a:off x="2384425" y="4394200"/>
            <a:ext cx="222250" cy="4763"/>
          </a:xfrm>
          <a:prstGeom prst="line">
            <a:avLst/>
          </a:prstGeom>
          <a:noFill/>
          <a:ln w="9525">
            <a:solidFill>
              <a:schemeClr val="tx1"/>
            </a:solidFill>
            <a:round/>
            <a:headEnd/>
            <a:tailEnd type="triangle" w="med" len="med"/>
          </a:ln>
          <a:effectLst/>
        </p:spPr>
        <p:txBody>
          <a:bodyPr/>
          <a:lstStyle/>
          <a:p>
            <a:endParaRPr lang="en-US"/>
          </a:p>
        </p:txBody>
      </p:sp>
      <p:sp>
        <p:nvSpPr>
          <p:cNvPr id="41" name="Freeform 39"/>
          <p:cNvSpPr>
            <a:spLocks/>
          </p:cNvSpPr>
          <p:nvPr/>
        </p:nvSpPr>
        <p:spPr bwMode="auto">
          <a:xfrm>
            <a:off x="2409825" y="4011613"/>
            <a:ext cx="1233488" cy="9525"/>
          </a:xfrm>
          <a:custGeom>
            <a:avLst/>
            <a:gdLst/>
            <a:ahLst/>
            <a:cxnLst>
              <a:cxn ang="0">
                <a:pos x="0" y="9"/>
              </a:cxn>
              <a:cxn ang="0">
                <a:pos x="1109" y="0"/>
              </a:cxn>
            </a:cxnLst>
            <a:rect l="0" t="0" r="r" b="b"/>
            <a:pathLst>
              <a:path w="1109" h="9">
                <a:moveTo>
                  <a:pt x="0" y="9"/>
                </a:moveTo>
                <a:lnTo>
                  <a:pt x="1109" y="0"/>
                </a:lnTo>
              </a:path>
            </a:pathLst>
          </a:custGeom>
          <a:noFill/>
          <a:ln w="9525">
            <a:solidFill>
              <a:schemeClr val="tx1"/>
            </a:solidFill>
            <a:round/>
            <a:headEnd/>
            <a:tailEnd type="triangle" w="med" len="med"/>
          </a:ln>
          <a:effectLst/>
        </p:spPr>
        <p:txBody>
          <a:bodyPr/>
          <a:lstStyle/>
          <a:p>
            <a:endParaRPr lang="en-US"/>
          </a:p>
        </p:txBody>
      </p:sp>
      <p:sp>
        <p:nvSpPr>
          <p:cNvPr id="42" name="Line 40"/>
          <p:cNvSpPr>
            <a:spLocks noChangeShapeType="1"/>
          </p:cNvSpPr>
          <p:nvPr/>
        </p:nvSpPr>
        <p:spPr bwMode="auto">
          <a:xfrm>
            <a:off x="3406775" y="4241800"/>
            <a:ext cx="266700" cy="0"/>
          </a:xfrm>
          <a:prstGeom prst="line">
            <a:avLst/>
          </a:prstGeom>
          <a:noFill/>
          <a:ln w="9525">
            <a:solidFill>
              <a:schemeClr val="tx1"/>
            </a:solidFill>
            <a:round/>
            <a:headEnd/>
            <a:tailEnd type="triangle" w="med" len="med"/>
          </a:ln>
          <a:effectLst/>
        </p:spPr>
        <p:txBody>
          <a:bodyPr/>
          <a:lstStyle/>
          <a:p>
            <a:endParaRPr lang="en-US"/>
          </a:p>
        </p:txBody>
      </p:sp>
      <p:sp>
        <p:nvSpPr>
          <p:cNvPr id="43" name="Freeform 41"/>
          <p:cNvSpPr>
            <a:spLocks/>
          </p:cNvSpPr>
          <p:nvPr/>
        </p:nvSpPr>
        <p:spPr bwMode="auto">
          <a:xfrm>
            <a:off x="3065463" y="2765425"/>
            <a:ext cx="4762" cy="1425575"/>
          </a:xfrm>
          <a:custGeom>
            <a:avLst/>
            <a:gdLst/>
            <a:ahLst/>
            <a:cxnLst>
              <a:cxn ang="0">
                <a:pos x="3" y="0"/>
              </a:cxn>
              <a:cxn ang="0">
                <a:pos x="0" y="1347"/>
              </a:cxn>
            </a:cxnLst>
            <a:rect l="0" t="0" r="r" b="b"/>
            <a:pathLst>
              <a:path w="3" h="1347">
                <a:moveTo>
                  <a:pt x="3" y="0"/>
                </a:moveTo>
                <a:lnTo>
                  <a:pt x="0" y="1347"/>
                </a:lnTo>
              </a:path>
            </a:pathLst>
          </a:custGeom>
          <a:noFill/>
          <a:ln w="9525" cap="rnd">
            <a:solidFill>
              <a:schemeClr val="accent2"/>
            </a:solidFill>
            <a:prstDash val="sysDot"/>
            <a:round/>
            <a:headEnd/>
            <a:tailEnd type="triangle" w="med" len="med"/>
          </a:ln>
          <a:effectLst/>
        </p:spPr>
        <p:txBody>
          <a:bodyPr/>
          <a:lstStyle/>
          <a:p>
            <a:endParaRPr lang="en-US"/>
          </a:p>
        </p:txBody>
      </p:sp>
      <p:sp>
        <p:nvSpPr>
          <p:cNvPr id="44" name="Text Box 42"/>
          <p:cNvSpPr txBox="1">
            <a:spLocks noChangeArrowheads="1"/>
          </p:cNvSpPr>
          <p:nvPr/>
        </p:nvSpPr>
        <p:spPr bwMode="auto">
          <a:xfrm>
            <a:off x="3429000" y="4267200"/>
            <a:ext cx="401638" cy="200025"/>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dirty="0" err="1"/>
              <a:t>daylen</a:t>
            </a:r>
            <a:endParaRPr lang="en-US" sz="900" i="1" dirty="0"/>
          </a:p>
        </p:txBody>
      </p:sp>
      <p:sp>
        <p:nvSpPr>
          <p:cNvPr id="45" name="Freeform 43"/>
          <p:cNvSpPr>
            <a:spLocks/>
          </p:cNvSpPr>
          <p:nvPr/>
        </p:nvSpPr>
        <p:spPr bwMode="auto">
          <a:xfrm>
            <a:off x="2400300" y="3322638"/>
            <a:ext cx="1281113" cy="6350"/>
          </a:xfrm>
          <a:custGeom>
            <a:avLst/>
            <a:gdLst/>
            <a:ahLst/>
            <a:cxnLst>
              <a:cxn ang="0">
                <a:pos x="0" y="0"/>
              </a:cxn>
              <a:cxn ang="0">
                <a:pos x="1152" y="7"/>
              </a:cxn>
            </a:cxnLst>
            <a:rect l="0" t="0" r="r" b="b"/>
            <a:pathLst>
              <a:path w="1152" h="7">
                <a:moveTo>
                  <a:pt x="0" y="0"/>
                </a:moveTo>
                <a:lnTo>
                  <a:pt x="1152" y="7"/>
                </a:lnTo>
              </a:path>
            </a:pathLst>
          </a:custGeom>
          <a:noFill/>
          <a:ln w="9525">
            <a:solidFill>
              <a:schemeClr val="tx1"/>
            </a:solidFill>
            <a:round/>
            <a:headEnd/>
            <a:tailEnd type="triangle" w="med" len="med"/>
          </a:ln>
          <a:effectLst/>
        </p:spPr>
        <p:txBody>
          <a:bodyPr/>
          <a:lstStyle/>
          <a:p>
            <a:endParaRPr lang="en-US"/>
          </a:p>
        </p:txBody>
      </p:sp>
      <p:sp>
        <p:nvSpPr>
          <p:cNvPr id="46" name="Freeform 44"/>
          <p:cNvSpPr>
            <a:spLocks/>
          </p:cNvSpPr>
          <p:nvPr/>
        </p:nvSpPr>
        <p:spPr bwMode="auto">
          <a:xfrm>
            <a:off x="4365625" y="3394075"/>
            <a:ext cx="87313" cy="746125"/>
          </a:xfrm>
          <a:custGeom>
            <a:avLst/>
            <a:gdLst/>
            <a:ahLst/>
            <a:cxnLst>
              <a:cxn ang="0">
                <a:pos x="0" y="705"/>
              </a:cxn>
              <a:cxn ang="0">
                <a:pos x="78" y="450"/>
              </a:cxn>
              <a:cxn ang="0">
                <a:pos x="70" y="0"/>
              </a:cxn>
            </a:cxnLst>
            <a:rect l="0" t="0" r="r" b="b"/>
            <a:pathLst>
              <a:path w="78" h="705">
                <a:moveTo>
                  <a:pt x="0" y="705"/>
                </a:moveTo>
                <a:lnTo>
                  <a:pt x="78" y="450"/>
                </a:lnTo>
                <a:lnTo>
                  <a:pt x="70" y="0"/>
                </a:lnTo>
              </a:path>
            </a:pathLst>
          </a:custGeom>
          <a:noFill/>
          <a:ln w="9525">
            <a:solidFill>
              <a:schemeClr val="tx1"/>
            </a:solidFill>
            <a:round/>
            <a:headEnd/>
            <a:tailEnd type="triangle" w="med" len="med"/>
          </a:ln>
          <a:effectLst/>
        </p:spPr>
        <p:txBody>
          <a:bodyPr/>
          <a:lstStyle/>
          <a:p>
            <a:endParaRPr lang="en-US"/>
          </a:p>
        </p:txBody>
      </p:sp>
      <p:sp>
        <p:nvSpPr>
          <p:cNvPr id="47" name="Text Box 45"/>
          <p:cNvSpPr txBox="1">
            <a:spLocks noChangeArrowheads="1"/>
          </p:cNvSpPr>
          <p:nvPr/>
        </p:nvSpPr>
        <p:spPr bwMode="auto">
          <a:xfrm>
            <a:off x="4098925" y="3733800"/>
            <a:ext cx="331788" cy="200025"/>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a:t>potet</a:t>
            </a:r>
          </a:p>
        </p:txBody>
      </p:sp>
      <p:sp>
        <p:nvSpPr>
          <p:cNvPr id="48" name="Line 46"/>
          <p:cNvSpPr>
            <a:spLocks noChangeShapeType="1"/>
          </p:cNvSpPr>
          <p:nvPr/>
        </p:nvSpPr>
        <p:spPr bwMode="auto">
          <a:xfrm>
            <a:off x="4527550" y="3327400"/>
            <a:ext cx="1385888" cy="11113"/>
          </a:xfrm>
          <a:prstGeom prst="line">
            <a:avLst/>
          </a:prstGeom>
          <a:noFill/>
          <a:ln w="9525">
            <a:solidFill>
              <a:schemeClr val="tx1"/>
            </a:solidFill>
            <a:round/>
            <a:headEnd/>
            <a:tailEnd type="triangle" w="med" len="med"/>
          </a:ln>
          <a:effectLst/>
        </p:spPr>
        <p:txBody>
          <a:bodyPr/>
          <a:lstStyle/>
          <a:p>
            <a:endParaRPr lang="en-US"/>
          </a:p>
        </p:txBody>
      </p:sp>
      <p:sp>
        <p:nvSpPr>
          <p:cNvPr id="49" name="Line 47"/>
          <p:cNvSpPr>
            <a:spLocks noChangeShapeType="1"/>
          </p:cNvSpPr>
          <p:nvPr/>
        </p:nvSpPr>
        <p:spPr bwMode="auto">
          <a:xfrm>
            <a:off x="4527550" y="3163888"/>
            <a:ext cx="1385888" cy="11112"/>
          </a:xfrm>
          <a:prstGeom prst="line">
            <a:avLst/>
          </a:prstGeom>
          <a:noFill/>
          <a:ln w="9525">
            <a:solidFill>
              <a:schemeClr val="tx1"/>
            </a:solidFill>
            <a:round/>
            <a:headEnd/>
            <a:tailEnd type="triangle" w="med" len="med"/>
          </a:ln>
          <a:effectLst/>
        </p:spPr>
        <p:txBody>
          <a:bodyPr/>
          <a:lstStyle/>
          <a:p>
            <a:endParaRPr lang="en-US"/>
          </a:p>
        </p:txBody>
      </p:sp>
      <p:sp>
        <p:nvSpPr>
          <p:cNvPr id="50" name="Freeform 48"/>
          <p:cNvSpPr>
            <a:spLocks/>
          </p:cNvSpPr>
          <p:nvPr/>
        </p:nvSpPr>
        <p:spPr bwMode="auto">
          <a:xfrm>
            <a:off x="4722813" y="2730500"/>
            <a:ext cx="19050" cy="1763713"/>
          </a:xfrm>
          <a:custGeom>
            <a:avLst/>
            <a:gdLst/>
            <a:ahLst/>
            <a:cxnLst>
              <a:cxn ang="0">
                <a:pos x="0" y="0"/>
              </a:cxn>
              <a:cxn ang="0">
                <a:pos x="16" y="1668"/>
              </a:cxn>
            </a:cxnLst>
            <a:rect l="0" t="0" r="r" b="b"/>
            <a:pathLst>
              <a:path w="16" h="1668">
                <a:moveTo>
                  <a:pt x="0" y="0"/>
                </a:moveTo>
                <a:lnTo>
                  <a:pt x="16" y="1668"/>
                </a:lnTo>
              </a:path>
            </a:pathLst>
          </a:custGeom>
          <a:noFill/>
          <a:ln w="9525" cap="rnd">
            <a:solidFill>
              <a:schemeClr val="accent2"/>
            </a:solidFill>
            <a:prstDash val="sysDot"/>
            <a:round/>
            <a:headEnd/>
            <a:tailEnd type="triangle" w="med" len="med"/>
          </a:ln>
          <a:effectLst/>
        </p:spPr>
        <p:txBody>
          <a:bodyPr/>
          <a:lstStyle/>
          <a:p>
            <a:endParaRPr lang="en-US"/>
          </a:p>
        </p:txBody>
      </p:sp>
      <p:sp>
        <p:nvSpPr>
          <p:cNvPr id="51" name="Freeform 49"/>
          <p:cNvSpPr>
            <a:spLocks/>
          </p:cNvSpPr>
          <p:nvPr/>
        </p:nvSpPr>
        <p:spPr bwMode="auto">
          <a:xfrm>
            <a:off x="3844925" y="2730500"/>
            <a:ext cx="4763" cy="319088"/>
          </a:xfrm>
          <a:custGeom>
            <a:avLst/>
            <a:gdLst/>
            <a:ahLst/>
            <a:cxnLst>
              <a:cxn ang="0">
                <a:pos x="3" y="0"/>
              </a:cxn>
              <a:cxn ang="0">
                <a:pos x="0" y="302"/>
              </a:cxn>
            </a:cxnLst>
            <a:rect l="0" t="0" r="r" b="b"/>
            <a:pathLst>
              <a:path w="3" h="302">
                <a:moveTo>
                  <a:pt x="3" y="0"/>
                </a:moveTo>
                <a:lnTo>
                  <a:pt x="0" y="302"/>
                </a:lnTo>
              </a:path>
            </a:pathLst>
          </a:custGeom>
          <a:noFill/>
          <a:ln w="9525" cap="rnd">
            <a:solidFill>
              <a:schemeClr val="accent2"/>
            </a:solidFill>
            <a:prstDash val="sysDot"/>
            <a:round/>
            <a:headEnd/>
            <a:tailEnd type="triangle" w="med" len="med"/>
          </a:ln>
          <a:effectLst/>
        </p:spPr>
        <p:txBody>
          <a:bodyPr/>
          <a:lstStyle/>
          <a:p>
            <a:endParaRPr lang="en-US"/>
          </a:p>
        </p:txBody>
      </p:sp>
      <p:sp>
        <p:nvSpPr>
          <p:cNvPr id="52" name="Freeform 50"/>
          <p:cNvSpPr>
            <a:spLocks/>
          </p:cNvSpPr>
          <p:nvPr/>
        </p:nvSpPr>
        <p:spPr bwMode="auto">
          <a:xfrm>
            <a:off x="2419350" y="3632200"/>
            <a:ext cx="2587625" cy="379413"/>
          </a:xfrm>
          <a:custGeom>
            <a:avLst/>
            <a:gdLst/>
            <a:ahLst/>
            <a:cxnLst>
              <a:cxn ang="0">
                <a:pos x="0" y="359"/>
              </a:cxn>
              <a:cxn ang="0">
                <a:pos x="251" y="0"/>
              </a:cxn>
              <a:cxn ang="0">
                <a:pos x="2328" y="5"/>
              </a:cxn>
            </a:cxnLst>
            <a:rect l="0" t="0" r="r" b="b"/>
            <a:pathLst>
              <a:path w="2328" h="359">
                <a:moveTo>
                  <a:pt x="0" y="359"/>
                </a:moveTo>
                <a:lnTo>
                  <a:pt x="251" y="0"/>
                </a:lnTo>
                <a:lnTo>
                  <a:pt x="2328" y="5"/>
                </a:lnTo>
              </a:path>
            </a:pathLst>
          </a:custGeom>
          <a:noFill/>
          <a:ln w="9525">
            <a:solidFill>
              <a:schemeClr val="tx1"/>
            </a:solidFill>
            <a:round/>
            <a:headEnd type="none" w="med" len="med"/>
            <a:tailEnd type="triangle" w="med" len="med"/>
          </a:ln>
          <a:effectLst/>
        </p:spPr>
        <p:txBody>
          <a:bodyPr/>
          <a:lstStyle/>
          <a:p>
            <a:endParaRPr lang="en-US"/>
          </a:p>
        </p:txBody>
      </p:sp>
      <p:sp>
        <p:nvSpPr>
          <p:cNvPr id="53" name="Line 51"/>
          <p:cNvSpPr>
            <a:spLocks noChangeShapeType="1"/>
          </p:cNvSpPr>
          <p:nvPr/>
        </p:nvSpPr>
        <p:spPr bwMode="auto">
          <a:xfrm>
            <a:off x="5273675" y="3835400"/>
            <a:ext cx="0" cy="657225"/>
          </a:xfrm>
          <a:prstGeom prst="line">
            <a:avLst/>
          </a:prstGeom>
          <a:noFill/>
          <a:ln w="9525">
            <a:solidFill>
              <a:schemeClr val="tx1"/>
            </a:solidFill>
            <a:round/>
            <a:headEnd/>
            <a:tailEnd type="triangle" w="med" len="med"/>
          </a:ln>
          <a:effectLst/>
        </p:spPr>
        <p:txBody>
          <a:bodyPr/>
          <a:lstStyle/>
          <a:p>
            <a:endParaRPr lang="en-US"/>
          </a:p>
        </p:txBody>
      </p:sp>
      <p:sp>
        <p:nvSpPr>
          <p:cNvPr id="54" name="Line 52"/>
          <p:cNvSpPr>
            <a:spLocks noChangeShapeType="1"/>
          </p:cNvSpPr>
          <p:nvPr/>
        </p:nvSpPr>
        <p:spPr bwMode="auto">
          <a:xfrm>
            <a:off x="4365625" y="4140200"/>
            <a:ext cx="1547813" cy="0"/>
          </a:xfrm>
          <a:prstGeom prst="line">
            <a:avLst/>
          </a:prstGeom>
          <a:noFill/>
          <a:ln w="9525">
            <a:solidFill>
              <a:schemeClr val="tx1"/>
            </a:solidFill>
            <a:round/>
            <a:headEnd/>
            <a:tailEnd type="triangle" w="med" len="med"/>
          </a:ln>
          <a:effectLst/>
        </p:spPr>
        <p:txBody>
          <a:bodyPr/>
          <a:lstStyle/>
          <a:p>
            <a:endParaRPr lang="en-US"/>
          </a:p>
        </p:txBody>
      </p:sp>
      <p:sp>
        <p:nvSpPr>
          <p:cNvPr id="55" name="Line 53"/>
          <p:cNvSpPr>
            <a:spLocks noChangeShapeType="1"/>
          </p:cNvSpPr>
          <p:nvPr/>
        </p:nvSpPr>
        <p:spPr bwMode="auto">
          <a:xfrm>
            <a:off x="5807075" y="3727450"/>
            <a:ext cx="106363" cy="6350"/>
          </a:xfrm>
          <a:prstGeom prst="line">
            <a:avLst/>
          </a:prstGeom>
          <a:noFill/>
          <a:ln w="9525">
            <a:solidFill>
              <a:schemeClr val="tx1"/>
            </a:solidFill>
            <a:round/>
            <a:headEnd/>
            <a:tailEnd type="triangle" w="med" len="med"/>
          </a:ln>
          <a:effectLst/>
        </p:spPr>
        <p:txBody>
          <a:bodyPr/>
          <a:lstStyle/>
          <a:p>
            <a:endParaRPr lang="en-US"/>
          </a:p>
        </p:txBody>
      </p:sp>
      <p:sp>
        <p:nvSpPr>
          <p:cNvPr id="56" name="Line 54"/>
          <p:cNvSpPr>
            <a:spLocks noChangeShapeType="1"/>
          </p:cNvSpPr>
          <p:nvPr/>
        </p:nvSpPr>
        <p:spPr bwMode="auto">
          <a:xfrm>
            <a:off x="5432425" y="4699000"/>
            <a:ext cx="533400" cy="0"/>
          </a:xfrm>
          <a:prstGeom prst="line">
            <a:avLst/>
          </a:prstGeom>
          <a:noFill/>
          <a:ln w="9525">
            <a:solidFill>
              <a:schemeClr val="tx1"/>
            </a:solidFill>
            <a:round/>
            <a:headEnd/>
            <a:tailEnd type="triangle" w="med" len="med"/>
          </a:ln>
          <a:effectLst/>
        </p:spPr>
        <p:txBody>
          <a:bodyPr/>
          <a:lstStyle/>
          <a:p>
            <a:endParaRPr lang="en-US"/>
          </a:p>
        </p:txBody>
      </p:sp>
      <p:sp>
        <p:nvSpPr>
          <p:cNvPr id="57" name="Text Box 55"/>
          <p:cNvSpPr txBox="1">
            <a:spLocks noChangeArrowheads="1"/>
          </p:cNvSpPr>
          <p:nvPr/>
        </p:nvSpPr>
        <p:spPr bwMode="auto">
          <a:xfrm>
            <a:off x="5219700" y="4200525"/>
            <a:ext cx="520700" cy="200025"/>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a:t>snowmelt</a:t>
            </a:r>
          </a:p>
        </p:txBody>
      </p:sp>
      <p:sp>
        <p:nvSpPr>
          <p:cNvPr id="58" name="Freeform 56"/>
          <p:cNvSpPr>
            <a:spLocks/>
          </p:cNvSpPr>
          <p:nvPr/>
        </p:nvSpPr>
        <p:spPr bwMode="auto">
          <a:xfrm>
            <a:off x="4527550" y="3124200"/>
            <a:ext cx="317500" cy="1368425"/>
          </a:xfrm>
          <a:custGeom>
            <a:avLst/>
            <a:gdLst/>
            <a:ahLst/>
            <a:cxnLst>
              <a:cxn ang="0">
                <a:pos x="0" y="0"/>
              </a:cxn>
              <a:cxn ang="0">
                <a:pos x="236" y="153"/>
              </a:cxn>
              <a:cxn ang="0">
                <a:pos x="236" y="1375"/>
              </a:cxn>
            </a:cxnLst>
            <a:rect l="0" t="0" r="r" b="b"/>
            <a:pathLst>
              <a:path w="236" h="1375">
                <a:moveTo>
                  <a:pt x="0" y="0"/>
                </a:moveTo>
                <a:lnTo>
                  <a:pt x="236" y="153"/>
                </a:lnTo>
                <a:lnTo>
                  <a:pt x="236" y="1375"/>
                </a:lnTo>
              </a:path>
            </a:pathLst>
          </a:custGeom>
          <a:noFill/>
          <a:ln w="9525">
            <a:solidFill>
              <a:schemeClr val="tx1"/>
            </a:solidFill>
            <a:round/>
            <a:headEnd type="none" w="med" len="med"/>
            <a:tailEnd type="triangle" w="med" len="med"/>
          </a:ln>
          <a:effectLst/>
        </p:spPr>
        <p:txBody>
          <a:bodyPr/>
          <a:lstStyle/>
          <a:p>
            <a:endParaRPr lang="en-US"/>
          </a:p>
        </p:txBody>
      </p:sp>
      <p:sp>
        <p:nvSpPr>
          <p:cNvPr id="59" name="Freeform 57"/>
          <p:cNvSpPr>
            <a:spLocks/>
          </p:cNvSpPr>
          <p:nvPr/>
        </p:nvSpPr>
        <p:spPr bwMode="auto">
          <a:xfrm>
            <a:off x="4527550" y="2921000"/>
            <a:ext cx="1360488" cy="203200"/>
          </a:xfrm>
          <a:custGeom>
            <a:avLst/>
            <a:gdLst/>
            <a:ahLst/>
            <a:cxnLst>
              <a:cxn ang="0">
                <a:pos x="0" y="136"/>
              </a:cxn>
              <a:cxn ang="0">
                <a:pos x="291" y="0"/>
              </a:cxn>
              <a:cxn ang="0">
                <a:pos x="1225" y="3"/>
              </a:cxn>
            </a:cxnLst>
            <a:rect l="0" t="0" r="r" b="b"/>
            <a:pathLst>
              <a:path w="1225" h="136">
                <a:moveTo>
                  <a:pt x="0" y="136"/>
                </a:moveTo>
                <a:lnTo>
                  <a:pt x="291" y="0"/>
                </a:lnTo>
                <a:lnTo>
                  <a:pt x="1225" y="3"/>
                </a:lnTo>
              </a:path>
            </a:pathLst>
          </a:custGeom>
          <a:noFill/>
          <a:ln w="9525">
            <a:solidFill>
              <a:schemeClr val="tx1"/>
            </a:solidFill>
            <a:round/>
            <a:headEnd type="none" w="med" len="med"/>
            <a:tailEnd type="triangle" w="med" len="med"/>
          </a:ln>
          <a:effectLst/>
        </p:spPr>
        <p:txBody>
          <a:bodyPr/>
          <a:lstStyle/>
          <a:p>
            <a:endParaRPr lang="en-US"/>
          </a:p>
        </p:txBody>
      </p:sp>
      <p:sp>
        <p:nvSpPr>
          <p:cNvPr id="60" name="Freeform 58"/>
          <p:cNvSpPr>
            <a:spLocks/>
          </p:cNvSpPr>
          <p:nvPr/>
        </p:nvSpPr>
        <p:spPr bwMode="auto">
          <a:xfrm flipV="1">
            <a:off x="2393950" y="3325813"/>
            <a:ext cx="2613025" cy="211137"/>
          </a:xfrm>
          <a:custGeom>
            <a:avLst/>
            <a:gdLst/>
            <a:ahLst/>
            <a:cxnLst>
              <a:cxn ang="0">
                <a:pos x="0" y="390"/>
              </a:cxn>
              <a:cxn ang="0">
                <a:pos x="246" y="0"/>
              </a:cxn>
              <a:cxn ang="0">
                <a:pos x="2496" y="6"/>
              </a:cxn>
            </a:cxnLst>
            <a:rect l="0" t="0" r="r" b="b"/>
            <a:pathLst>
              <a:path w="2496" h="390">
                <a:moveTo>
                  <a:pt x="0" y="390"/>
                </a:moveTo>
                <a:lnTo>
                  <a:pt x="246" y="0"/>
                </a:lnTo>
                <a:lnTo>
                  <a:pt x="2496" y="6"/>
                </a:lnTo>
              </a:path>
            </a:pathLst>
          </a:custGeom>
          <a:noFill/>
          <a:ln w="9525">
            <a:solidFill>
              <a:schemeClr val="tx1"/>
            </a:solidFill>
            <a:round/>
            <a:headEnd type="none" w="med" len="med"/>
            <a:tailEnd type="triangle" w="med" len="med"/>
          </a:ln>
          <a:effectLst/>
        </p:spPr>
        <p:txBody>
          <a:bodyPr/>
          <a:lstStyle/>
          <a:p>
            <a:endParaRPr lang="en-US"/>
          </a:p>
        </p:txBody>
      </p:sp>
      <p:sp>
        <p:nvSpPr>
          <p:cNvPr id="61" name="Freeform 59"/>
          <p:cNvSpPr>
            <a:spLocks/>
          </p:cNvSpPr>
          <p:nvPr/>
        </p:nvSpPr>
        <p:spPr bwMode="auto">
          <a:xfrm>
            <a:off x="4365625" y="3756025"/>
            <a:ext cx="644525" cy="381000"/>
          </a:xfrm>
          <a:custGeom>
            <a:avLst/>
            <a:gdLst/>
            <a:ahLst/>
            <a:cxnLst>
              <a:cxn ang="0">
                <a:pos x="0" y="359"/>
              </a:cxn>
              <a:cxn ang="0">
                <a:pos x="237" y="5"/>
              </a:cxn>
              <a:cxn ang="0">
                <a:pos x="561" y="0"/>
              </a:cxn>
            </a:cxnLst>
            <a:rect l="0" t="0" r="r" b="b"/>
            <a:pathLst>
              <a:path w="561" h="359">
                <a:moveTo>
                  <a:pt x="0" y="359"/>
                </a:moveTo>
                <a:lnTo>
                  <a:pt x="237" y="5"/>
                </a:lnTo>
                <a:lnTo>
                  <a:pt x="561" y="0"/>
                </a:lnTo>
              </a:path>
            </a:pathLst>
          </a:custGeom>
          <a:noFill/>
          <a:ln w="9525">
            <a:solidFill>
              <a:schemeClr val="tx1"/>
            </a:solidFill>
            <a:round/>
            <a:headEnd type="none" w="med" len="med"/>
            <a:tailEnd type="triangle" w="med" len="med"/>
          </a:ln>
          <a:effectLst/>
        </p:spPr>
        <p:txBody>
          <a:bodyPr/>
          <a:lstStyle/>
          <a:p>
            <a:endParaRPr lang="en-US"/>
          </a:p>
        </p:txBody>
      </p:sp>
      <p:sp>
        <p:nvSpPr>
          <p:cNvPr id="62" name="Freeform 60"/>
          <p:cNvSpPr>
            <a:spLocks/>
          </p:cNvSpPr>
          <p:nvPr/>
        </p:nvSpPr>
        <p:spPr bwMode="auto">
          <a:xfrm>
            <a:off x="2393950" y="4121150"/>
            <a:ext cx="1277938" cy="276225"/>
          </a:xfrm>
          <a:custGeom>
            <a:avLst/>
            <a:gdLst/>
            <a:ahLst/>
            <a:cxnLst>
              <a:cxn ang="0">
                <a:pos x="0" y="261"/>
              </a:cxn>
              <a:cxn ang="0">
                <a:pos x="127" y="3"/>
              </a:cxn>
              <a:cxn ang="0">
                <a:pos x="1401" y="0"/>
              </a:cxn>
            </a:cxnLst>
            <a:rect l="0" t="0" r="r" b="b"/>
            <a:pathLst>
              <a:path w="1401" h="261">
                <a:moveTo>
                  <a:pt x="0" y="261"/>
                </a:moveTo>
                <a:lnTo>
                  <a:pt x="127" y="3"/>
                </a:lnTo>
                <a:lnTo>
                  <a:pt x="1401" y="0"/>
                </a:lnTo>
              </a:path>
            </a:pathLst>
          </a:custGeom>
          <a:noFill/>
          <a:ln w="9525">
            <a:solidFill>
              <a:schemeClr val="tx1"/>
            </a:solidFill>
            <a:round/>
            <a:headEnd type="none" w="med" len="med"/>
            <a:tailEnd type="triangle" w="med" len="med"/>
          </a:ln>
          <a:effectLst/>
        </p:spPr>
        <p:txBody>
          <a:bodyPr/>
          <a:lstStyle/>
          <a:p>
            <a:endParaRPr lang="en-US"/>
          </a:p>
        </p:txBody>
      </p:sp>
      <p:sp>
        <p:nvSpPr>
          <p:cNvPr id="63" name="Rectangle 61"/>
          <p:cNvSpPr>
            <a:spLocks noChangeArrowheads="1"/>
          </p:cNvSpPr>
          <p:nvPr/>
        </p:nvSpPr>
        <p:spPr bwMode="auto">
          <a:xfrm>
            <a:off x="1273175" y="3429000"/>
            <a:ext cx="801688" cy="322263"/>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dirty="0"/>
              <a:t>Climate</a:t>
            </a:r>
          </a:p>
        </p:txBody>
      </p:sp>
      <p:sp>
        <p:nvSpPr>
          <p:cNvPr id="64" name="Rectangle 62"/>
          <p:cNvSpPr>
            <a:spLocks noChangeArrowheads="1"/>
          </p:cNvSpPr>
          <p:nvPr/>
        </p:nvSpPr>
        <p:spPr bwMode="auto">
          <a:xfrm>
            <a:off x="1219200" y="2159000"/>
            <a:ext cx="6188075" cy="2946400"/>
          </a:xfrm>
          <a:prstGeom prst="rect">
            <a:avLst/>
          </a:prstGeom>
          <a:noFill/>
          <a:ln w="9525">
            <a:solidFill>
              <a:schemeClr val="tx1"/>
            </a:solidFill>
            <a:prstDash val="dash"/>
            <a:miter lim="800000"/>
            <a:headEnd/>
            <a:tailEnd/>
          </a:ln>
          <a:effectLst/>
        </p:spPr>
        <p:txBody>
          <a:bodyPr wrap="none" anchor="ctr"/>
          <a:lstStyle/>
          <a:p>
            <a:endParaRPr lang="en-US"/>
          </a:p>
        </p:txBody>
      </p:sp>
      <p:sp>
        <p:nvSpPr>
          <p:cNvPr id="65" name="Rectangle 63"/>
          <p:cNvSpPr>
            <a:spLocks noChangeArrowheads="1"/>
          </p:cNvSpPr>
          <p:nvPr/>
        </p:nvSpPr>
        <p:spPr bwMode="auto">
          <a:xfrm>
            <a:off x="6553200" y="3970338"/>
            <a:ext cx="800100" cy="322262"/>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a:t>Output</a:t>
            </a:r>
          </a:p>
        </p:txBody>
      </p:sp>
      <p:sp>
        <p:nvSpPr>
          <p:cNvPr id="66" name="TextBox 65"/>
          <p:cNvSpPr txBox="1"/>
          <p:nvPr/>
        </p:nvSpPr>
        <p:spPr>
          <a:xfrm>
            <a:off x="838200" y="5486400"/>
            <a:ext cx="7530395" cy="369332"/>
          </a:xfrm>
          <a:prstGeom prst="rect">
            <a:avLst/>
          </a:prstGeom>
          <a:noFill/>
        </p:spPr>
        <p:txBody>
          <a:bodyPr wrap="none" rtlCol="0">
            <a:spAutoFit/>
          </a:bodyPr>
          <a:lstStyle/>
          <a:p>
            <a:r>
              <a:rPr lang="en-US" dirty="0" err="1" smtClean="0"/>
              <a:t>Thornthwaite</a:t>
            </a:r>
            <a:r>
              <a:rPr lang="en-US" dirty="0" smtClean="0"/>
              <a:t> Water Balance Model (</a:t>
            </a:r>
            <a:r>
              <a:rPr lang="en-US" dirty="0" err="1" smtClean="0"/>
              <a:t>Thornthwaite</a:t>
            </a:r>
            <a:r>
              <a:rPr lang="en-US" dirty="0" smtClean="0"/>
              <a:t>, 1948; Mather, 1978; 1979)</a:t>
            </a:r>
            <a:endParaRPr lang="en-US" dirty="0"/>
          </a:p>
        </p:txBody>
      </p:sp>
      <p:sp>
        <p:nvSpPr>
          <p:cNvPr id="67" name="Rectangle 62"/>
          <p:cNvSpPr>
            <a:spLocks noChangeArrowheads="1"/>
          </p:cNvSpPr>
          <p:nvPr/>
        </p:nvSpPr>
        <p:spPr bwMode="auto">
          <a:xfrm>
            <a:off x="685800" y="1524000"/>
            <a:ext cx="7162800" cy="3810000"/>
          </a:xfrm>
          <a:prstGeom prst="rect">
            <a:avLst/>
          </a:prstGeom>
          <a:noFill/>
          <a:ln w="9525">
            <a:solidFill>
              <a:schemeClr val="tx1"/>
            </a:solidFill>
            <a:prstDash val="dash"/>
            <a:miter lim="800000"/>
            <a:headEnd/>
            <a:tailEnd/>
          </a:ln>
          <a:effectLst/>
        </p:spPr>
        <p:txBody>
          <a:bodyPr wrap="none" anchor="ctr"/>
          <a:lstStyle/>
          <a:p>
            <a:endParaRPr lang="en-US"/>
          </a:p>
        </p:txBody>
      </p:sp>
      <p:sp>
        <p:nvSpPr>
          <p:cNvPr id="68" name="Text Box 28"/>
          <p:cNvSpPr txBox="1">
            <a:spLocks noChangeArrowheads="1"/>
          </p:cNvSpPr>
          <p:nvPr/>
        </p:nvSpPr>
        <p:spPr bwMode="auto">
          <a:xfrm>
            <a:off x="6248401" y="4876800"/>
            <a:ext cx="990600" cy="228600"/>
          </a:xfrm>
          <a:prstGeom prst="rect">
            <a:avLst/>
          </a:prstGeom>
          <a:noFill/>
          <a:ln w="9525">
            <a:noFill/>
            <a:miter lim="800000"/>
            <a:headEnd/>
            <a:tailEnd/>
          </a:ln>
          <a:effectLst/>
        </p:spPr>
        <p:txBody>
          <a:bodyPr wrap="square" lIns="62695" tIns="31348" rIns="62695" bIns="31348">
            <a:spAutoFit/>
          </a:bodyPr>
          <a:lstStyle/>
          <a:p>
            <a:pPr defTabSz="625475" eaLnBrk="0" hangingPunct="0"/>
            <a:r>
              <a:rPr lang="en-US" sz="1050" i="1" dirty="0" err="1" smtClean="0">
                <a:solidFill>
                  <a:schemeClr val="accent2"/>
                </a:solidFill>
              </a:rPr>
              <a:t>Thornthwaite</a:t>
            </a:r>
            <a:endParaRPr lang="en-US" sz="1050" i="1" dirty="0">
              <a:solidFill>
                <a:schemeClr val="accent2"/>
              </a:solidFill>
            </a:endParaRPr>
          </a:p>
        </p:txBody>
      </p:sp>
      <p:sp>
        <p:nvSpPr>
          <p:cNvPr id="69" name="Text Box 28"/>
          <p:cNvSpPr txBox="1">
            <a:spLocks noChangeArrowheads="1"/>
          </p:cNvSpPr>
          <p:nvPr/>
        </p:nvSpPr>
        <p:spPr bwMode="auto">
          <a:xfrm>
            <a:off x="6400800" y="5105400"/>
            <a:ext cx="1447800" cy="228600"/>
          </a:xfrm>
          <a:prstGeom prst="rect">
            <a:avLst/>
          </a:prstGeom>
          <a:noFill/>
          <a:ln w="9525">
            <a:noFill/>
            <a:miter lim="800000"/>
            <a:headEnd/>
            <a:tailEnd/>
          </a:ln>
          <a:effectLst/>
        </p:spPr>
        <p:txBody>
          <a:bodyPr wrap="square" lIns="62695" tIns="31348" rIns="62695" bIns="31348">
            <a:spAutoFit/>
          </a:bodyPr>
          <a:lstStyle/>
          <a:p>
            <a:pPr defTabSz="625475" eaLnBrk="0" hangingPunct="0"/>
            <a:r>
              <a:rPr lang="en-US" sz="1050" i="1" dirty="0" smtClean="0">
                <a:solidFill>
                  <a:schemeClr val="accent2"/>
                </a:solidFill>
              </a:rPr>
              <a:t>Monte Carlo Simulation</a:t>
            </a:r>
            <a:endParaRPr lang="en-US" sz="1050" i="1" dirty="0">
              <a:solidFill>
                <a:schemeClr val="accent2"/>
              </a:solidFill>
            </a:endParaRPr>
          </a:p>
        </p:txBody>
      </p:sp>
      <p:sp>
        <p:nvSpPr>
          <p:cNvPr id="70" name="Text Box 28"/>
          <p:cNvSpPr txBox="1">
            <a:spLocks noChangeArrowheads="1"/>
          </p:cNvSpPr>
          <p:nvPr/>
        </p:nvSpPr>
        <p:spPr bwMode="auto">
          <a:xfrm>
            <a:off x="2743200" y="1752600"/>
            <a:ext cx="2667000" cy="228600"/>
          </a:xfrm>
          <a:prstGeom prst="rect">
            <a:avLst/>
          </a:prstGeom>
          <a:noFill/>
          <a:ln w="9525">
            <a:noFill/>
            <a:miter lim="800000"/>
            <a:headEnd/>
            <a:tailEnd/>
          </a:ln>
          <a:effectLst/>
        </p:spPr>
        <p:txBody>
          <a:bodyPr wrap="square" lIns="62695" tIns="31348" rIns="62695" bIns="31348">
            <a:spAutoFit/>
          </a:bodyPr>
          <a:lstStyle/>
          <a:p>
            <a:pPr defTabSz="625475" eaLnBrk="0" hangingPunct="0"/>
            <a:r>
              <a:rPr lang="en-US" sz="1050" i="1" dirty="0" smtClean="0">
                <a:solidFill>
                  <a:schemeClr val="accent2"/>
                </a:solidFill>
              </a:rPr>
              <a:t>Random number generation in @Range</a:t>
            </a:r>
            <a:endParaRPr lang="en-US" sz="1050" i="1" dirty="0">
              <a:solidFill>
                <a:schemeClr val="accent2"/>
              </a:solidFill>
            </a:endParaRPr>
          </a:p>
        </p:txBody>
      </p:sp>
      <p:sp>
        <p:nvSpPr>
          <p:cNvPr id="71" name="Line 23"/>
          <p:cNvSpPr>
            <a:spLocks noChangeShapeType="1"/>
          </p:cNvSpPr>
          <p:nvPr/>
        </p:nvSpPr>
        <p:spPr bwMode="auto">
          <a:xfrm>
            <a:off x="3048000" y="1981200"/>
            <a:ext cx="0" cy="203200"/>
          </a:xfrm>
          <a:prstGeom prst="line">
            <a:avLst/>
          </a:prstGeom>
          <a:noFill/>
          <a:ln w="9525">
            <a:solidFill>
              <a:schemeClr val="tx1"/>
            </a:solidFill>
            <a:round/>
            <a:headEnd/>
            <a:tailEnd type="triangle" w="med" len="med"/>
          </a:ln>
          <a:effectLst/>
        </p:spPr>
        <p:txBody>
          <a:bodyPr/>
          <a:lstStyle/>
          <a:p>
            <a:endParaRPr lang="en-US"/>
          </a:p>
        </p:txBody>
      </p:sp>
      <p:sp>
        <p:nvSpPr>
          <p:cNvPr id="72" name="Line 23"/>
          <p:cNvSpPr>
            <a:spLocks noChangeShapeType="1"/>
          </p:cNvSpPr>
          <p:nvPr/>
        </p:nvSpPr>
        <p:spPr bwMode="auto">
          <a:xfrm>
            <a:off x="3810000" y="1981200"/>
            <a:ext cx="0" cy="203200"/>
          </a:xfrm>
          <a:prstGeom prst="line">
            <a:avLst/>
          </a:prstGeom>
          <a:noFill/>
          <a:ln w="9525">
            <a:solidFill>
              <a:schemeClr val="tx1"/>
            </a:solidFill>
            <a:round/>
            <a:headEnd/>
            <a:tailEnd type="triangle" w="med" len="med"/>
          </a:ln>
          <a:effectLst/>
        </p:spPr>
        <p:txBody>
          <a:bodyPr/>
          <a:lstStyle/>
          <a:p>
            <a:endParaRPr lang="en-US"/>
          </a:p>
        </p:txBody>
      </p:sp>
      <p:sp>
        <p:nvSpPr>
          <p:cNvPr id="73" name="Line 23"/>
          <p:cNvSpPr>
            <a:spLocks noChangeShapeType="1"/>
          </p:cNvSpPr>
          <p:nvPr/>
        </p:nvSpPr>
        <p:spPr bwMode="auto">
          <a:xfrm>
            <a:off x="4724400" y="1981200"/>
            <a:ext cx="0" cy="203200"/>
          </a:xfrm>
          <a:prstGeom prst="line">
            <a:avLst/>
          </a:prstGeom>
          <a:noFill/>
          <a:ln w="9525">
            <a:solidFill>
              <a:schemeClr val="tx1"/>
            </a:solidFill>
            <a:round/>
            <a:headEnd/>
            <a:tailEnd type="triangle" w="med" len="med"/>
          </a:ln>
          <a:effectLst/>
        </p:spPr>
        <p:txBody>
          <a:bodyPr/>
          <a:lstStyle/>
          <a:p>
            <a:endParaRPr lang="en-US"/>
          </a:p>
        </p:txBody>
      </p:sp>
      <p:sp>
        <p:nvSpPr>
          <p:cNvPr id="75" name="Text Box 28"/>
          <p:cNvSpPr txBox="1">
            <a:spLocks noChangeArrowheads="1"/>
          </p:cNvSpPr>
          <p:nvPr/>
        </p:nvSpPr>
        <p:spPr bwMode="auto">
          <a:xfrm>
            <a:off x="762000" y="1600200"/>
            <a:ext cx="838200" cy="228600"/>
          </a:xfrm>
          <a:prstGeom prst="rect">
            <a:avLst/>
          </a:prstGeom>
          <a:noFill/>
          <a:ln w="9525">
            <a:noFill/>
            <a:miter lim="800000"/>
            <a:headEnd/>
            <a:tailEnd/>
          </a:ln>
          <a:effectLst/>
        </p:spPr>
        <p:txBody>
          <a:bodyPr wrap="square" lIns="62695" tIns="31348" rIns="62695" bIns="31348">
            <a:spAutoFit/>
          </a:bodyPr>
          <a:lstStyle/>
          <a:p>
            <a:pPr defTabSz="625475" eaLnBrk="0" hangingPunct="0"/>
            <a:r>
              <a:rPr lang="en-US" sz="1050" i="1" dirty="0" smtClean="0">
                <a:solidFill>
                  <a:schemeClr val="accent2"/>
                </a:solidFill>
              </a:rPr>
              <a:t>1..1000000</a:t>
            </a:r>
            <a:endParaRPr lang="en-US" sz="1050" i="1" dirty="0">
              <a:solidFill>
                <a:schemeClr val="accent2"/>
              </a:solidFill>
            </a:endParaRPr>
          </a:p>
        </p:txBody>
      </p:sp>
      <p:sp>
        <p:nvSpPr>
          <p:cNvPr id="77" name="Rectangle 61"/>
          <p:cNvSpPr>
            <a:spLocks noChangeArrowheads="1"/>
          </p:cNvSpPr>
          <p:nvPr/>
        </p:nvSpPr>
        <p:spPr bwMode="auto">
          <a:xfrm>
            <a:off x="1905000" y="1600200"/>
            <a:ext cx="801688" cy="322263"/>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dirty="0" smtClean="0"/>
              <a:t>OF</a:t>
            </a:r>
            <a:endParaRPr lang="en-US" sz="1000" dirty="0"/>
          </a:p>
        </p:txBody>
      </p:sp>
      <p:sp>
        <p:nvSpPr>
          <p:cNvPr id="78" name="Freeform 9"/>
          <p:cNvSpPr>
            <a:spLocks/>
          </p:cNvSpPr>
          <p:nvPr/>
        </p:nvSpPr>
        <p:spPr bwMode="auto">
          <a:xfrm>
            <a:off x="1828800" y="1982536"/>
            <a:ext cx="224337" cy="1169737"/>
          </a:xfrm>
          <a:custGeom>
            <a:avLst/>
            <a:gdLst>
              <a:gd name="connsiteX0" fmla="*/ 0 w 339"/>
              <a:gd name="connsiteY0" fmla="*/ 141 h 141"/>
              <a:gd name="connsiteX1" fmla="*/ 148 w 339"/>
              <a:gd name="connsiteY1" fmla="*/ 49 h 141"/>
              <a:gd name="connsiteX2" fmla="*/ 339 w 339"/>
              <a:gd name="connsiteY2" fmla="*/ 0 h 141"/>
              <a:gd name="connsiteX0" fmla="*/ 0 w 339"/>
              <a:gd name="connsiteY0" fmla="*/ 141 h 141"/>
              <a:gd name="connsiteX1" fmla="*/ 339 w 339"/>
              <a:gd name="connsiteY1" fmla="*/ 0 h 141"/>
              <a:gd name="connsiteX0" fmla="*/ 0 w 202"/>
              <a:gd name="connsiteY0" fmla="*/ 175 h 175"/>
              <a:gd name="connsiteX1" fmla="*/ 202 w 202"/>
              <a:gd name="connsiteY1" fmla="*/ 0 h 175"/>
            </a:gdLst>
            <a:ahLst/>
            <a:cxnLst>
              <a:cxn ang="0">
                <a:pos x="connsiteX0" y="connsiteY0"/>
              </a:cxn>
              <a:cxn ang="0">
                <a:pos x="connsiteX1" y="connsiteY1"/>
              </a:cxn>
            </a:cxnLst>
            <a:rect l="l" t="t" r="r" b="b"/>
            <a:pathLst>
              <a:path w="202" h="175">
                <a:moveTo>
                  <a:pt x="0" y="175"/>
                </a:moveTo>
                <a:lnTo>
                  <a:pt x="202" y="0"/>
                </a:lnTo>
              </a:path>
            </a:pathLst>
          </a:custGeom>
          <a:noFill/>
          <a:ln w="9525" cmpd="sng">
            <a:solidFill>
              <a:schemeClr val="tx1"/>
            </a:solidFill>
            <a:round/>
            <a:headEnd/>
            <a:tailEnd type="triangle" w="med" len="med"/>
          </a:ln>
          <a:effectLst/>
        </p:spPr>
        <p:txBody>
          <a:bodyPr/>
          <a:lstStyle/>
          <a:p>
            <a:endParaRPr lang="en-US"/>
          </a:p>
        </p:txBody>
      </p:sp>
      <p:sp>
        <p:nvSpPr>
          <p:cNvPr id="84" name="Freeform 18"/>
          <p:cNvSpPr>
            <a:spLocks/>
          </p:cNvSpPr>
          <p:nvPr/>
        </p:nvSpPr>
        <p:spPr bwMode="auto">
          <a:xfrm>
            <a:off x="2786062" y="1677046"/>
            <a:ext cx="4813936" cy="3021953"/>
          </a:xfrm>
          <a:custGeom>
            <a:avLst/>
            <a:gdLst>
              <a:gd name="connsiteX0" fmla="*/ 0 w 930"/>
              <a:gd name="connsiteY0" fmla="*/ 1226 h 1226"/>
              <a:gd name="connsiteX1" fmla="*/ 805 w 930"/>
              <a:gd name="connsiteY1" fmla="*/ 1219 h 1226"/>
              <a:gd name="connsiteX2" fmla="*/ 930 w 930"/>
              <a:gd name="connsiteY2" fmla="*/ 0 h 1226"/>
              <a:gd name="connsiteX0" fmla="*/ 0 w 951"/>
              <a:gd name="connsiteY0" fmla="*/ 1226 h 1226"/>
              <a:gd name="connsiteX1" fmla="*/ 805 w 951"/>
              <a:gd name="connsiteY1" fmla="*/ 1219 h 1226"/>
              <a:gd name="connsiteX2" fmla="*/ 873 w 951"/>
              <a:gd name="connsiteY2" fmla="*/ 555 h 1226"/>
              <a:gd name="connsiteX3" fmla="*/ 930 w 951"/>
              <a:gd name="connsiteY3" fmla="*/ 0 h 1226"/>
              <a:gd name="connsiteX0" fmla="*/ 3399 w 4971"/>
              <a:gd name="connsiteY0" fmla="*/ 1291 h 1291"/>
              <a:gd name="connsiteX1" fmla="*/ 4204 w 4971"/>
              <a:gd name="connsiteY1" fmla="*/ 1284 h 1291"/>
              <a:gd name="connsiteX2" fmla="*/ 4272 w 4971"/>
              <a:gd name="connsiteY2" fmla="*/ 620 h 1291"/>
              <a:gd name="connsiteX3" fmla="*/ 9 w 4971"/>
              <a:gd name="connsiteY3" fmla="*/ 0 h 1291"/>
              <a:gd name="connsiteX0" fmla="*/ 3390 w 4962"/>
              <a:gd name="connsiteY0" fmla="*/ 1291 h 1291"/>
              <a:gd name="connsiteX1" fmla="*/ 4195 w 4962"/>
              <a:gd name="connsiteY1" fmla="*/ 1284 h 1291"/>
              <a:gd name="connsiteX2" fmla="*/ 4263 w 4962"/>
              <a:gd name="connsiteY2" fmla="*/ 620 h 1291"/>
              <a:gd name="connsiteX3" fmla="*/ 4116 w 4962"/>
              <a:gd name="connsiteY3" fmla="*/ 99 h 1291"/>
              <a:gd name="connsiteX4" fmla="*/ 0 w 4962"/>
              <a:gd name="connsiteY4" fmla="*/ 0 h 1291"/>
              <a:gd name="connsiteX0" fmla="*/ 3390 w 4962"/>
              <a:gd name="connsiteY0" fmla="*/ 1291 h 1291"/>
              <a:gd name="connsiteX1" fmla="*/ 4195 w 4962"/>
              <a:gd name="connsiteY1" fmla="*/ 1284 h 1291"/>
              <a:gd name="connsiteX2" fmla="*/ 4263 w 4962"/>
              <a:gd name="connsiteY2" fmla="*/ 620 h 1291"/>
              <a:gd name="connsiteX3" fmla="*/ 4116 w 4962"/>
              <a:gd name="connsiteY3" fmla="*/ 99 h 1291"/>
              <a:gd name="connsiteX4" fmla="*/ 0 w 4962"/>
              <a:gd name="connsiteY4" fmla="*/ 0 h 1291"/>
              <a:gd name="connsiteX0" fmla="*/ 3390 w 4263"/>
              <a:gd name="connsiteY0" fmla="*/ 1291 h 1291"/>
              <a:gd name="connsiteX1" fmla="*/ 4195 w 4263"/>
              <a:gd name="connsiteY1" fmla="*/ 1284 h 1291"/>
              <a:gd name="connsiteX2" fmla="*/ 4263 w 4263"/>
              <a:gd name="connsiteY2" fmla="*/ 620 h 1291"/>
              <a:gd name="connsiteX3" fmla="*/ 4116 w 4263"/>
              <a:gd name="connsiteY3" fmla="*/ 99 h 1291"/>
              <a:gd name="connsiteX4" fmla="*/ 0 w 4263"/>
              <a:gd name="connsiteY4" fmla="*/ 0 h 1291"/>
              <a:gd name="connsiteX0" fmla="*/ 3390 w 4355"/>
              <a:gd name="connsiteY0" fmla="*/ 1291 h 1291"/>
              <a:gd name="connsiteX1" fmla="*/ 4332 w 4355"/>
              <a:gd name="connsiteY1" fmla="*/ 1284 h 1291"/>
              <a:gd name="connsiteX2" fmla="*/ 4263 w 4355"/>
              <a:gd name="connsiteY2" fmla="*/ 620 h 1291"/>
              <a:gd name="connsiteX3" fmla="*/ 4116 w 4355"/>
              <a:gd name="connsiteY3" fmla="*/ 99 h 1291"/>
              <a:gd name="connsiteX4" fmla="*/ 0 w 4355"/>
              <a:gd name="connsiteY4" fmla="*/ 0 h 1291"/>
              <a:gd name="connsiteX0" fmla="*/ 3390 w 4332"/>
              <a:gd name="connsiteY0" fmla="*/ 1291 h 1291"/>
              <a:gd name="connsiteX1" fmla="*/ 4332 w 4332"/>
              <a:gd name="connsiteY1" fmla="*/ 1284 h 1291"/>
              <a:gd name="connsiteX2" fmla="*/ 4263 w 4332"/>
              <a:gd name="connsiteY2" fmla="*/ 620 h 1291"/>
              <a:gd name="connsiteX3" fmla="*/ 4116 w 4332"/>
              <a:gd name="connsiteY3" fmla="*/ 99 h 1291"/>
              <a:gd name="connsiteX4" fmla="*/ 0 w 4332"/>
              <a:gd name="connsiteY4" fmla="*/ 0 h 1291"/>
              <a:gd name="connsiteX0" fmla="*/ 3390 w 4332"/>
              <a:gd name="connsiteY0" fmla="*/ 1291 h 1291"/>
              <a:gd name="connsiteX1" fmla="*/ 4332 w 4332"/>
              <a:gd name="connsiteY1" fmla="*/ 1284 h 1291"/>
              <a:gd name="connsiteX2" fmla="*/ 4263 w 4332"/>
              <a:gd name="connsiteY2" fmla="*/ 620 h 1291"/>
              <a:gd name="connsiteX3" fmla="*/ 4116 w 4332"/>
              <a:gd name="connsiteY3" fmla="*/ 99 h 1291"/>
              <a:gd name="connsiteX4" fmla="*/ 4309 w 4332"/>
              <a:gd name="connsiteY4" fmla="*/ 35 h 1291"/>
              <a:gd name="connsiteX5" fmla="*/ 0 w 4332"/>
              <a:gd name="connsiteY5" fmla="*/ 0 h 1291"/>
              <a:gd name="connsiteX0" fmla="*/ 3390 w 4332"/>
              <a:gd name="connsiteY0" fmla="*/ 1291 h 1291"/>
              <a:gd name="connsiteX1" fmla="*/ 4332 w 4332"/>
              <a:gd name="connsiteY1" fmla="*/ 1284 h 1291"/>
              <a:gd name="connsiteX2" fmla="*/ 4263 w 4332"/>
              <a:gd name="connsiteY2" fmla="*/ 620 h 1291"/>
              <a:gd name="connsiteX3" fmla="*/ 4322 w 4332"/>
              <a:gd name="connsiteY3" fmla="*/ 99 h 1291"/>
              <a:gd name="connsiteX4" fmla="*/ 4309 w 4332"/>
              <a:gd name="connsiteY4" fmla="*/ 35 h 1291"/>
              <a:gd name="connsiteX5" fmla="*/ 0 w 4332"/>
              <a:gd name="connsiteY5" fmla="*/ 0 h 1291"/>
              <a:gd name="connsiteX0" fmla="*/ 3390 w 4332"/>
              <a:gd name="connsiteY0" fmla="*/ 1291 h 1291"/>
              <a:gd name="connsiteX1" fmla="*/ 4332 w 4332"/>
              <a:gd name="connsiteY1" fmla="*/ 1284 h 1291"/>
              <a:gd name="connsiteX2" fmla="*/ 4263 w 4332"/>
              <a:gd name="connsiteY2" fmla="*/ 620 h 1291"/>
              <a:gd name="connsiteX3" fmla="*/ 4322 w 4332"/>
              <a:gd name="connsiteY3" fmla="*/ 99 h 1291"/>
              <a:gd name="connsiteX4" fmla="*/ 4309 w 4332"/>
              <a:gd name="connsiteY4" fmla="*/ 35 h 1291"/>
              <a:gd name="connsiteX5" fmla="*/ 0 w 4332"/>
              <a:gd name="connsiteY5" fmla="*/ 0 h 1291"/>
              <a:gd name="connsiteX0" fmla="*/ 3390 w 4487"/>
              <a:gd name="connsiteY0" fmla="*/ 1291 h 1291"/>
              <a:gd name="connsiteX1" fmla="*/ 4332 w 4487"/>
              <a:gd name="connsiteY1" fmla="*/ 1284 h 1291"/>
              <a:gd name="connsiteX2" fmla="*/ 4322 w 4487"/>
              <a:gd name="connsiteY2" fmla="*/ 99 h 1291"/>
              <a:gd name="connsiteX3" fmla="*/ 4309 w 4487"/>
              <a:gd name="connsiteY3" fmla="*/ 35 h 1291"/>
              <a:gd name="connsiteX4" fmla="*/ 0 w 4487"/>
              <a:gd name="connsiteY4" fmla="*/ 0 h 1291"/>
              <a:gd name="connsiteX0" fmla="*/ 3390 w 4332"/>
              <a:gd name="connsiteY0" fmla="*/ 1291 h 1291"/>
              <a:gd name="connsiteX1" fmla="*/ 4332 w 4332"/>
              <a:gd name="connsiteY1" fmla="*/ 1284 h 1291"/>
              <a:gd name="connsiteX2" fmla="*/ 4322 w 4332"/>
              <a:gd name="connsiteY2" fmla="*/ 99 h 1291"/>
              <a:gd name="connsiteX3" fmla="*/ 4309 w 4332"/>
              <a:gd name="connsiteY3" fmla="*/ 35 h 1291"/>
              <a:gd name="connsiteX4" fmla="*/ 0 w 4332"/>
              <a:gd name="connsiteY4" fmla="*/ 0 h 1291"/>
              <a:gd name="connsiteX0" fmla="*/ 3390 w 4332"/>
              <a:gd name="connsiteY0" fmla="*/ 1291 h 1291"/>
              <a:gd name="connsiteX1" fmla="*/ 4332 w 4332"/>
              <a:gd name="connsiteY1" fmla="*/ 1284 h 1291"/>
              <a:gd name="connsiteX2" fmla="*/ 4322 w 4332"/>
              <a:gd name="connsiteY2" fmla="*/ 99 h 1291"/>
              <a:gd name="connsiteX3" fmla="*/ 4309 w 4332"/>
              <a:gd name="connsiteY3" fmla="*/ 35 h 1291"/>
              <a:gd name="connsiteX4" fmla="*/ 0 w 4332"/>
              <a:gd name="connsiteY4" fmla="*/ 0 h 1291"/>
              <a:gd name="connsiteX0" fmla="*/ 3390 w 4332"/>
              <a:gd name="connsiteY0" fmla="*/ 1291 h 1291"/>
              <a:gd name="connsiteX1" fmla="*/ 4332 w 4332"/>
              <a:gd name="connsiteY1" fmla="*/ 1284 h 1291"/>
              <a:gd name="connsiteX2" fmla="*/ 4322 w 4332"/>
              <a:gd name="connsiteY2" fmla="*/ 99 h 1291"/>
              <a:gd name="connsiteX3" fmla="*/ 4309 w 4332"/>
              <a:gd name="connsiteY3" fmla="*/ 35 h 1291"/>
              <a:gd name="connsiteX4" fmla="*/ 0 w 4332"/>
              <a:gd name="connsiteY4" fmla="*/ 0 h 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 h="1291">
                <a:moveTo>
                  <a:pt x="3390" y="1291"/>
                </a:moveTo>
                <a:lnTo>
                  <a:pt x="4332" y="1284"/>
                </a:lnTo>
                <a:cubicBezTo>
                  <a:pt x="4329" y="889"/>
                  <a:pt x="4325" y="494"/>
                  <a:pt x="4322" y="99"/>
                </a:cubicBezTo>
                <a:cubicBezTo>
                  <a:pt x="4318" y="78"/>
                  <a:pt x="4313" y="56"/>
                  <a:pt x="4309" y="35"/>
                </a:cubicBezTo>
                <a:lnTo>
                  <a:pt x="0" y="0"/>
                </a:lnTo>
              </a:path>
            </a:pathLst>
          </a:custGeom>
          <a:noFill/>
          <a:ln w="9525" cmpd="sng">
            <a:solidFill>
              <a:schemeClr val="tx1"/>
            </a:solidFill>
            <a:round/>
            <a:headEnd/>
            <a:tailEnd type="triangle" w="med" len="med"/>
          </a:ln>
          <a:effectLst/>
        </p:spPr>
        <p:txBody>
          <a:bodyPr/>
          <a:lstStyle/>
          <a:p>
            <a:endParaRPr lang="en-US"/>
          </a:p>
        </p:txBody>
      </p:sp>
    </p:spTree>
    <p:extLst>
      <p:ext uri="{BB962C8B-B14F-4D97-AF65-F5344CB8AC3E}">
        <p14:creationId xmlns:p14="http://schemas.microsoft.com/office/powerpoint/2010/main" val="1941722622"/>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Modeling Workflow</a:t>
            </a:r>
            <a:endParaRPr lang="en-US" dirty="0"/>
          </a:p>
        </p:txBody>
      </p:sp>
      <p:sp>
        <p:nvSpPr>
          <p:cNvPr id="41" name="Slide Number Placeholder 40"/>
          <p:cNvSpPr>
            <a:spLocks noGrp="1"/>
          </p:cNvSpPr>
          <p:nvPr>
            <p:ph type="sldNum" sz="quarter" idx="12"/>
          </p:nvPr>
        </p:nvSpPr>
        <p:spPr/>
        <p:txBody>
          <a:bodyPr/>
          <a:lstStyle/>
          <a:p>
            <a:fld id="{E9353CB8-35B8-441F-A176-6CE3BA725640}" type="slidenum">
              <a:rPr lang="en-US" smtClean="0"/>
              <a:pPr/>
              <a:t>203</a:t>
            </a:fld>
            <a:endParaRPr lang="en-US"/>
          </a:p>
        </p:txBody>
      </p:sp>
      <p:sp>
        <p:nvSpPr>
          <p:cNvPr id="12" name="TextBox 11"/>
          <p:cNvSpPr txBox="1"/>
          <p:nvPr/>
        </p:nvSpPr>
        <p:spPr>
          <a:xfrm>
            <a:off x="2209800" y="3212068"/>
            <a:ext cx="862737" cy="369332"/>
          </a:xfrm>
          <a:prstGeom prst="rect">
            <a:avLst/>
          </a:prstGeom>
          <a:noFill/>
        </p:spPr>
        <p:txBody>
          <a:bodyPr wrap="none" rtlCol="0">
            <a:spAutoFit/>
          </a:bodyPr>
          <a:lstStyle/>
          <a:p>
            <a:r>
              <a:rPr lang="en-US" dirty="0" smtClean="0"/>
              <a:t>Node 0</a:t>
            </a:r>
            <a:endParaRPr lang="en-US" dirty="0"/>
          </a:p>
        </p:txBody>
      </p:sp>
      <p:sp>
        <p:nvSpPr>
          <p:cNvPr id="13" name="TextBox 12"/>
          <p:cNvSpPr txBox="1"/>
          <p:nvPr/>
        </p:nvSpPr>
        <p:spPr>
          <a:xfrm>
            <a:off x="2204992" y="1535668"/>
            <a:ext cx="867545" cy="369332"/>
          </a:xfrm>
          <a:prstGeom prst="rect">
            <a:avLst/>
          </a:prstGeom>
          <a:noFill/>
        </p:spPr>
        <p:txBody>
          <a:bodyPr wrap="none" rtlCol="0">
            <a:spAutoFit/>
          </a:bodyPr>
          <a:lstStyle/>
          <a:p>
            <a:r>
              <a:rPr lang="en-US" dirty="0" smtClean="0"/>
              <a:t>Node n</a:t>
            </a:r>
            <a:endParaRPr lang="en-US" dirty="0"/>
          </a:p>
        </p:txBody>
      </p:sp>
      <p:sp>
        <p:nvSpPr>
          <p:cNvPr id="14" name="TextBox 13"/>
          <p:cNvSpPr txBox="1"/>
          <p:nvPr/>
        </p:nvSpPr>
        <p:spPr>
          <a:xfrm>
            <a:off x="2830163" y="1828800"/>
            <a:ext cx="242374" cy="369332"/>
          </a:xfrm>
          <a:prstGeom prst="rect">
            <a:avLst/>
          </a:prstGeom>
          <a:noFill/>
        </p:spPr>
        <p:txBody>
          <a:bodyPr wrap="none" rtlCol="0">
            <a:spAutoFit/>
          </a:bodyPr>
          <a:lstStyle/>
          <a:p>
            <a:r>
              <a:rPr lang="en-US" dirty="0" smtClean="0"/>
              <a:t>.</a:t>
            </a:r>
            <a:endParaRPr lang="en-US" dirty="0"/>
          </a:p>
        </p:txBody>
      </p:sp>
      <p:sp>
        <p:nvSpPr>
          <p:cNvPr id="15" name="TextBox 14"/>
          <p:cNvSpPr txBox="1"/>
          <p:nvPr/>
        </p:nvSpPr>
        <p:spPr>
          <a:xfrm>
            <a:off x="2830163" y="2286000"/>
            <a:ext cx="242374" cy="369332"/>
          </a:xfrm>
          <a:prstGeom prst="rect">
            <a:avLst/>
          </a:prstGeom>
          <a:noFill/>
        </p:spPr>
        <p:txBody>
          <a:bodyPr wrap="none" rtlCol="0">
            <a:spAutoFit/>
          </a:bodyPr>
          <a:lstStyle/>
          <a:p>
            <a:r>
              <a:rPr lang="en-US" dirty="0" smtClean="0"/>
              <a:t>.</a:t>
            </a:r>
            <a:endParaRPr lang="en-US" dirty="0"/>
          </a:p>
        </p:txBody>
      </p:sp>
      <p:sp>
        <p:nvSpPr>
          <p:cNvPr id="16" name="TextBox 15"/>
          <p:cNvSpPr txBox="1"/>
          <p:nvPr/>
        </p:nvSpPr>
        <p:spPr>
          <a:xfrm>
            <a:off x="2830163" y="2667000"/>
            <a:ext cx="242374" cy="369332"/>
          </a:xfrm>
          <a:prstGeom prst="rect">
            <a:avLst/>
          </a:prstGeom>
          <a:noFill/>
        </p:spPr>
        <p:txBody>
          <a:bodyPr wrap="none" rtlCol="0">
            <a:spAutoFit/>
          </a:bodyPr>
          <a:lstStyle/>
          <a:p>
            <a:r>
              <a:rPr lang="en-US" dirty="0" smtClean="0"/>
              <a:t>.</a:t>
            </a:r>
            <a:endParaRPr lang="en-US" dirty="0"/>
          </a:p>
        </p:txBody>
      </p:sp>
      <p:cxnSp>
        <p:nvCxnSpPr>
          <p:cNvPr id="18" name="Elbow Connector 17"/>
          <p:cNvCxnSpPr/>
          <p:nvPr/>
        </p:nvCxnSpPr>
        <p:spPr>
          <a:xfrm rot="5400000" flipH="1" flipV="1">
            <a:off x="3048794" y="4495006"/>
            <a:ext cx="1524000" cy="15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038600" y="3886200"/>
            <a:ext cx="4447179" cy="1477328"/>
          </a:xfrm>
          <a:prstGeom prst="rect">
            <a:avLst/>
          </a:prstGeom>
          <a:noFill/>
        </p:spPr>
        <p:txBody>
          <a:bodyPr wrap="none" rtlCol="0">
            <a:spAutoFit/>
          </a:bodyPr>
          <a:lstStyle/>
          <a:p>
            <a:r>
              <a:rPr lang="en-US" dirty="0" smtClean="0"/>
              <a:t>2) Fetching cluster information, configure nc2</a:t>
            </a:r>
          </a:p>
          <a:p>
            <a:r>
              <a:rPr lang="en-US" dirty="0" smtClean="0"/>
              <a:t>3) Copy model files to all nodes</a:t>
            </a:r>
          </a:p>
          <a:p>
            <a:r>
              <a:rPr lang="en-US" dirty="0" smtClean="0"/>
              <a:t>4) Start the TC server on node 0</a:t>
            </a:r>
          </a:p>
          <a:p>
            <a:r>
              <a:rPr lang="en-US" dirty="0" smtClean="0"/>
              <a:t>5) Execute model on all nodes</a:t>
            </a:r>
          </a:p>
          <a:p>
            <a:r>
              <a:rPr lang="en-US" dirty="0" smtClean="0"/>
              <a:t>6) Get results</a:t>
            </a:r>
            <a:endParaRPr lang="en-US" dirty="0"/>
          </a:p>
        </p:txBody>
      </p:sp>
      <p:cxnSp>
        <p:nvCxnSpPr>
          <p:cNvPr id="22" name="Elbow Connector 21"/>
          <p:cNvCxnSpPr/>
          <p:nvPr/>
        </p:nvCxnSpPr>
        <p:spPr>
          <a:xfrm rot="10800000">
            <a:off x="4800600" y="2438400"/>
            <a:ext cx="1447800" cy="158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953000" y="1752600"/>
            <a:ext cx="3420000" cy="369332"/>
          </a:xfrm>
          <a:prstGeom prst="rect">
            <a:avLst/>
          </a:prstGeom>
          <a:noFill/>
        </p:spPr>
        <p:txBody>
          <a:bodyPr wrap="square" rtlCol="0">
            <a:spAutoFit/>
          </a:bodyPr>
          <a:lstStyle/>
          <a:p>
            <a:r>
              <a:rPr lang="en-US" dirty="0" smtClean="0"/>
              <a:t>1) Instantiate </a:t>
            </a:r>
            <a:r>
              <a:rPr lang="en-US" dirty="0" err="1" smtClean="0"/>
              <a:t>ngmf</a:t>
            </a:r>
            <a:r>
              <a:rPr lang="en-US" dirty="0" smtClean="0"/>
              <a:t> cluster on EC2</a:t>
            </a:r>
            <a:endParaRPr lang="en-US" dirty="0"/>
          </a:p>
        </p:txBody>
      </p:sp>
      <p:sp>
        <p:nvSpPr>
          <p:cNvPr id="27" name="Snip Single Corner Rectangle 26"/>
          <p:cNvSpPr/>
          <p:nvPr/>
        </p:nvSpPr>
        <p:spPr>
          <a:xfrm>
            <a:off x="6553200" y="2209800"/>
            <a:ext cx="1371600" cy="609600"/>
          </a:xfrm>
          <a:prstGeom prst="snip1Rect">
            <a:avLst/>
          </a:prstGeom>
          <a:effectLst>
            <a:outerShdw blurRad="40000" dist="20000" dir="5400000" rotWithShape="0">
              <a:srgbClr val="000000">
                <a:alpha val="38000"/>
              </a:srgbClr>
            </a:outerShdw>
            <a:reflection blurRad="6350" stA="50000" endA="300" endPos="55500" dist="101600" dir="5400000" sy="-100000" algn="bl" rotWithShape="0"/>
          </a:effectLst>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NGMF AMI</a:t>
            </a:r>
          </a:p>
        </p:txBody>
      </p:sp>
      <p:sp>
        <p:nvSpPr>
          <p:cNvPr id="28" name="TextBox 27"/>
          <p:cNvSpPr txBox="1"/>
          <p:nvPr/>
        </p:nvSpPr>
        <p:spPr>
          <a:xfrm>
            <a:off x="5334000" y="5486400"/>
            <a:ext cx="2209800" cy="923330"/>
          </a:xfrm>
          <a:prstGeom prst="rect">
            <a:avLst/>
          </a:prstGeom>
          <a:noFill/>
        </p:spPr>
        <p:txBody>
          <a:bodyPr wrap="square" rtlCol="0">
            <a:spAutoFit/>
          </a:bodyPr>
          <a:lstStyle/>
          <a:p>
            <a:r>
              <a:rPr lang="en-US" dirty="0" smtClean="0"/>
              <a:t>EC2 Controller</a:t>
            </a:r>
          </a:p>
          <a:p>
            <a:r>
              <a:rPr lang="en-US" dirty="0" smtClean="0"/>
              <a:t> - Desktop</a:t>
            </a:r>
          </a:p>
          <a:p>
            <a:r>
              <a:rPr lang="en-US" dirty="0" smtClean="0"/>
              <a:t> - Web Service </a:t>
            </a:r>
            <a:endParaRPr lang="en-US" dirty="0"/>
          </a:p>
        </p:txBody>
      </p:sp>
      <p:pic>
        <p:nvPicPr>
          <p:cNvPr id="29" name="Picture 3"/>
          <p:cNvPicPr>
            <a:picLocks noChangeAspect="1" noChangeArrowheads="1"/>
          </p:cNvPicPr>
          <p:nvPr/>
        </p:nvPicPr>
        <p:blipFill>
          <a:blip r:embed="rId2"/>
          <a:srcRect t="44445" b="22222"/>
          <a:stretch>
            <a:fillRect/>
          </a:stretch>
        </p:blipFill>
        <p:spPr bwMode="auto">
          <a:xfrm>
            <a:off x="3238500" y="3276600"/>
            <a:ext cx="1104900" cy="228600"/>
          </a:xfrm>
          <a:prstGeom prst="rect">
            <a:avLst/>
          </a:prstGeom>
          <a:noFill/>
          <a:ln w="9525">
            <a:noFill/>
            <a:miter lim="800000"/>
            <a:headEnd/>
            <a:tailEnd/>
          </a:ln>
          <a:effectLst/>
        </p:spPr>
      </p:pic>
      <p:pic>
        <p:nvPicPr>
          <p:cNvPr id="31" name="Picture 3"/>
          <p:cNvPicPr>
            <a:picLocks noChangeAspect="1" noChangeArrowheads="1"/>
          </p:cNvPicPr>
          <p:nvPr/>
        </p:nvPicPr>
        <p:blipFill>
          <a:blip r:embed="rId2"/>
          <a:srcRect t="44445" b="22222"/>
          <a:stretch>
            <a:fillRect/>
          </a:stretch>
        </p:blipFill>
        <p:spPr bwMode="auto">
          <a:xfrm>
            <a:off x="3238500" y="2907268"/>
            <a:ext cx="1104900" cy="228600"/>
          </a:xfrm>
          <a:prstGeom prst="rect">
            <a:avLst/>
          </a:prstGeom>
          <a:noFill/>
          <a:ln w="9525">
            <a:noFill/>
            <a:miter lim="800000"/>
            <a:headEnd/>
            <a:tailEnd/>
          </a:ln>
          <a:effectLst/>
        </p:spPr>
      </p:pic>
      <p:pic>
        <p:nvPicPr>
          <p:cNvPr id="32" name="Picture 3"/>
          <p:cNvPicPr>
            <a:picLocks noChangeAspect="1" noChangeArrowheads="1"/>
          </p:cNvPicPr>
          <p:nvPr/>
        </p:nvPicPr>
        <p:blipFill>
          <a:blip r:embed="rId2"/>
          <a:srcRect t="44445" b="22222"/>
          <a:stretch>
            <a:fillRect/>
          </a:stretch>
        </p:blipFill>
        <p:spPr bwMode="auto">
          <a:xfrm>
            <a:off x="3238500" y="2678668"/>
            <a:ext cx="1104900" cy="228600"/>
          </a:xfrm>
          <a:prstGeom prst="rect">
            <a:avLst/>
          </a:prstGeom>
          <a:noFill/>
          <a:ln w="9525">
            <a:noFill/>
            <a:miter lim="800000"/>
            <a:headEnd/>
            <a:tailEnd/>
          </a:ln>
          <a:effectLst/>
        </p:spPr>
      </p:pic>
      <p:pic>
        <p:nvPicPr>
          <p:cNvPr id="33" name="Picture 3"/>
          <p:cNvPicPr>
            <a:picLocks noChangeAspect="1" noChangeArrowheads="1"/>
          </p:cNvPicPr>
          <p:nvPr/>
        </p:nvPicPr>
        <p:blipFill>
          <a:blip r:embed="rId2"/>
          <a:srcRect t="44445" b="22222"/>
          <a:stretch>
            <a:fillRect/>
          </a:stretch>
        </p:blipFill>
        <p:spPr bwMode="auto">
          <a:xfrm>
            <a:off x="3238500" y="2450068"/>
            <a:ext cx="1104900" cy="228600"/>
          </a:xfrm>
          <a:prstGeom prst="rect">
            <a:avLst/>
          </a:prstGeom>
          <a:noFill/>
          <a:ln w="9525">
            <a:noFill/>
            <a:miter lim="800000"/>
            <a:headEnd/>
            <a:tailEnd/>
          </a:ln>
          <a:effectLst/>
        </p:spPr>
      </p:pic>
      <p:pic>
        <p:nvPicPr>
          <p:cNvPr id="34" name="Picture 3"/>
          <p:cNvPicPr>
            <a:picLocks noChangeAspect="1" noChangeArrowheads="1"/>
          </p:cNvPicPr>
          <p:nvPr/>
        </p:nvPicPr>
        <p:blipFill>
          <a:blip r:embed="rId2"/>
          <a:srcRect t="44445" b="22222"/>
          <a:stretch>
            <a:fillRect/>
          </a:stretch>
        </p:blipFill>
        <p:spPr bwMode="auto">
          <a:xfrm>
            <a:off x="3238500" y="2221468"/>
            <a:ext cx="1104900" cy="228600"/>
          </a:xfrm>
          <a:prstGeom prst="rect">
            <a:avLst/>
          </a:prstGeom>
          <a:noFill/>
          <a:ln w="9525">
            <a:noFill/>
            <a:miter lim="800000"/>
            <a:headEnd/>
            <a:tailEnd/>
          </a:ln>
          <a:effectLst/>
        </p:spPr>
      </p:pic>
      <p:pic>
        <p:nvPicPr>
          <p:cNvPr id="35" name="Picture 3"/>
          <p:cNvPicPr>
            <a:picLocks noChangeAspect="1" noChangeArrowheads="1"/>
          </p:cNvPicPr>
          <p:nvPr/>
        </p:nvPicPr>
        <p:blipFill>
          <a:blip r:embed="rId2"/>
          <a:srcRect t="44445" b="22222"/>
          <a:stretch>
            <a:fillRect/>
          </a:stretch>
        </p:blipFill>
        <p:spPr bwMode="auto">
          <a:xfrm>
            <a:off x="3238500" y="1992868"/>
            <a:ext cx="1104900" cy="228600"/>
          </a:xfrm>
          <a:prstGeom prst="rect">
            <a:avLst/>
          </a:prstGeom>
          <a:noFill/>
          <a:ln w="9525">
            <a:noFill/>
            <a:miter lim="800000"/>
            <a:headEnd/>
            <a:tailEnd/>
          </a:ln>
          <a:effectLst/>
        </p:spPr>
      </p:pic>
      <p:pic>
        <p:nvPicPr>
          <p:cNvPr id="36" name="Picture 3"/>
          <p:cNvPicPr>
            <a:picLocks noChangeAspect="1" noChangeArrowheads="1"/>
          </p:cNvPicPr>
          <p:nvPr/>
        </p:nvPicPr>
        <p:blipFill>
          <a:blip r:embed="rId2"/>
          <a:srcRect t="44445" b="22222"/>
          <a:stretch>
            <a:fillRect/>
          </a:stretch>
        </p:blipFill>
        <p:spPr bwMode="auto">
          <a:xfrm>
            <a:off x="3238500" y="1764268"/>
            <a:ext cx="1104900" cy="228600"/>
          </a:xfrm>
          <a:prstGeom prst="rect">
            <a:avLst/>
          </a:prstGeom>
          <a:noFill/>
          <a:ln w="9525">
            <a:noFill/>
            <a:miter lim="800000"/>
            <a:headEnd/>
            <a:tailEnd/>
          </a:ln>
          <a:effectLst/>
        </p:spPr>
      </p:pic>
      <p:pic>
        <p:nvPicPr>
          <p:cNvPr id="37" name="Picture 3"/>
          <p:cNvPicPr>
            <a:picLocks noChangeAspect="1" noChangeArrowheads="1"/>
          </p:cNvPicPr>
          <p:nvPr/>
        </p:nvPicPr>
        <p:blipFill>
          <a:blip r:embed="rId2"/>
          <a:srcRect t="44445" b="22222"/>
          <a:stretch>
            <a:fillRect/>
          </a:stretch>
        </p:blipFill>
        <p:spPr bwMode="auto">
          <a:xfrm>
            <a:off x="3238500" y="1535668"/>
            <a:ext cx="1104900" cy="228600"/>
          </a:xfrm>
          <a:prstGeom prst="rect">
            <a:avLst/>
          </a:prstGeom>
          <a:noFill/>
          <a:ln w="9525">
            <a:noFill/>
            <a:miter lim="800000"/>
            <a:headEnd/>
            <a:tailEnd/>
          </a:ln>
          <a:effectLst/>
        </p:spPr>
      </p:pic>
      <p:pic>
        <p:nvPicPr>
          <p:cNvPr id="25607" name="Picture 7"/>
          <p:cNvPicPr>
            <a:picLocks noChangeAspect="1" noChangeArrowheads="1"/>
          </p:cNvPicPr>
          <p:nvPr/>
        </p:nvPicPr>
        <p:blipFill>
          <a:blip r:embed="rId3"/>
          <a:srcRect l="7595" t="6639" r="11392" b="7054"/>
          <a:stretch>
            <a:fillRect/>
          </a:stretch>
        </p:blipFill>
        <p:spPr bwMode="auto">
          <a:xfrm>
            <a:off x="2133600" y="5105400"/>
            <a:ext cx="1219200" cy="990600"/>
          </a:xfrm>
          <a:prstGeom prst="rect">
            <a:avLst/>
          </a:prstGeom>
          <a:noFill/>
          <a:ln w="9525">
            <a:noFill/>
            <a:miter lim="800000"/>
            <a:headEnd/>
            <a:tailEnd/>
          </a:ln>
          <a:effectLst/>
        </p:spPr>
      </p:pic>
      <p:pic>
        <p:nvPicPr>
          <p:cNvPr id="40" name="Picture 3"/>
          <p:cNvPicPr>
            <a:picLocks noChangeAspect="1" noChangeArrowheads="1"/>
          </p:cNvPicPr>
          <p:nvPr/>
        </p:nvPicPr>
        <p:blipFill>
          <a:blip r:embed="rId2"/>
          <a:srcRect t="44445" b="22222"/>
          <a:stretch>
            <a:fillRect/>
          </a:stretch>
        </p:blipFill>
        <p:spPr bwMode="auto">
          <a:xfrm>
            <a:off x="3581400" y="5638800"/>
            <a:ext cx="1104900" cy="228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Start NGMF AMI</a:t>
            </a:r>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204</a:t>
            </a:fld>
            <a:endParaRPr lang="en-US"/>
          </a:p>
        </p:txBody>
      </p:sp>
      <p:pic>
        <p:nvPicPr>
          <p:cNvPr id="24579" name="Picture 3"/>
          <p:cNvPicPr>
            <a:picLocks noChangeAspect="1" noChangeArrowheads="1"/>
          </p:cNvPicPr>
          <p:nvPr/>
        </p:nvPicPr>
        <p:blipFill>
          <a:blip r:embed="rId2"/>
          <a:srcRect l="21918" t="22315" r="22244" b="14876"/>
          <a:stretch>
            <a:fillRect/>
          </a:stretch>
        </p:blipFill>
        <p:spPr bwMode="auto">
          <a:xfrm>
            <a:off x="1371600" y="1447800"/>
            <a:ext cx="6477000" cy="460048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instances</a:t>
            </a:r>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205</a:t>
            </a:fld>
            <a:endParaRPr lang="en-US"/>
          </a:p>
        </p:txBody>
      </p:sp>
      <p:pic>
        <p:nvPicPr>
          <p:cNvPr id="28674" name="Picture 2"/>
          <p:cNvPicPr>
            <a:picLocks noChangeAspect="1" noChangeArrowheads="1"/>
          </p:cNvPicPr>
          <p:nvPr/>
        </p:nvPicPr>
        <p:blipFill>
          <a:blip r:embed="rId2"/>
          <a:srcRect l="1313" t="23673" r="1559" b="6939"/>
          <a:stretch>
            <a:fillRect/>
          </a:stretch>
        </p:blipFill>
        <p:spPr bwMode="auto">
          <a:xfrm>
            <a:off x="381000" y="1447800"/>
            <a:ext cx="8077200" cy="463893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Fetching Cluster IPs</a:t>
            </a:r>
            <a:endParaRPr lang="en-US" dirty="0"/>
          </a:p>
        </p:txBody>
      </p:sp>
      <p:sp>
        <p:nvSpPr>
          <p:cNvPr id="7" name="Slide Number Placeholder 6"/>
          <p:cNvSpPr>
            <a:spLocks noGrp="1"/>
          </p:cNvSpPr>
          <p:nvPr>
            <p:ph type="sldNum" sz="quarter" idx="12"/>
          </p:nvPr>
        </p:nvSpPr>
        <p:spPr/>
        <p:txBody>
          <a:bodyPr/>
          <a:lstStyle/>
          <a:p>
            <a:fld id="{E9353CB8-35B8-441F-A176-6CE3BA725640}" type="slidenum">
              <a:rPr lang="en-US" smtClean="0"/>
              <a:pPr/>
              <a:t>206</a:t>
            </a:fld>
            <a:endParaRPr lang="en-US"/>
          </a:p>
        </p:txBody>
      </p:sp>
      <p:sp>
        <p:nvSpPr>
          <p:cNvPr id="4" name="TextBox 3"/>
          <p:cNvSpPr txBox="1"/>
          <p:nvPr/>
        </p:nvSpPr>
        <p:spPr>
          <a:xfrm>
            <a:off x="1066800" y="1524000"/>
            <a:ext cx="7162800" cy="1169551"/>
          </a:xfrm>
          <a:prstGeom prst="rect">
            <a:avLst/>
          </a:prstGeom>
          <a:noFill/>
        </p:spPr>
        <p:txBody>
          <a:bodyPr wrap="square" rtlCol="0">
            <a:spAutoFit/>
          </a:bodyPr>
          <a:lstStyle/>
          <a:p>
            <a:r>
              <a:rPr lang="en-US" sz="1400" dirty="0" smtClean="0">
                <a:latin typeface="Courier New" pitchFamily="49" charset="0"/>
                <a:cs typeface="Courier New" pitchFamily="49" charset="0"/>
              </a:rPr>
              <a:t>(aws_to_c3.sh)</a:t>
            </a:r>
          </a:p>
          <a:p>
            <a:r>
              <a:rPr lang="en-US" sz="1400" dirty="0" smtClean="0">
                <a:latin typeface="Courier New" pitchFamily="49" charset="0"/>
                <a:cs typeface="Courier New" pitchFamily="49" charset="0"/>
              </a:rPr>
              <a:t>#!/bin/bash</a:t>
            </a:r>
          </a:p>
          <a:p>
            <a:r>
              <a:rPr lang="en-US" sz="1400" dirty="0" smtClean="0">
                <a:latin typeface="Courier New" pitchFamily="49" charset="0"/>
                <a:cs typeface="Courier New" pitchFamily="49" charset="0"/>
              </a:rPr>
              <a:t>echo "</a:t>
            </a:r>
            <a:r>
              <a:rPr lang="en-US" sz="1400" dirty="0" err="1" smtClean="0">
                <a:latin typeface="Courier New" pitchFamily="49" charset="0"/>
                <a:cs typeface="Courier New" pitchFamily="49" charset="0"/>
              </a:rPr>
              <a:t>cluster.default</a:t>
            </a:r>
            <a:r>
              <a:rPr lang="en-US" sz="1400" dirty="0" smtClean="0">
                <a:latin typeface="Courier New" pitchFamily="49" charset="0"/>
                <a:cs typeface="Courier New" pitchFamily="49" charset="0"/>
              </a:rPr>
              <a:t> = \\" </a:t>
            </a:r>
          </a:p>
          <a:p>
            <a:r>
              <a:rPr lang="en-US" sz="1400" b="1" dirty="0" err="1" smtClean="0">
                <a:latin typeface="Courier New" pitchFamily="49" charset="0"/>
                <a:cs typeface="Courier New" pitchFamily="49" charset="0"/>
              </a:rPr>
              <a:t>aws</a:t>
            </a:r>
            <a:r>
              <a:rPr lang="en-US" sz="1400" b="1" dirty="0" smtClean="0">
                <a:latin typeface="Courier New" pitchFamily="49" charset="0"/>
                <a:cs typeface="Courier New" pitchFamily="49" charset="0"/>
              </a:rPr>
              <a:t> din </a:t>
            </a:r>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grep</a:t>
            </a:r>
            <a:r>
              <a:rPr lang="en-US" sz="1400" dirty="0" smtClean="0">
                <a:latin typeface="Courier New" pitchFamily="49" charset="0"/>
                <a:cs typeface="Courier New" pitchFamily="49" charset="0"/>
              </a:rPr>
              <a:t> running | </a:t>
            </a:r>
            <a:r>
              <a:rPr lang="en-US" sz="1400" dirty="0" err="1" smtClean="0">
                <a:latin typeface="Courier New" pitchFamily="49" charset="0"/>
                <a:cs typeface="Courier New" pitchFamily="49" charset="0"/>
              </a:rPr>
              <a:t>awk</a:t>
            </a:r>
            <a:r>
              <a:rPr lang="en-US" sz="1400" dirty="0" smtClean="0">
                <a:latin typeface="Courier New" pitchFamily="49" charset="0"/>
                <a:cs typeface="Courier New" pitchFamily="49" charset="0"/>
              </a:rPr>
              <a:t> -F "|" '{ print $6 "\\" }' </a:t>
            </a:r>
          </a:p>
          <a:p>
            <a:r>
              <a:rPr lang="en-US" sz="1400" dirty="0" smtClean="0">
                <a:latin typeface="Courier New" pitchFamily="49" charset="0"/>
                <a:cs typeface="Courier New" pitchFamily="49" charset="0"/>
              </a:rPr>
              <a:t>echo " "</a:t>
            </a:r>
            <a:endParaRPr lang="en-US" sz="1400" dirty="0">
              <a:latin typeface="Courier New" pitchFamily="49" charset="0"/>
              <a:cs typeface="Courier New" pitchFamily="49" charset="0"/>
            </a:endParaRPr>
          </a:p>
        </p:txBody>
      </p:sp>
      <p:sp>
        <p:nvSpPr>
          <p:cNvPr id="5" name="TextBox 4"/>
          <p:cNvSpPr txBox="1"/>
          <p:nvPr/>
        </p:nvSpPr>
        <p:spPr>
          <a:xfrm>
            <a:off x="1066800" y="3048000"/>
            <a:ext cx="7162800" cy="1169551"/>
          </a:xfrm>
          <a:prstGeom prst="rect">
            <a:avLst/>
          </a:prstGeom>
          <a:noFill/>
        </p:spPr>
        <p:txBody>
          <a:bodyPr wrap="square" rtlCol="0">
            <a:spAutoFit/>
          </a:bodyPr>
          <a:lstStyle/>
          <a:p>
            <a:r>
              <a:rPr lang="en-US" sz="1400" dirty="0" smtClean="0">
                <a:latin typeface="Courier New" pitchFamily="49" charset="0"/>
                <a:cs typeface="Courier New" pitchFamily="49" charset="0"/>
              </a:rPr>
              <a:t>$ ./aws_to_c3.sh </a:t>
            </a:r>
          </a:p>
          <a:p>
            <a:r>
              <a:rPr lang="en-US" sz="1400" dirty="0" err="1" smtClean="0">
                <a:latin typeface="Courier New" pitchFamily="49" charset="0"/>
                <a:cs typeface="Courier New" pitchFamily="49" charset="0"/>
              </a:rPr>
              <a:t>cluster.default</a:t>
            </a:r>
            <a:r>
              <a:rPr lang="en-US" sz="1400" dirty="0" smtClean="0">
                <a:latin typeface="Courier New" pitchFamily="49" charset="0"/>
                <a:cs typeface="Courier New" pitchFamily="49" charset="0"/>
              </a:rPr>
              <a:t> = \</a:t>
            </a:r>
          </a:p>
          <a:p>
            <a:r>
              <a:rPr lang="en-US" sz="1400" dirty="0" smtClean="0">
                <a:latin typeface="Courier New" pitchFamily="49" charset="0"/>
                <a:cs typeface="Courier New" pitchFamily="49" charset="0"/>
              </a:rPr>
              <a:t> ec2-174-129-169-130.compute-1.amazonaws.com \</a:t>
            </a:r>
          </a:p>
          <a:p>
            <a:r>
              <a:rPr lang="en-US" sz="1400" dirty="0" smtClean="0">
                <a:latin typeface="Courier New" pitchFamily="49" charset="0"/>
                <a:cs typeface="Courier New" pitchFamily="49" charset="0"/>
              </a:rPr>
              <a:t> ec2-75-101-218-88.compute-1.amazonaws.com   \</a:t>
            </a:r>
          </a:p>
          <a:p>
            <a:r>
              <a:rPr lang="en-US" sz="1400" dirty="0" smtClean="0">
                <a:latin typeface="Courier New" pitchFamily="49" charset="0"/>
                <a:cs typeface="Courier New" pitchFamily="49" charset="0"/>
              </a:rPr>
              <a:t> ec2-75-101-218-146.compute-1.amazonaws.com  \</a:t>
            </a:r>
          </a:p>
        </p:txBody>
      </p:sp>
      <p:sp>
        <p:nvSpPr>
          <p:cNvPr id="6" name="TextBox 5"/>
          <p:cNvSpPr txBox="1"/>
          <p:nvPr/>
        </p:nvSpPr>
        <p:spPr>
          <a:xfrm>
            <a:off x="1066800" y="4648200"/>
            <a:ext cx="7162800" cy="307777"/>
          </a:xfrm>
          <a:prstGeom prst="rect">
            <a:avLst/>
          </a:prstGeom>
          <a:noFill/>
        </p:spPr>
        <p:txBody>
          <a:bodyPr wrap="square" rtlCol="0">
            <a:spAutoFit/>
          </a:bodyPr>
          <a:lstStyle/>
          <a:p>
            <a:r>
              <a:rPr lang="en-US" sz="1400" dirty="0" smtClean="0">
                <a:latin typeface="Courier New" pitchFamily="49" charset="0"/>
                <a:cs typeface="Courier New" pitchFamily="49" charset="0"/>
              </a:rPr>
              <a:t>$ ./aws_to_c3.sh &gt;&gt; ~/nc2.conf</a:t>
            </a:r>
          </a:p>
        </p:txBody>
      </p:sp>
    </p:spTree>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 Server Configuration</a:t>
            </a:r>
            <a:endParaRPr lang="en-US" dirty="0"/>
          </a:p>
        </p:txBody>
      </p:sp>
      <p:sp>
        <p:nvSpPr>
          <p:cNvPr id="7" name="Slide Number Placeholder 6"/>
          <p:cNvSpPr>
            <a:spLocks noGrp="1"/>
          </p:cNvSpPr>
          <p:nvPr>
            <p:ph type="sldNum" sz="quarter" idx="12"/>
          </p:nvPr>
        </p:nvSpPr>
        <p:spPr/>
        <p:txBody>
          <a:bodyPr/>
          <a:lstStyle/>
          <a:p>
            <a:fld id="{E9353CB8-35B8-441F-A176-6CE3BA725640}" type="slidenum">
              <a:rPr lang="en-US" smtClean="0"/>
              <a:pPr/>
              <a:t>207</a:t>
            </a:fld>
            <a:endParaRPr lang="en-US"/>
          </a:p>
        </p:txBody>
      </p:sp>
      <p:sp>
        <p:nvSpPr>
          <p:cNvPr id="5" name="TextBox 4"/>
          <p:cNvSpPr txBox="1"/>
          <p:nvPr/>
        </p:nvSpPr>
        <p:spPr>
          <a:xfrm>
            <a:off x="914400" y="2895600"/>
            <a:ext cx="7620000" cy="1600438"/>
          </a:xfrm>
          <a:prstGeom prst="rect">
            <a:avLst/>
          </a:prstGeom>
          <a:noFill/>
        </p:spPr>
        <p:txBody>
          <a:bodyPr wrap="square" rtlCol="0">
            <a:spAutoFit/>
          </a:bodyPr>
          <a:lstStyle/>
          <a:p>
            <a:r>
              <a:rPr lang="en-US" sz="1400" dirty="0" smtClean="0">
                <a:latin typeface="Courier New" pitchFamily="49" charset="0"/>
                <a:cs typeface="Courier New" pitchFamily="49" charset="0"/>
              </a:rPr>
              <a:t>&lt;servers&gt;</a:t>
            </a:r>
          </a:p>
          <a:p>
            <a:r>
              <a:rPr lang="en-US" sz="1400" dirty="0" smtClean="0">
                <a:latin typeface="Courier New" pitchFamily="49" charset="0"/>
                <a:cs typeface="Courier New" pitchFamily="49" charset="0"/>
              </a:rPr>
              <a:t>    &lt;!-- Tell DSO where the Terracotta server can be found. --&gt;</a:t>
            </a:r>
          </a:p>
          <a:p>
            <a:r>
              <a:rPr lang="en-US" sz="1400" dirty="0" smtClean="0">
                <a:latin typeface="Courier New" pitchFamily="49" charset="0"/>
                <a:cs typeface="Courier New" pitchFamily="49" charset="0"/>
              </a:rPr>
              <a:t>    &lt;server host="ec2-174-129-169-130.compute-1.amazonaws.com"&gt;</a:t>
            </a:r>
          </a:p>
          <a:p>
            <a:r>
              <a:rPr lang="en-US" sz="1400" dirty="0" smtClean="0">
                <a:latin typeface="Courier New" pitchFamily="49" charset="0"/>
                <a:cs typeface="Courier New" pitchFamily="49" charset="0"/>
              </a:rPr>
              <a:t>      &lt;data&gt;%(</a:t>
            </a:r>
            <a:r>
              <a:rPr lang="en-US" sz="1400" dirty="0" err="1" smtClean="0">
                <a:latin typeface="Courier New" pitchFamily="49" charset="0"/>
                <a:cs typeface="Courier New" pitchFamily="49" charset="0"/>
              </a:rPr>
              <a:t>user.home</a:t>
            </a:r>
            <a:r>
              <a:rPr lang="en-US" sz="1400" dirty="0" smtClean="0">
                <a:latin typeface="Courier New" pitchFamily="49" charset="0"/>
                <a:cs typeface="Courier New" pitchFamily="49" charset="0"/>
              </a:rPr>
              <a:t>)/terracotta/server-data&lt;/data&gt;</a:t>
            </a:r>
          </a:p>
          <a:p>
            <a:r>
              <a:rPr lang="en-US" sz="1400" dirty="0" smtClean="0">
                <a:latin typeface="Courier New" pitchFamily="49" charset="0"/>
                <a:cs typeface="Courier New" pitchFamily="49" charset="0"/>
              </a:rPr>
              <a:t>      &lt;logs&gt;%(</a:t>
            </a:r>
            <a:r>
              <a:rPr lang="en-US" sz="1400" dirty="0" err="1" smtClean="0">
                <a:latin typeface="Courier New" pitchFamily="49" charset="0"/>
                <a:cs typeface="Courier New" pitchFamily="49" charset="0"/>
              </a:rPr>
              <a:t>user.home</a:t>
            </a:r>
            <a:r>
              <a:rPr lang="en-US" sz="1400" dirty="0" smtClean="0">
                <a:latin typeface="Courier New" pitchFamily="49" charset="0"/>
                <a:cs typeface="Courier New" pitchFamily="49" charset="0"/>
              </a:rPr>
              <a:t>)/terracotta/server-logs&lt;/logs&gt;</a:t>
            </a:r>
          </a:p>
          <a:p>
            <a:r>
              <a:rPr lang="en-US" sz="1400" dirty="0" smtClean="0">
                <a:latin typeface="Courier New" pitchFamily="49" charset="0"/>
                <a:cs typeface="Courier New" pitchFamily="49" charset="0"/>
              </a:rPr>
              <a:t>    &lt;/server&gt;</a:t>
            </a:r>
          </a:p>
          <a:p>
            <a:r>
              <a:rPr lang="en-US" sz="1400" dirty="0" smtClean="0">
                <a:latin typeface="Courier New" pitchFamily="49" charset="0"/>
                <a:cs typeface="Courier New" pitchFamily="49" charset="0"/>
              </a:rPr>
              <a:t> &lt;/servers&gt;</a:t>
            </a:r>
            <a:endParaRPr lang="en-US" sz="1400" dirty="0">
              <a:latin typeface="Courier New" pitchFamily="49" charset="0"/>
              <a:cs typeface="Courier New" pitchFamily="49" charset="0"/>
            </a:endParaRPr>
          </a:p>
        </p:txBody>
      </p:sp>
      <p:sp>
        <p:nvSpPr>
          <p:cNvPr id="6" name="TextBox 5"/>
          <p:cNvSpPr txBox="1"/>
          <p:nvPr/>
        </p:nvSpPr>
        <p:spPr>
          <a:xfrm>
            <a:off x="457200" y="1524000"/>
            <a:ext cx="4648200" cy="1477328"/>
          </a:xfrm>
          <a:prstGeom prst="rect">
            <a:avLst/>
          </a:prstGeom>
          <a:noFill/>
        </p:spPr>
        <p:txBody>
          <a:bodyPr wrap="square" rtlCol="0">
            <a:spAutoFit/>
          </a:bodyPr>
          <a:lstStyle/>
          <a:p>
            <a:pPr marL="342900" indent="-342900">
              <a:buFont typeface="Arial" pitchFamily="34" charset="0"/>
              <a:buChar char="•"/>
            </a:pPr>
            <a:r>
              <a:rPr lang="en-US" dirty="0" smtClean="0"/>
              <a:t>NGMF TC  configuration file  (tc.xml)</a:t>
            </a:r>
          </a:p>
          <a:p>
            <a:pPr marL="800100" lvl="1" indent="-342900">
              <a:buFont typeface="Arial" pitchFamily="34" charset="0"/>
              <a:buChar char="•"/>
            </a:pPr>
            <a:r>
              <a:rPr lang="en-US" dirty="0" smtClean="0"/>
              <a:t>Server host attribute customization</a:t>
            </a:r>
          </a:p>
          <a:p>
            <a:pPr marL="800100" lvl="1" indent="-342900">
              <a:buFont typeface="Arial" pitchFamily="34" charset="0"/>
              <a:buChar char="•"/>
            </a:pPr>
            <a:r>
              <a:rPr lang="en-US" dirty="0" smtClean="0"/>
              <a:t>public DNS name</a:t>
            </a:r>
          </a:p>
          <a:p>
            <a:pPr marL="800100" lvl="1" indent="-342900">
              <a:buFont typeface="Arial" pitchFamily="34" charset="0"/>
              <a:buChar char="•"/>
            </a:pPr>
            <a:r>
              <a:rPr lang="en-US" dirty="0" smtClean="0"/>
              <a:t>needed for JMX</a:t>
            </a:r>
          </a:p>
          <a:p>
            <a:pPr marL="342900" indent="-342900">
              <a:buFont typeface="Arial" pitchFamily="34" charset="0"/>
              <a:buChar char="•"/>
            </a:pPr>
            <a:endParaRPr lang="en-US" dirty="0" smtClean="0"/>
          </a:p>
        </p:txBody>
      </p:sp>
      <p:sp>
        <p:nvSpPr>
          <p:cNvPr id="11" name="TextBox 10"/>
          <p:cNvSpPr txBox="1"/>
          <p:nvPr/>
        </p:nvSpPr>
        <p:spPr>
          <a:xfrm>
            <a:off x="457200" y="4724400"/>
            <a:ext cx="4648200" cy="646331"/>
          </a:xfrm>
          <a:prstGeom prst="rect">
            <a:avLst/>
          </a:prstGeom>
          <a:noFill/>
        </p:spPr>
        <p:txBody>
          <a:bodyPr wrap="square" rtlCol="0">
            <a:spAutoFit/>
          </a:bodyPr>
          <a:lstStyle/>
          <a:p>
            <a:pPr marL="342900" indent="-342900"/>
            <a:endParaRPr lang="en-US" dirty="0" smtClean="0"/>
          </a:p>
          <a:p>
            <a:pPr marL="342900" indent="-342900">
              <a:buFont typeface="Arial" pitchFamily="34" charset="0"/>
              <a:buChar char="•"/>
            </a:pPr>
            <a:endParaRPr lang="en-US" dirty="0" smtClean="0"/>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model files</a:t>
            </a:r>
            <a:endParaRPr lang="en-US" dirty="0"/>
          </a:p>
        </p:txBody>
      </p:sp>
      <p:sp>
        <p:nvSpPr>
          <p:cNvPr id="12" name="Slide Number Placeholder 11"/>
          <p:cNvSpPr>
            <a:spLocks noGrp="1"/>
          </p:cNvSpPr>
          <p:nvPr>
            <p:ph type="sldNum" sz="quarter" idx="12"/>
          </p:nvPr>
        </p:nvSpPr>
        <p:spPr/>
        <p:txBody>
          <a:bodyPr/>
          <a:lstStyle/>
          <a:p>
            <a:fld id="{E9353CB8-35B8-441F-A176-6CE3BA725640}" type="slidenum">
              <a:rPr lang="en-US" smtClean="0"/>
              <a:pPr/>
              <a:t>208</a:t>
            </a:fld>
            <a:endParaRPr lang="en-US"/>
          </a:p>
        </p:txBody>
      </p:sp>
      <p:sp>
        <p:nvSpPr>
          <p:cNvPr id="4" name="TextBox 3"/>
          <p:cNvSpPr txBox="1"/>
          <p:nvPr/>
        </p:nvSpPr>
        <p:spPr>
          <a:xfrm>
            <a:off x="762000" y="2525019"/>
            <a:ext cx="7315200" cy="1754326"/>
          </a:xfrm>
          <a:prstGeom prst="rect">
            <a:avLst/>
          </a:prstGeom>
          <a:noFill/>
        </p:spPr>
        <p:txBody>
          <a:bodyPr wrap="square" rtlCol="0">
            <a:spAutoFit/>
          </a:bodyPr>
          <a:lstStyle/>
          <a:p>
            <a:pPr marL="0" lvl="1"/>
            <a:r>
              <a:rPr lang="en-US" dirty="0" smtClean="0">
                <a:latin typeface="Courier New" pitchFamily="49" charset="0"/>
                <a:cs typeface="Courier New" pitchFamily="49" charset="0"/>
              </a:rPr>
              <a:t>$nc2 –c ec2:0-* -put ngmf.jar </a:t>
            </a:r>
            <a:r>
              <a:rPr lang="en-US" dirty="0" err="1" smtClean="0">
                <a:latin typeface="Courier New" pitchFamily="49" charset="0"/>
                <a:cs typeface="Courier New" pitchFamily="49" charset="0"/>
              </a:rPr>
              <a:t>ngmf.jar</a:t>
            </a:r>
            <a:endParaRPr lang="en-US" dirty="0" smtClean="0">
              <a:latin typeface="Courier New" pitchFamily="49" charset="0"/>
              <a:cs typeface="Courier New" pitchFamily="49" charset="0"/>
            </a:endParaRPr>
          </a:p>
          <a:p>
            <a:pPr marL="0" lvl="1"/>
            <a:r>
              <a:rPr lang="en-US" dirty="0" smtClean="0">
                <a:latin typeface="Courier New" pitchFamily="49" charset="0"/>
                <a:cs typeface="Courier New" pitchFamily="49" charset="0"/>
              </a:rPr>
              <a:t>$nc2 –c ec2:0-* -put </a:t>
            </a:r>
            <a:r>
              <a:rPr lang="en-US" dirty="0" err="1" smtClean="0">
                <a:latin typeface="Courier New" pitchFamily="49" charset="0"/>
                <a:cs typeface="Courier New" pitchFamily="49" charset="0"/>
              </a:rPr>
              <a:t>ngmf.models.jar</a:t>
            </a:r>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ngmf.models.jar</a:t>
            </a:r>
            <a:endParaRPr lang="en-US" dirty="0" smtClean="0">
              <a:latin typeface="Courier New" pitchFamily="49" charset="0"/>
              <a:cs typeface="Courier New" pitchFamily="49" charset="0"/>
            </a:endParaRPr>
          </a:p>
          <a:p>
            <a:pPr marL="0" lvl="1"/>
            <a:r>
              <a:rPr lang="en-US" dirty="0" smtClean="0">
                <a:latin typeface="Courier New" pitchFamily="49" charset="0"/>
                <a:cs typeface="Courier New" pitchFamily="49" charset="0"/>
              </a:rPr>
              <a:t>$nc2 –c ec2:0-* -put climate.cst </a:t>
            </a:r>
            <a:r>
              <a:rPr lang="en-US" dirty="0" err="1" smtClean="0">
                <a:latin typeface="Courier New" pitchFamily="49" charset="0"/>
                <a:cs typeface="Courier New" pitchFamily="49" charset="0"/>
              </a:rPr>
              <a:t>climate.cst</a:t>
            </a:r>
            <a:endParaRPr lang="en-US" dirty="0" smtClean="0">
              <a:latin typeface="Courier New" pitchFamily="49" charset="0"/>
              <a:cs typeface="Courier New" pitchFamily="49" charset="0"/>
            </a:endParaRPr>
          </a:p>
          <a:p>
            <a:pPr marL="0" lvl="1"/>
            <a:r>
              <a:rPr lang="en-US" dirty="0" smtClean="0">
                <a:latin typeface="Courier New" pitchFamily="49" charset="0"/>
                <a:cs typeface="Courier New" pitchFamily="49" charset="0"/>
              </a:rPr>
              <a:t>$nc2 –c ec2:0-* -put tc.xml </a:t>
            </a:r>
            <a:r>
              <a:rPr lang="en-US" dirty="0" err="1" smtClean="0">
                <a:latin typeface="Courier New" pitchFamily="49" charset="0"/>
                <a:cs typeface="Courier New" pitchFamily="49" charset="0"/>
              </a:rPr>
              <a:t>tc.xml</a:t>
            </a:r>
            <a:endParaRPr lang="en-US" dirty="0" smtClean="0">
              <a:latin typeface="Courier New" pitchFamily="49" charset="0"/>
              <a:cs typeface="Courier New" pitchFamily="49" charset="0"/>
            </a:endParaRPr>
          </a:p>
          <a:p>
            <a:pPr marL="0" lvl="1"/>
            <a:endParaRPr lang="en-US" dirty="0" smtClean="0">
              <a:latin typeface="Courier New" pitchFamily="49" charset="0"/>
              <a:cs typeface="Courier New" pitchFamily="49" charset="0"/>
            </a:endParaRPr>
          </a:p>
          <a:p>
            <a:endParaRPr lang="en-US" dirty="0"/>
          </a:p>
        </p:txBody>
      </p:sp>
      <p:sp>
        <p:nvSpPr>
          <p:cNvPr id="5" name="TextBox 4"/>
          <p:cNvSpPr txBox="1"/>
          <p:nvPr/>
        </p:nvSpPr>
        <p:spPr>
          <a:xfrm>
            <a:off x="1219200" y="1981200"/>
            <a:ext cx="3615733" cy="369332"/>
          </a:xfrm>
          <a:prstGeom prst="rect">
            <a:avLst/>
          </a:prstGeom>
          <a:noFill/>
        </p:spPr>
        <p:txBody>
          <a:bodyPr wrap="none" rtlCol="0">
            <a:spAutoFit/>
          </a:bodyPr>
          <a:lstStyle/>
          <a:p>
            <a:r>
              <a:rPr lang="en-US" i="1" dirty="0" smtClean="0"/>
              <a:t>Put these on all nodes in cluster ‘ec2’</a:t>
            </a:r>
            <a:endParaRPr lang="en-US" i="1" dirty="0"/>
          </a:p>
        </p:txBody>
      </p:sp>
      <p:sp>
        <p:nvSpPr>
          <p:cNvPr id="6" name="Right Brace 5"/>
          <p:cNvSpPr/>
          <p:nvPr/>
        </p:nvSpPr>
        <p:spPr>
          <a:xfrm rot="16200000">
            <a:off x="2247900" y="2019300"/>
            <a:ext cx="228600" cy="914400"/>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1371600" y="4114800"/>
            <a:ext cx="2895600" cy="1077218"/>
          </a:xfrm>
          <a:prstGeom prst="rect">
            <a:avLst/>
          </a:prstGeom>
          <a:noFill/>
        </p:spPr>
        <p:txBody>
          <a:bodyPr wrap="square" rtlCol="0">
            <a:spAutoFit/>
          </a:bodyPr>
          <a:lstStyle/>
          <a:p>
            <a:pPr marL="342900" indent="-342900">
              <a:buFont typeface="Arial" pitchFamily="34" charset="0"/>
              <a:buChar char="•"/>
            </a:pPr>
            <a:r>
              <a:rPr lang="en-US" sz="1600" i="1" dirty="0" smtClean="0"/>
              <a:t>NGMF jar</a:t>
            </a:r>
          </a:p>
          <a:p>
            <a:pPr marL="342900" indent="-342900">
              <a:buFont typeface="Arial" pitchFamily="34" charset="0"/>
              <a:buChar char="•"/>
            </a:pPr>
            <a:r>
              <a:rPr lang="en-US" sz="1600" i="1" dirty="0" smtClean="0"/>
              <a:t>Model jar</a:t>
            </a:r>
          </a:p>
          <a:p>
            <a:pPr marL="342900" indent="-342900">
              <a:buFont typeface="Arial" pitchFamily="34" charset="0"/>
              <a:buChar char="•"/>
            </a:pPr>
            <a:r>
              <a:rPr lang="en-US" sz="1600" i="1" dirty="0" smtClean="0"/>
              <a:t>Climate input file</a:t>
            </a:r>
          </a:p>
          <a:p>
            <a:pPr marL="342900" indent="-342900">
              <a:buFont typeface="Arial" pitchFamily="34" charset="0"/>
              <a:buChar char="•"/>
            </a:pPr>
            <a:r>
              <a:rPr lang="en-US" sz="1600" i="1" dirty="0" smtClean="0"/>
              <a:t>TC configuration</a:t>
            </a:r>
            <a:endParaRPr lang="en-US" sz="1600" i="1" dirty="0"/>
          </a:p>
        </p:txBody>
      </p:sp>
    </p:spTree>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Staring the TC Server </a:t>
            </a:r>
            <a:endParaRPr lang="en-US" dirty="0"/>
          </a:p>
        </p:txBody>
      </p:sp>
      <p:sp>
        <p:nvSpPr>
          <p:cNvPr id="11" name="Slide Number Placeholder 10"/>
          <p:cNvSpPr>
            <a:spLocks noGrp="1"/>
          </p:cNvSpPr>
          <p:nvPr>
            <p:ph type="sldNum" sz="quarter" idx="12"/>
          </p:nvPr>
        </p:nvSpPr>
        <p:spPr/>
        <p:txBody>
          <a:bodyPr/>
          <a:lstStyle/>
          <a:p>
            <a:fld id="{E9353CB8-35B8-441F-A176-6CE3BA725640}" type="slidenum">
              <a:rPr lang="en-US" smtClean="0"/>
              <a:pPr/>
              <a:t>209</a:t>
            </a:fld>
            <a:endParaRPr lang="en-US"/>
          </a:p>
        </p:txBody>
      </p:sp>
      <p:sp>
        <p:nvSpPr>
          <p:cNvPr id="7" name="TextBox 6"/>
          <p:cNvSpPr txBox="1"/>
          <p:nvPr/>
        </p:nvSpPr>
        <p:spPr>
          <a:xfrm>
            <a:off x="381000" y="2895601"/>
            <a:ext cx="9448800" cy="584775"/>
          </a:xfrm>
          <a:prstGeom prst="rect">
            <a:avLst/>
          </a:prstGeom>
          <a:noFill/>
        </p:spPr>
        <p:txBody>
          <a:bodyPr wrap="square" rtlCol="0">
            <a:spAutoFit/>
          </a:bodyPr>
          <a:lstStyle/>
          <a:p>
            <a:pPr marL="0" lvl="1"/>
            <a:r>
              <a:rPr lang="en-US" sz="1600" dirty="0" smtClean="0">
                <a:latin typeface="Courier New" pitchFamily="49" charset="0"/>
                <a:cs typeface="Courier New" pitchFamily="49" charset="0"/>
              </a:rPr>
              <a:t>$nc2 –c ec2:0 –exec /opt/</a:t>
            </a:r>
            <a:r>
              <a:rPr lang="en-US" sz="1600" dirty="0" err="1" smtClean="0">
                <a:latin typeface="Courier New" pitchFamily="49" charset="0"/>
                <a:cs typeface="Courier New" pitchFamily="49" charset="0"/>
              </a:rPr>
              <a:t>tc</a:t>
            </a:r>
            <a:r>
              <a:rPr lang="en-US" sz="1600" dirty="0" smtClean="0">
                <a:latin typeface="Courier New" pitchFamily="49" charset="0"/>
                <a:cs typeface="Courier New" pitchFamily="49" charset="0"/>
              </a:rPr>
              <a:t>/bin/start-tc-server.sh -f /root/tc.xml</a:t>
            </a:r>
          </a:p>
          <a:p>
            <a:endParaRPr lang="en-US" sz="1600" dirty="0"/>
          </a:p>
        </p:txBody>
      </p:sp>
      <p:sp>
        <p:nvSpPr>
          <p:cNvPr id="8" name="TextBox 7"/>
          <p:cNvSpPr txBox="1"/>
          <p:nvPr/>
        </p:nvSpPr>
        <p:spPr>
          <a:xfrm>
            <a:off x="838200" y="2286000"/>
            <a:ext cx="3560014" cy="369332"/>
          </a:xfrm>
          <a:prstGeom prst="rect">
            <a:avLst/>
          </a:prstGeom>
          <a:noFill/>
        </p:spPr>
        <p:txBody>
          <a:bodyPr wrap="none" rtlCol="0">
            <a:spAutoFit/>
          </a:bodyPr>
          <a:lstStyle/>
          <a:p>
            <a:r>
              <a:rPr lang="en-US" i="1" dirty="0" smtClean="0"/>
              <a:t>Run on the first node in cluster ‘ec2’</a:t>
            </a:r>
            <a:endParaRPr lang="en-US" i="1" dirty="0"/>
          </a:p>
        </p:txBody>
      </p:sp>
      <p:sp>
        <p:nvSpPr>
          <p:cNvPr id="9" name="Right Brace 8"/>
          <p:cNvSpPr/>
          <p:nvPr/>
        </p:nvSpPr>
        <p:spPr>
          <a:xfrm rot="16200000">
            <a:off x="1600200" y="2438400"/>
            <a:ext cx="228600" cy="685800"/>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TextBox 9"/>
          <p:cNvSpPr txBox="1"/>
          <p:nvPr/>
        </p:nvSpPr>
        <p:spPr>
          <a:xfrm>
            <a:off x="3124200" y="3886200"/>
            <a:ext cx="1053430" cy="369332"/>
          </a:xfrm>
          <a:prstGeom prst="rect">
            <a:avLst/>
          </a:prstGeom>
          <a:noFill/>
        </p:spPr>
        <p:txBody>
          <a:bodyPr wrap="none" rtlCol="0">
            <a:spAutoFit/>
          </a:bodyPr>
          <a:lstStyle/>
          <a:p>
            <a:r>
              <a:rPr lang="en-US" i="1" dirty="0" smtClean="0"/>
              <a:t>TC server</a:t>
            </a:r>
            <a:endParaRPr lang="en-US" i="1" dirty="0"/>
          </a:p>
        </p:txBody>
      </p:sp>
      <p:cxnSp>
        <p:nvCxnSpPr>
          <p:cNvPr id="12" name="Straight Arrow Connector 11"/>
          <p:cNvCxnSpPr>
            <a:stCxn id="10" idx="0"/>
          </p:cNvCxnSpPr>
          <p:nvPr/>
        </p:nvCxnSpPr>
        <p:spPr>
          <a:xfrm rot="5400000" flipH="1" flipV="1">
            <a:off x="3425657" y="3425658"/>
            <a:ext cx="685800" cy="2352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257800" y="3962400"/>
            <a:ext cx="2356158" cy="369332"/>
          </a:xfrm>
          <a:prstGeom prst="rect">
            <a:avLst/>
          </a:prstGeom>
          <a:noFill/>
        </p:spPr>
        <p:txBody>
          <a:bodyPr wrap="none" rtlCol="0">
            <a:spAutoFit/>
          </a:bodyPr>
          <a:lstStyle/>
          <a:p>
            <a:r>
              <a:rPr lang="en-US" i="1" dirty="0" smtClean="0"/>
              <a:t>TC server configuration</a:t>
            </a:r>
            <a:endParaRPr lang="en-US" i="1" dirty="0"/>
          </a:p>
        </p:txBody>
      </p:sp>
      <p:cxnSp>
        <p:nvCxnSpPr>
          <p:cNvPr id="16" name="Straight Arrow Connector 15"/>
          <p:cNvCxnSpPr>
            <a:stCxn id="15" idx="0"/>
          </p:cNvCxnSpPr>
          <p:nvPr/>
        </p:nvCxnSpPr>
        <p:spPr>
          <a:xfrm rot="5400000" flipH="1" flipV="1">
            <a:off x="6608840" y="3179839"/>
            <a:ext cx="609600" cy="9555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1066482"/>
          </a:xfrm>
        </p:spPr>
        <p:txBody>
          <a:bodyPr/>
          <a:lstStyle/>
          <a:p>
            <a:r>
              <a:rPr lang="en-US" dirty="0" smtClean="0"/>
              <a:t>ESP batch processing</a:t>
            </a:r>
            <a:endParaRPr lang="en-US" dirty="0"/>
          </a:p>
        </p:txBody>
      </p:sp>
      <p:sp>
        <p:nvSpPr>
          <p:cNvPr id="4" name="TextBox 3"/>
          <p:cNvSpPr txBox="1"/>
          <p:nvPr/>
        </p:nvSpPr>
        <p:spPr>
          <a:xfrm>
            <a:off x="685800" y="1219200"/>
            <a:ext cx="8229600" cy="5085366"/>
          </a:xfrm>
          <a:prstGeom prst="rect">
            <a:avLst/>
          </a:prstGeom>
          <a:noFill/>
          <a:effectLst>
            <a:glow rad="101600">
              <a:schemeClr val="accent2">
                <a:satMod val="175000"/>
                <a:alpha val="40000"/>
              </a:schemeClr>
            </a:glow>
          </a:effectLst>
        </p:spPr>
        <p:txBody>
          <a:bodyPr wrap="square" rtlCol="0">
            <a:spAutoFit/>
          </a:bodyPr>
          <a:lstStyle/>
          <a:p>
            <a:r>
              <a:rPr lang="en-US" sz="1200" dirty="0" smtClean="0">
                <a:latin typeface="Consolas" pitchFamily="49" charset="0"/>
              </a:rPr>
              <a:t>// ..</a:t>
            </a:r>
          </a:p>
          <a:p>
            <a:r>
              <a:rPr lang="en-US" sz="1200" dirty="0" smtClean="0">
                <a:solidFill>
                  <a:srgbClr val="FF0000"/>
                </a:solidFill>
                <a:latin typeface="Consolas" pitchFamily="49" charset="0"/>
              </a:rPr>
              <a:t>scripts = [</a:t>
            </a:r>
          </a:p>
          <a:p>
            <a:r>
              <a:rPr lang="en-US" sz="1200" dirty="0" smtClean="0">
                <a:solidFill>
                  <a:srgbClr val="FF0000"/>
                </a:solidFill>
                <a:latin typeface="Consolas" pitchFamily="49" charset="0"/>
              </a:rPr>
              <a:t>  </a:t>
            </a:r>
            <a:r>
              <a:rPr lang="en-US" sz="1200" b="1" dirty="0" smtClean="0">
                <a:solidFill>
                  <a:srgbClr val="FF0000"/>
                </a:solidFill>
                <a:latin typeface="Consolas" pitchFamily="49" charset="0"/>
              </a:rPr>
              <a:t>"</a:t>
            </a:r>
            <a:r>
              <a:rPr lang="en-US" sz="1200" b="1" dirty="0" err="1" smtClean="0">
                <a:solidFill>
                  <a:srgbClr val="FF0000"/>
                </a:solidFill>
                <a:latin typeface="Consolas" pitchFamily="49" charset="0"/>
              </a:rPr>
              <a:t>yampa</a:t>
            </a:r>
            <a:r>
              <a:rPr lang="en-US" sz="1200" b="1" dirty="0" smtClean="0">
                <a:solidFill>
                  <a:srgbClr val="FF0000"/>
                </a:solidFill>
                <a:latin typeface="Consolas" pitchFamily="49" charset="0"/>
              </a:rPr>
              <a:t>/yampaStmBtXyz.esp",</a:t>
            </a:r>
          </a:p>
          <a:p>
            <a:r>
              <a:rPr lang="en-US" sz="1200" b="1" dirty="0" smtClean="0">
                <a:solidFill>
                  <a:srgbClr val="FF0000"/>
                </a:solidFill>
                <a:latin typeface="Consolas" pitchFamily="49" charset="0"/>
              </a:rPr>
              <a:t>  "east/eastXyz.esp",</a:t>
            </a:r>
          </a:p>
          <a:p>
            <a:r>
              <a:rPr lang="en-US" sz="1200" b="1" dirty="0" smtClean="0">
                <a:solidFill>
                  <a:srgbClr val="FF0000"/>
                </a:solidFill>
                <a:latin typeface="Consolas" pitchFamily="49" charset="0"/>
              </a:rPr>
              <a:t>  "animas/animasXyz.esp"</a:t>
            </a:r>
          </a:p>
          <a:p>
            <a:r>
              <a:rPr lang="en-US" sz="1200" dirty="0" smtClean="0">
                <a:solidFill>
                  <a:srgbClr val="FF0000"/>
                </a:solidFill>
                <a:latin typeface="Consolas" pitchFamily="49" charset="0"/>
              </a:rPr>
              <a:t>]</a:t>
            </a:r>
          </a:p>
          <a:p>
            <a:endParaRPr lang="en-US" sz="1200" dirty="0" smtClean="0">
              <a:latin typeface="Consolas" pitchFamily="49" charset="0"/>
            </a:endParaRPr>
          </a:p>
          <a:p>
            <a:r>
              <a:rPr lang="en-US" sz="1200" dirty="0" smtClean="0">
                <a:latin typeface="Consolas" pitchFamily="49" charset="0"/>
              </a:rPr>
              <a:t>// Initialization end forecast end</a:t>
            </a:r>
          </a:p>
          <a:p>
            <a:r>
              <a:rPr lang="en-US" sz="1200" dirty="0" err="1" smtClean="0">
                <a:latin typeface="Consolas" pitchFamily="49" charset="0"/>
              </a:rPr>
              <a:t>initEnd</a:t>
            </a:r>
            <a:r>
              <a:rPr lang="en-US" sz="1200" dirty="0" smtClean="0">
                <a:latin typeface="Consolas" pitchFamily="49" charset="0"/>
              </a:rPr>
              <a:t> = "2005-04-30"</a:t>
            </a:r>
          </a:p>
          <a:p>
            <a:r>
              <a:rPr lang="en-US" sz="1200" dirty="0" err="1" smtClean="0">
                <a:latin typeface="Consolas" pitchFamily="49" charset="0"/>
              </a:rPr>
              <a:t>fctEnd</a:t>
            </a:r>
            <a:r>
              <a:rPr lang="en-US" sz="1200" dirty="0" smtClean="0">
                <a:latin typeface="Consolas" pitchFamily="49" charset="0"/>
              </a:rPr>
              <a:t>  = "2005-05-30"</a:t>
            </a:r>
          </a:p>
          <a:p>
            <a:endParaRPr lang="en-US" sz="1200" dirty="0" smtClean="0">
              <a:latin typeface="Consolas" pitchFamily="49" charset="0"/>
            </a:endParaRPr>
          </a:p>
          <a:p>
            <a:r>
              <a:rPr lang="en-US" sz="1200" dirty="0" smtClean="0">
                <a:latin typeface="Consolas" pitchFamily="49" charset="0"/>
              </a:rPr>
              <a:t>// pass system properties for others to read.</a:t>
            </a:r>
          </a:p>
          <a:p>
            <a:r>
              <a:rPr lang="en-US" sz="1200" dirty="0" err="1" smtClean="0">
                <a:latin typeface="Consolas" pitchFamily="49" charset="0"/>
              </a:rPr>
              <a:t>System.setProperty</a:t>
            </a:r>
            <a:r>
              <a:rPr lang="en-US" sz="1200" dirty="0" smtClean="0">
                <a:latin typeface="Consolas" pitchFamily="49" charset="0"/>
              </a:rPr>
              <a:t>("out", </a:t>
            </a:r>
            <a:r>
              <a:rPr lang="en-US" sz="1200" dirty="0" err="1" smtClean="0">
                <a:latin typeface="Consolas" pitchFamily="49" charset="0"/>
              </a:rPr>
              <a:t>today.toString</a:t>
            </a:r>
            <a:r>
              <a:rPr lang="en-US" sz="1200" dirty="0" smtClean="0">
                <a:latin typeface="Consolas" pitchFamily="49" charset="0"/>
              </a:rPr>
              <a:t>());</a:t>
            </a:r>
          </a:p>
          <a:p>
            <a:r>
              <a:rPr lang="en-US" sz="1200" dirty="0" err="1" smtClean="0">
                <a:latin typeface="Consolas" pitchFamily="49" charset="0"/>
              </a:rPr>
              <a:t>System.setProperty</a:t>
            </a:r>
            <a:r>
              <a:rPr lang="en-US" sz="1200" dirty="0" smtClean="0">
                <a:latin typeface="Consolas" pitchFamily="49" charset="0"/>
              </a:rPr>
              <a:t>("</a:t>
            </a:r>
            <a:r>
              <a:rPr lang="en-US" sz="1200" dirty="0" err="1" smtClean="0">
                <a:latin typeface="Consolas" pitchFamily="49" charset="0"/>
              </a:rPr>
              <a:t>initEnd</a:t>
            </a:r>
            <a:r>
              <a:rPr lang="en-US" sz="1200" dirty="0" smtClean="0">
                <a:latin typeface="Consolas" pitchFamily="49" charset="0"/>
              </a:rPr>
              <a:t>", </a:t>
            </a:r>
            <a:r>
              <a:rPr lang="en-US" sz="1200" dirty="0" err="1" smtClean="0">
                <a:latin typeface="Consolas" pitchFamily="49" charset="0"/>
              </a:rPr>
              <a:t>System.getProperty</a:t>
            </a:r>
            <a:r>
              <a:rPr lang="en-US" sz="1200" dirty="0" smtClean="0">
                <a:latin typeface="Consolas" pitchFamily="49" charset="0"/>
              </a:rPr>
              <a:t>("</a:t>
            </a:r>
            <a:r>
              <a:rPr lang="en-US" sz="1200" dirty="0" err="1" smtClean="0">
                <a:latin typeface="Consolas" pitchFamily="49" charset="0"/>
              </a:rPr>
              <a:t>initEnd",initEnd</a:t>
            </a:r>
            <a:r>
              <a:rPr lang="en-US" sz="1200" dirty="0" smtClean="0">
                <a:latin typeface="Consolas" pitchFamily="49" charset="0"/>
              </a:rPr>
              <a:t>))</a:t>
            </a:r>
          </a:p>
          <a:p>
            <a:r>
              <a:rPr lang="en-US" sz="1200" dirty="0" err="1" smtClean="0">
                <a:latin typeface="Consolas" pitchFamily="49" charset="0"/>
              </a:rPr>
              <a:t>System.setProperty</a:t>
            </a:r>
            <a:r>
              <a:rPr lang="en-US" sz="1200" dirty="0" smtClean="0">
                <a:latin typeface="Consolas" pitchFamily="49" charset="0"/>
              </a:rPr>
              <a:t>("</a:t>
            </a:r>
            <a:r>
              <a:rPr lang="en-US" sz="1200" dirty="0" err="1" smtClean="0">
                <a:latin typeface="Consolas" pitchFamily="49" charset="0"/>
              </a:rPr>
              <a:t>fctEnd</a:t>
            </a:r>
            <a:r>
              <a:rPr lang="en-US" sz="1200" dirty="0" smtClean="0">
                <a:latin typeface="Consolas" pitchFamily="49" charset="0"/>
              </a:rPr>
              <a:t>",  </a:t>
            </a:r>
            <a:r>
              <a:rPr lang="en-US" sz="1200" dirty="0" err="1" smtClean="0">
                <a:latin typeface="Consolas" pitchFamily="49" charset="0"/>
              </a:rPr>
              <a:t>System.getProperty</a:t>
            </a:r>
            <a:r>
              <a:rPr lang="en-US" sz="1200" dirty="0" smtClean="0">
                <a:latin typeface="Consolas" pitchFamily="49" charset="0"/>
              </a:rPr>
              <a:t>("</a:t>
            </a:r>
            <a:r>
              <a:rPr lang="en-US" sz="1200" dirty="0" err="1" smtClean="0">
                <a:latin typeface="Consolas" pitchFamily="49" charset="0"/>
              </a:rPr>
              <a:t>fctEnd</a:t>
            </a:r>
            <a:r>
              <a:rPr lang="en-US" sz="1200" dirty="0" smtClean="0">
                <a:latin typeface="Consolas" pitchFamily="49" charset="0"/>
              </a:rPr>
              <a:t>", </a:t>
            </a:r>
            <a:r>
              <a:rPr lang="en-US" sz="1200" dirty="0" err="1" smtClean="0">
                <a:latin typeface="Consolas" pitchFamily="49" charset="0"/>
              </a:rPr>
              <a:t>fctEnd</a:t>
            </a:r>
            <a:r>
              <a:rPr lang="en-US" sz="1200" dirty="0" smtClean="0">
                <a:latin typeface="Consolas" pitchFamily="49" charset="0"/>
              </a:rPr>
              <a:t>))</a:t>
            </a:r>
          </a:p>
          <a:p>
            <a:endParaRPr lang="en-US" sz="1200" dirty="0" smtClean="0">
              <a:latin typeface="Consolas" pitchFamily="49" charset="0"/>
            </a:endParaRPr>
          </a:p>
          <a:p>
            <a:r>
              <a:rPr lang="en-US" sz="1200" dirty="0" smtClean="0">
                <a:latin typeface="Consolas" pitchFamily="49" charset="0"/>
              </a:rPr>
              <a:t>work = </a:t>
            </a:r>
            <a:r>
              <a:rPr lang="en-US" sz="1200" dirty="0" err="1" smtClean="0">
                <a:latin typeface="Consolas" pitchFamily="49" charset="0"/>
              </a:rPr>
              <a:t>System.getProperty</a:t>
            </a:r>
            <a:r>
              <a:rPr lang="en-US" sz="1200" dirty="0" smtClean="0">
                <a:latin typeface="Consolas" pitchFamily="49" charset="0"/>
              </a:rPr>
              <a:t>("work") + "/simulation"</a:t>
            </a:r>
          </a:p>
          <a:p>
            <a:r>
              <a:rPr lang="en-US" sz="1200" dirty="0" err="1" smtClean="0">
                <a:latin typeface="Consolas" pitchFamily="49" charset="0"/>
              </a:rPr>
              <a:t>println</a:t>
            </a:r>
            <a:r>
              <a:rPr lang="en-US" sz="1200" dirty="0" smtClean="0">
                <a:latin typeface="Consolas" pitchFamily="49" charset="0"/>
              </a:rPr>
              <a:t> "Batch ESP run '$today' forecasting " + </a:t>
            </a:r>
            <a:r>
              <a:rPr lang="en-US" sz="1200" dirty="0" err="1" smtClean="0">
                <a:latin typeface="Consolas" pitchFamily="49" charset="0"/>
              </a:rPr>
              <a:t>System.getProperty</a:t>
            </a:r>
            <a:r>
              <a:rPr lang="en-US" sz="1200" dirty="0" smtClean="0">
                <a:latin typeface="Consolas" pitchFamily="49" charset="0"/>
              </a:rPr>
              <a:t>("</a:t>
            </a:r>
            <a:r>
              <a:rPr lang="en-US" sz="1200" dirty="0" err="1" smtClean="0">
                <a:latin typeface="Consolas" pitchFamily="49" charset="0"/>
              </a:rPr>
              <a:t>initEnd</a:t>
            </a:r>
            <a:r>
              <a:rPr lang="en-US" sz="1200" dirty="0" smtClean="0">
                <a:latin typeface="Consolas" pitchFamily="49" charset="0"/>
              </a:rPr>
              <a:t>") + "..."+ </a:t>
            </a:r>
            <a:r>
              <a:rPr lang="en-US" sz="1200" dirty="0" err="1" smtClean="0">
                <a:latin typeface="Consolas" pitchFamily="49" charset="0"/>
              </a:rPr>
              <a:t>System.getProperty</a:t>
            </a:r>
            <a:r>
              <a:rPr lang="en-US" sz="1200" dirty="0" smtClean="0">
                <a:latin typeface="Consolas" pitchFamily="49" charset="0"/>
              </a:rPr>
              <a:t>("</a:t>
            </a:r>
            <a:r>
              <a:rPr lang="en-US" sz="1200" dirty="0" err="1" smtClean="0">
                <a:latin typeface="Consolas" pitchFamily="49" charset="0"/>
              </a:rPr>
              <a:t>fctEnd</a:t>
            </a:r>
            <a:r>
              <a:rPr lang="en-US" sz="1200" dirty="0" smtClean="0">
                <a:latin typeface="Consolas" pitchFamily="49" charset="0"/>
              </a:rPr>
              <a:t>");</a:t>
            </a:r>
          </a:p>
          <a:p>
            <a:r>
              <a:rPr lang="en-US" sz="1200" b="1" dirty="0" err="1" smtClean="0">
                <a:solidFill>
                  <a:srgbClr val="FF0000"/>
                </a:solidFill>
                <a:latin typeface="Consolas" pitchFamily="49" charset="0"/>
              </a:rPr>
              <a:t>scripts.each</a:t>
            </a:r>
            <a:r>
              <a:rPr lang="en-US" sz="1200" b="1" dirty="0" smtClean="0">
                <a:solidFill>
                  <a:srgbClr val="FF0000"/>
                </a:solidFill>
                <a:latin typeface="Consolas" pitchFamily="49" charset="0"/>
              </a:rPr>
              <a:t> {</a:t>
            </a:r>
          </a:p>
          <a:p>
            <a:r>
              <a:rPr lang="en-US" sz="1200" b="1" dirty="0" smtClean="0">
                <a:solidFill>
                  <a:srgbClr val="FF0000"/>
                </a:solidFill>
                <a:latin typeface="Consolas" pitchFamily="49" charset="0"/>
              </a:rPr>
              <a:t>    </a:t>
            </a:r>
            <a:r>
              <a:rPr lang="en-US" sz="1200" b="1" dirty="0" err="1" smtClean="0">
                <a:solidFill>
                  <a:srgbClr val="FF0000"/>
                </a:solidFill>
                <a:latin typeface="Consolas" pitchFamily="49" charset="0"/>
              </a:rPr>
              <a:t>println</a:t>
            </a:r>
            <a:r>
              <a:rPr lang="en-US" sz="1200" b="1" dirty="0" smtClean="0">
                <a:solidFill>
                  <a:srgbClr val="FF0000"/>
                </a:solidFill>
                <a:latin typeface="Consolas" pitchFamily="49" charset="0"/>
              </a:rPr>
              <a:t> "Running '$it'  ..."</a:t>
            </a:r>
          </a:p>
          <a:p>
            <a:r>
              <a:rPr lang="en-US" sz="1200" b="1" dirty="0" smtClean="0">
                <a:solidFill>
                  <a:srgbClr val="FF0000"/>
                </a:solidFill>
                <a:latin typeface="Consolas" pitchFamily="49" charset="0"/>
              </a:rPr>
              <a:t>    res = </a:t>
            </a:r>
            <a:r>
              <a:rPr lang="en-US" sz="1200" b="1" dirty="0" err="1" smtClean="0">
                <a:solidFill>
                  <a:srgbClr val="FF0000"/>
                </a:solidFill>
                <a:latin typeface="Consolas" pitchFamily="49" charset="0"/>
              </a:rPr>
              <a:t>Eval.me</a:t>
            </a:r>
            <a:r>
              <a:rPr lang="en-US" sz="1200" b="1" dirty="0" smtClean="0">
                <a:solidFill>
                  <a:srgbClr val="FF0000"/>
                </a:solidFill>
                <a:latin typeface="Consolas" pitchFamily="49" charset="0"/>
              </a:rPr>
              <a:t>(new File("$work/prefix.sim").text + new File("$work/$it").text);</a:t>
            </a:r>
          </a:p>
          <a:p>
            <a:r>
              <a:rPr lang="en-US" sz="1200" b="1" dirty="0" smtClean="0">
                <a:solidFill>
                  <a:srgbClr val="FF0000"/>
                </a:solidFill>
                <a:latin typeface="Consolas" pitchFamily="49" charset="0"/>
              </a:rPr>
              <a:t>    </a:t>
            </a:r>
            <a:r>
              <a:rPr lang="en-US" sz="1200" b="1" dirty="0" err="1" smtClean="0">
                <a:solidFill>
                  <a:srgbClr val="FF0000"/>
                </a:solidFill>
                <a:latin typeface="Consolas" pitchFamily="49" charset="0"/>
              </a:rPr>
              <a:t>res.run</a:t>
            </a:r>
            <a:r>
              <a:rPr lang="en-US" sz="1200" b="1" dirty="0" smtClean="0">
                <a:solidFill>
                  <a:srgbClr val="FF0000"/>
                </a:solidFill>
                <a:latin typeface="Consolas" pitchFamily="49" charset="0"/>
              </a:rPr>
              <a:t>()</a:t>
            </a:r>
          </a:p>
          <a:p>
            <a:r>
              <a:rPr lang="en-US" sz="1200" b="1" dirty="0" smtClean="0">
                <a:solidFill>
                  <a:srgbClr val="FF0000"/>
                </a:solidFill>
                <a:latin typeface="Consolas" pitchFamily="49" charset="0"/>
              </a:rPr>
              <a:t>}</a:t>
            </a:r>
          </a:p>
          <a:p>
            <a:endParaRPr lang="en-US" sz="1200" dirty="0" smtClean="0">
              <a:latin typeface="Consolas" pitchFamily="49" charset="0"/>
            </a:endParaRPr>
          </a:p>
          <a:p>
            <a:endParaRPr lang="en-US" sz="1200" dirty="0" smtClean="0">
              <a:latin typeface="Consolas" pitchFamily="49" charset="0"/>
            </a:endParaRPr>
          </a:p>
        </p:txBody>
      </p:sp>
      <p:sp>
        <p:nvSpPr>
          <p:cNvPr id="5" name="Slide Number Placeholder 4"/>
          <p:cNvSpPr>
            <a:spLocks noGrp="1"/>
          </p:cNvSpPr>
          <p:nvPr>
            <p:ph type="sldNum" sz="quarter" idx="12"/>
          </p:nvPr>
        </p:nvSpPr>
        <p:spPr/>
        <p:txBody>
          <a:bodyPr/>
          <a:lstStyle/>
          <a:p>
            <a:fld id="{E9353CB8-35B8-441F-A176-6CE3BA725640}" type="slidenum">
              <a:rPr lang="en-US" smtClean="0"/>
              <a:pPr/>
              <a:t>21</a:t>
            </a:fld>
            <a:endParaRPr lang="en-US"/>
          </a:p>
        </p:txBody>
      </p:sp>
    </p:spTree>
    <p:extLst>
      <p:ext uri="{BB962C8B-B14F-4D97-AF65-F5344CB8AC3E}">
        <p14:creationId xmlns:p14="http://schemas.microsoft.com/office/powerpoint/2010/main" val="3464628912"/>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TC Server Admin console</a:t>
            </a:r>
            <a:endParaRPr lang="en-US" dirty="0"/>
          </a:p>
        </p:txBody>
      </p:sp>
      <p:sp>
        <p:nvSpPr>
          <p:cNvPr id="9" name="Slide Number Placeholder 8"/>
          <p:cNvSpPr>
            <a:spLocks noGrp="1"/>
          </p:cNvSpPr>
          <p:nvPr>
            <p:ph type="sldNum" sz="quarter" idx="12"/>
          </p:nvPr>
        </p:nvSpPr>
        <p:spPr/>
        <p:txBody>
          <a:bodyPr/>
          <a:lstStyle/>
          <a:p>
            <a:fld id="{E9353CB8-35B8-441F-A176-6CE3BA725640}" type="slidenum">
              <a:rPr lang="en-US" smtClean="0"/>
              <a:pPr/>
              <a:t>210</a:t>
            </a:fld>
            <a:endParaRPr lang="en-US"/>
          </a:p>
        </p:txBody>
      </p:sp>
      <p:pic>
        <p:nvPicPr>
          <p:cNvPr id="23554" name="Picture 2"/>
          <p:cNvPicPr>
            <a:picLocks noChangeAspect="1" noChangeArrowheads="1"/>
          </p:cNvPicPr>
          <p:nvPr/>
        </p:nvPicPr>
        <p:blipFill>
          <a:blip r:embed="rId2"/>
          <a:srcRect b="21211"/>
          <a:stretch>
            <a:fillRect/>
          </a:stretch>
        </p:blipFill>
        <p:spPr bwMode="auto">
          <a:xfrm>
            <a:off x="1371600" y="1371600"/>
            <a:ext cx="6696075" cy="3810000"/>
          </a:xfrm>
          <a:prstGeom prst="rect">
            <a:avLst/>
          </a:prstGeom>
          <a:ln>
            <a:noFill/>
          </a:ln>
          <a:effectLst>
            <a:outerShdw blurRad="292100" dist="139700" dir="2700000" algn="tl" rotWithShape="0">
              <a:srgbClr val="333333">
                <a:alpha val="65000"/>
              </a:srgbClr>
            </a:outerShdw>
          </a:effectLst>
        </p:spPr>
      </p:pic>
      <p:sp>
        <p:nvSpPr>
          <p:cNvPr id="6" name="Rectangular Callout 5"/>
          <p:cNvSpPr/>
          <p:nvPr/>
        </p:nvSpPr>
        <p:spPr>
          <a:xfrm>
            <a:off x="5029200" y="3733800"/>
            <a:ext cx="1676400" cy="609600"/>
          </a:xfrm>
          <a:prstGeom prst="wedgeRectCallout">
            <a:avLst>
              <a:gd name="adj1" fmla="val -42045"/>
              <a:gd name="adj2" fmla="val -9583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public EC2 IP</a:t>
            </a:r>
            <a:endParaRPr lang="en-US" dirty="0"/>
          </a:p>
        </p:txBody>
      </p:sp>
      <p:sp>
        <p:nvSpPr>
          <p:cNvPr id="7" name="Rectangular Callout 6"/>
          <p:cNvSpPr/>
          <p:nvPr/>
        </p:nvSpPr>
        <p:spPr>
          <a:xfrm>
            <a:off x="228600" y="3352800"/>
            <a:ext cx="1676400" cy="609600"/>
          </a:xfrm>
          <a:prstGeom prst="wedgeRectCallout">
            <a:avLst>
              <a:gd name="adj1" fmla="val 44679"/>
              <a:gd name="adj2" fmla="val -12531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private EC2 IP</a:t>
            </a:r>
            <a:endParaRPr lang="en-US" dirty="0"/>
          </a:p>
        </p:txBody>
      </p:sp>
      <p:sp>
        <p:nvSpPr>
          <p:cNvPr id="8" name="TextBox 7"/>
          <p:cNvSpPr txBox="1"/>
          <p:nvPr/>
        </p:nvSpPr>
        <p:spPr>
          <a:xfrm>
            <a:off x="1219200" y="5380672"/>
            <a:ext cx="4648200" cy="1477328"/>
          </a:xfrm>
          <a:prstGeom prst="rect">
            <a:avLst/>
          </a:prstGeom>
          <a:noFill/>
        </p:spPr>
        <p:txBody>
          <a:bodyPr wrap="square" rtlCol="0">
            <a:spAutoFit/>
          </a:bodyPr>
          <a:lstStyle/>
          <a:p>
            <a:pPr marL="342900" indent="-342900">
              <a:buFont typeface="Arial" pitchFamily="34" charset="0"/>
              <a:buChar char="•"/>
            </a:pPr>
            <a:r>
              <a:rPr lang="en-US" dirty="0" smtClean="0"/>
              <a:t>Connect to running TC server(s)</a:t>
            </a:r>
          </a:p>
          <a:p>
            <a:pPr marL="800100" lvl="1" indent="-342900">
              <a:buFont typeface="Arial" pitchFamily="34" charset="0"/>
              <a:buChar char="•"/>
            </a:pPr>
            <a:r>
              <a:rPr lang="en-US" dirty="0" smtClean="0"/>
              <a:t>Throughput  analysis</a:t>
            </a:r>
          </a:p>
          <a:p>
            <a:pPr marL="800100" lvl="1" indent="-342900">
              <a:buFont typeface="Arial" pitchFamily="34" charset="0"/>
              <a:buChar char="•"/>
            </a:pPr>
            <a:r>
              <a:rPr lang="en-US" dirty="0" smtClean="0"/>
              <a:t>Shared Data object  content</a:t>
            </a:r>
          </a:p>
          <a:p>
            <a:pPr marL="800100" lvl="1" indent="-342900">
              <a:buFont typeface="Arial" pitchFamily="34" charset="0"/>
              <a:buChar char="•"/>
            </a:pPr>
            <a:r>
              <a:rPr lang="en-US" dirty="0" smtClean="0"/>
              <a:t>…</a:t>
            </a:r>
          </a:p>
          <a:p>
            <a:pPr marL="342900" indent="-342900">
              <a:buFont typeface="Arial" pitchFamily="34" charset="0"/>
              <a:buChar char="•"/>
            </a:pPr>
            <a:endParaRPr lang="en-US" dirty="0" smtClean="0"/>
          </a:p>
        </p:txBody>
      </p:sp>
    </p:spTree>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the model on all nodes</a:t>
            </a:r>
            <a:endParaRPr lang="en-US" dirty="0"/>
          </a:p>
        </p:txBody>
      </p:sp>
      <p:sp>
        <p:nvSpPr>
          <p:cNvPr id="17" name="Slide Number Placeholder 16"/>
          <p:cNvSpPr>
            <a:spLocks noGrp="1"/>
          </p:cNvSpPr>
          <p:nvPr>
            <p:ph type="sldNum" sz="quarter" idx="12"/>
          </p:nvPr>
        </p:nvSpPr>
        <p:spPr/>
        <p:txBody>
          <a:bodyPr/>
          <a:lstStyle/>
          <a:p>
            <a:fld id="{E9353CB8-35B8-441F-A176-6CE3BA725640}" type="slidenum">
              <a:rPr lang="en-US" smtClean="0"/>
              <a:pPr/>
              <a:t>211</a:t>
            </a:fld>
            <a:endParaRPr lang="en-US"/>
          </a:p>
        </p:txBody>
      </p:sp>
      <p:sp>
        <p:nvSpPr>
          <p:cNvPr id="4" name="TextBox 3"/>
          <p:cNvSpPr txBox="1"/>
          <p:nvPr/>
        </p:nvSpPr>
        <p:spPr>
          <a:xfrm>
            <a:off x="444120" y="3198674"/>
            <a:ext cx="5423280" cy="1754326"/>
          </a:xfrm>
          <a:prstGeom prst="rect">
            <a:avLst/>
          </a:prstGeom>
          <a:noFill/>
        </p:spPr>
        <p:txBody>
          <a:bodyPr wrap="square" rtlCol="0">
            <a:spAutoFit/>
          </a:bodyPr>
          <a:lstStyle/>
          <a:p>
            <a:r>
              <a:rPr lang="en-US" dirty="0" smtClean="0">
                <a:latin typeface="Courier New" pitchFamily="49" charset="0"/>
                <a:cs typeface="Courier New" pitchFamily="49" charset="0"/>
              </a:rPr>
              <a:t>$ time nc2 –c ec2:1-* \\</a:t>
            </a:r>
          </a:p>
          <a:p>
            <a:r>
              <a:rPr lang="en-US" dirty="0" smtClean="0">
                <a:latin typeface="Courier New" pitchFamily="49" charset="0"/>
                <a:cs typeface="Courier New" pitchFamily="49" charset="0"/>
              </a:rPr>
              <a:t>     -exec /opt/</a:t>
            </a:r>
            <a:r>
              <a:rPr lang="en-US" dirty="0" err="1" smtClean="0">
                <a:latin typeface="Courier New" pitchFamily="49" charset="0"/>
                <a:cs typeface="Courier New" pitchFamily="49" charset="0"/>
              </a:rPr>
              <a:t>tc</a:t>
            </a:r>
            <a:r>
              <a:rPr lang="en-US" dirty="0" smtClean="0">
                <a:latin typeface="Courier New" pitchFamily="49" charset="0"/>
                <a:cs typeface="Courier New" pitchFamily="49" charset="0"/>
              </a:rPr>
              <a:t>/bin/dso-java.sh \\</a:t>
            </a:r>
          </a:p>
          <a:p>
            <a:r>
              <a:rPr lang="en-US" dirty="0" smtClean="0">
                <a:latin typeface="Courier New" pitchFamily="49" charset="0"/>
                <a:cs typeface="Courier New" pitchFamily="49" charset="0"/>
              </a:rPr>
              <a:t>     -cp '</a:t>
            </a:r>
            <a:r>
              <a:rPr lang="en-US" dirty="0" err="1" smtClean="0">
                <a:latin typeface="Courier New" pitchFamily="49" charset="0"/>
                <a:cs typeface="Courier New" pitchFamily="49" charset="0"/>
              </a:rPr>
              <a:t>ngmf.jar:ngmf.models.jar</a:t>
            </a:r>
            <a:r>
              <a:rPr lang="en-US" dirty="0" smtClean="0">
                <a:latin typeface="Courier New" pitchFamily="49" charset="0"/>
                <a:cs typeface="Courier New" pitchFamily="49" charset="0"/>
              </a:rPr>
              <a:t>' \\</a:t>
            </a:r>
          </a:p>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Dtc.config</a:t>
            </a:r>
            <a:r>
              <a:rPr lang="en-US" dirty="0" smtClean="0">
                <a:latin typeface="Courier New" pitchFamily="49" charset="0"/>
                <a:cs typeface="Courier New" pitchFamily="49" charset="0"/>
              </a:rPr>
              <a:t>=/root/tc.xml \\</a:t>
            </a:r>
          </a:p>
          <a:p>
            <a:r>
              <a:rPr lang="en-US" dirty="0" smtClean="0">
                <a:latin typeface="Courier New" pitchFamily="49" charset="0"/>
                <a:cs typeface="Courier New" pitchFamily="49" charset="0"/>
              </a:rPr>
              <a:t>       </a:t>
            </a:r>
            <a:r>
              <a:rPr lang="en-US" dirty="0" err="1" smtClean="0">
                <a:latin typeface="Courier New" pitchFamily="49" charset="0"/>
                <a:cs typeface="Courier New" pitchFamily="49" charset="0"/>
              </a:rPr>
              <a:t>tw.ThornthwaiteMC</a:t>
            </a:r>
            <a:endParaRPr lang="en-US" dirty="0" smtClean="0">
              <a:latin typeface="Courier New" pitchFamily="49" charset="0"/>
              <a:cs typeface="Courier New" pitchFamily="49" charset="0"/>
            </a:endParaRPr>
          </a:p>
          <a:p>
            <a:endParaRPr lang="en-US" dirty="0"/>
          </a:p>
        </p:txBody>
      </p:sp>
      <p:sp>
        <p:nvSpPr>
          <p:cNvPr id="10" name="TextBox 9"/>
          <p:cNvSpPr txBox="1"/>
          <p:nvPr/>
        </p:nvSpPr>
        <p:spPr>
          <a:xfrm>
            <a:off x="304800" y="2057400"/>
            <a:ext cx="3349058" cy="369332"/>
          </a:xfrm>
          <a:prstGeom prst="rect">
            <a:avLst/>
          </a:prstGeom>
          <a:noFill/>
        </p:spPr>
        <p:txBody>
          <a:bodyPr wrap="none" rtlCol="0">
            <a:spAutoFit/>
          </a:bodyPr>
          <a:lstStyle/>
          <a:p>
            <a:r>
              <a:rPr lang="en-US" i="1" dirty="0" smtClean="0"/>
              <a:t>Time the overall cluster execution</a:t>
            </a:r>
            <a:endParaRPr lang="en-US" i="1" dirty="0"/>
          </a:p>
        </p:txBody>
      </p:sp>
      <p:sp>
        <p:nvSpPr>
          <p:cNvPr id="11" name="TextBox 10"/>
          <p:cNvSpPr txBox="1"/>
          <p:nvPr/>
        </p:nvSpPr>
        <p:spPr>
          <a:xfrm>
            <a:off x="1905000" y="2602468"/>
            <a:ext cx="3543599" cy="369332"/>
          </a:xfrm>
          <a:prstGeom prst="rect">
            <a:avLst/>
          </a:prstGeom>
          <a:noFill/>
        </p:spPr>
        <p:txBody>
          <a:bodyPr wrap="none" rtlCol="0">
            <a:spAutoFit/>
          </a:bodyPr>
          <a:lstStyle/>
          <a:p>
            <a:r>
              <a:rPr lang="en-US" i="1" dirty="0" smtClean="0"/>
              <a:t>Run on nodes 1..max in cluster ‘ec2’</a:t>
            </a:r>
            <a:endParaRPr lang="en-US" i="1" dirty="0"/>
          </a:p>
        </p:txBody>
      </p:sp>
      <p:cxnSp>
        <p:nvCxnSpPr>
          <p:cNvPr id="13" name="Straight Arrow Connector 12"/>
          <p:cNvCxnSpPr/>
          <p:nvPr/>
        </p:nvCxnSpPr>
        <p:spPr>
          <a:xfrm rot="16200000" flipH="1">
            <a:off x="762000" y="2819400"/>
            <a:ext cx="6858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Right Brace 15"/>
          <p:cNvSpPr/>
          <p:nvPr/>
        </p:nvSpPr>
        <p:spPr>
          <a:xfrm rot="16200000">
            <a:off x="2628900" y="2324100"/>
            <a:ext cx="228600" cy="1524000"/>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p:cNvSpPr txBox="1"/>
          <p:nvPr/>
        </p:nvSpPr>
        <p:spPr>
          <a:xfrm>
            <a:off x="5867400" y="2971800"/>
            <a:ext cx="2774862" cy="369332"/>
          </a:xfrm>
          <a:prstGeom prst="rect">
            <a:avLst/>
          </a:prstGeom>
          <a:noFill/>
        </p:spPr>
        <p:txBody>
          <a:bodyPr wrap="none" rtlCol="0">
            <a:spAutoFit/>
          </a:bodyPr>
          <a:lstStyle/>
          <a:p>
            <a:r>
              <a:rPr lang="en-US" i="1" dirty="0" smtClean="0"/>
              <a:t>Instrumented DSO Java (TC)</a:t>
            </a:r>
            <a:endParaRPr lang="en-US" i="1" dirty="0"/>
          </a:p>
        </p:txBody>
      </p:sp>
      <p:sp>
        <p:nvSpPr>
          <p:cNvPr id="19" name="TextBox 18"/>
          <p:cNvSpPr txBox="1"/>
          <p:nvPr/>
        </p:nvSpPr>
        <p:spPr>
          <a:xfrm>
            <a:off x="6324600" y="3657600"/>
            <a:ext cx="2667000" cy="369332"/>
          </a:xfrm>
          <a:prstGeom prst="rect">
            <a:avLst/>
          </a:prstGeom>
          <a:noFill/>
        </p:spPr>
        <p:txBody>
          <a:bodyPr wrap="square" rtlCol="0">
            <a:spAutoFit/>
          </a:bodyPr>
          <a:lstStyle/>
          <a:p>
            <a:r>
              <a:rPr lang="en-US" i="1" dirty="0" err="1" smtClean="0"/>
              <a:t>classpath</a:t>
            </a:r>
            <a:r>
              <a:rPr lang="en-US" i="1" dirty="0" smtClean="0"/>
              <a:t> (</a:t>
            </a:r>
            <a:r>
              <a:rPr lang="en-US" i="1" dirty="0" err="1" smtClean="0"/>
              <a:t>ngmf</a:t>
            </a:r>
            <a:r>
              <a:rPr lang="en-US" i="1" dirty="0" smtClean="0"/>
              <a:t> + model)</a:t>
            </a:r>
            <a:endParaRPr lang="en-US" i="1" dirty="0"/>
          </a:p>
        </p:txBody>
      </p:sp>
      <p:sp>
        <p:nvSpPr>
          <p:cNvPr id="21" name="TextBox 20"/>
          <p:cNvSpPr txBox="1"/>
          <p:nvPr/>
        </p:nvSpPr>
        <p:spPr>
          <a:xfrm>
            <a:off x="6096000" y="4114800"/>
            <a:ext cx="1718291" cy="369332"/>
          </a:xfrm>
          <a:prstGeom prst="rect">
            <a:avLst/>
          </a:prstGeom>
          <a:noFill/>
        </p:spPr>
        <p:txBody>
          <a:bodyPr wrap="none" rtlCol="0">
            <a:spAutoFit/>
          </a:bodyPr>
          <a:lstStyle/>
          <a:p>
            <a:r>
              <a:rPr lang="en-US" i="1" dirty="0" smtClean="0"/>
              <a:t>TC configuration</a:t>
            </a:r>
            <a:endParaRPr lang="en-US" i="1" dirty="0"/>
          </a:p>
        </p:txBody>
      </p:sp>
      <p:sp>
        <p:nvSpPr>
          <p:cNvPr id="22" name="TextBox 21"/>
          <p:cNvSpPr txBox="1"/>
          <p:nvPr/>
        </p:nvSpPr>
        <p:spPr>
          <a:xfrm>
            <a:off x="5181600" y="4876800"/>
            <a:ext cx="1282723" cy="369332"/>
          </a:xfrm>
          <a:prstGeom prst="rect">
            <a:avLst/>
          </a:prstGeom>
          <a:noFill/>
        </p:spPr>
        <p:txBody>
          <a:bodyPr wrap="none" rtlCol="0">
            <a:spAutoFit/>
          </a:bodyPr>
          <a:lstStyle/>
          <a:p>
            <a:r>
              <a:rPr lang="en-US" i="1" dirty="0" smtClean="0"/>
              <a:t>Model class</a:t>
            </a:r>
            <a:endParaRPr lang="en-US" i="1" dirty="0"/>
          </a:p>
        </p:txBody>
      </p:sp>
      <p:cxnSp>
        <p:nvCxnSpPr>
          <p:cNvPr id="26" name="Straight Arrow Connector 25"/>
          <p:cNvCxnSpPr>
            <a:stCxn id="22" idx="1"/>
          </p:cNvCxnSpPr>
          <p:nvPr/>
        </p:nvCxnSpPr>
        <p:spPr>
          <a:xfrm rot="10800000">
            <a:off x="3886200" y="4648200"/>
            <a:ext cx="1295400" cy="4132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stCxn id="21" idx="1"/>
          </p:cNvCxnSpPr>
          <p:nvPr/>
        </p:nvCxnSpPr>
        <p:spPr>
          <a:xfrm rot="10800000">
            <a:off x="5029200" y="4191000"/>
            <a:ext cx="1066800" cy="1084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9" idx="1"/>
          </p:cNvCxnSpPr>
          <p:nvPr/>
        </p:nvCxnSpPr>
        <p:spPr>
          <a:xfrm rot="10800000" flipV="1">
            <a:off x="5791200" y="3842266"/>
            <a:ext cx="533400" cy="439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8" idx="1"/>
          </p:cNvCxnSpPr>
          <p:nvPr/>
        </p:nvCxnSpPr>
        <p:spPr>
          <a:xfrm rot="10800000" flipV="1">
            <a:off x="4800600" y="3156466"/>
            <a:ext cx="1066800" cy="3487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Instrumentation for NAM &amp; synchronization  (tc.xml)</a:t>
            </a:r>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212</a:t>
            </a:fld>
            <a:endParaRPr lang="en-US"/>
          </a:p>
        </p:txBody>
      </p:sp>
      <p:sp>
        <p:nvSpPr>
          <p:cNvPr id="6" name="TextBox 5"/>
          <p:cNvSpPr txBox="1"/>
          <p:nvPr/>
        </p:nvSpPr>
        <p:spPr>
          <a:xfrm>
            <a:off x="990600" y="1295400"/>
            <a:ext cx="6785832" cy="4893647"/>
          </a:xfrm>
          <a:prstGeom prst="rect">
            <a:avLst/>
          </a:prstGeom>
          <a:noFill/>
        </p:spPr>
        <p:txBody>
          <a:bodyPr wrap="none" rtlCol="0">
            <a:spAutoFit/>
          </a:bodyPr>
          <a:lstStyle/>
          <a:p>
            <a:r>
              <a:rPr lang="en-US" sz="1200" dirty="0" smtClean="0">
                <a:latin typeface="Courier New" pitchFamily="49" charset="0"/>
                <a:cs typeface="Courier New" pitchFamily="49" charset="0"/>
              </a:rPr>
              <a:t>   ...</a:t>
            </a:r>
          </a:p>
          <a:p>
            <a:r>
              <a:rPr lang="en-US" sz="1200" dirty="0" smtClean="0">
                <a:latin typeface="Courier New" pitchFamily="49" charset="0"/>
                <a:cs typeface="Courier New" pitchFamily="49" charset="0"/>
              </a:rPr>
              <a:t>   &lt;</a:t>
            </a:r>
            <a:r>
              <a:rPr lang="en-US" sz="1200" dirty="0" err="1" smtClean="0">
                <a:latin typeface="Courier New" pitchFamily="49" charset="0"/>
                <a:cs typeface="Courier New" pitchFamily="49" charset="0"/>
              </a:rPr>
              <a:t>dso</a:t>
            </a:r>
            <a:r>
              <a:rPr lang="en-US" sz="1200" dirty="0" smtClean="0">
                <a:latin typeface="Courier New" pitchFamily="49" charset="0"/>
                <a:cs typeface="Courier New" pitchFamily="49" charset="0"/>
              </a:rPr>
              <a:t>&gt;</a:t>
            </a:r>
          </a:p>
          <a:p>
            <a:r>
              <a:rPr lang="en-US" sz="1200" dirty="0" smtClean="0">
                <a:latin typeface="Courier New" pitchFamily="49" charset="0"/>
                <a:cs typeface="Courier New" pitchFamily="49" charset="0"/>
              </a:rPr>
              <a:t>      &lt;roots&gt;</a:t>
            </a:r>
          </a:p>
          <a:p>
            <a:r>
              <a:rPr lang="en-US" sz="1200" dirty="0" smtClean="0">
                <a:latin typeface="Courier New" pitchFamily="49" charset="0"/>
                <a:cs typeface="Courier New" pitchFamily="49" charset="0"/>
              </a:rPr>
              <a:t>        &lt;root&gt;</a:t>
            </a:r>
          </a:p>
          <a:p>
            <a:r>
              <a:rPr lang="en-US" sz="1200" dirty="0" smtClean="0">
                <a:latin typeface="Courier New" pitchFamily="49" charset="0"/>
                <a:cs typeface="Courier New" pitchFamily="49" charset="0"/>
              </a:rPr>
              <a:t>           &lt;field-name&gt;</a:t>
            </a:r>
            <a:r>
              <a:rPr lang="en-US" sz="1200" dirty="0" err="1" smtClean="0">
                <a:latin typeface="Courier New" pitchFamily="49" charset="0"/>
                <a:cs typeface="Courier New" pitchFamily="49" charset="0"/>
              </a:rPr>
              <a:t>tw.ThornthwaiteMC.app</a:t>
            </a:r>
            <a:r>
              <a:rPr lang="en-US" sz="1200" dirty="0" smtClean="0">
                <a:latin typeface="Courier New" pitchFamily="49" charset="0"/>
                <a:cs typeface="Courier New" pitchFamily="49" charset="0"/>
              </a:rPr>
              <a:t>&lt;/field-name&gt;</a:t>
            </a:r>
          </a:p>
          <a:p>
            <a:r>
              <a:rPr lang="en-US" sz="1200" dirty="0" smtClean="0">
                <a:latin typeface="Courier New" pitchFamily="49" charset="0"/>
                <a:cs typeface="Courier New" pitchFamily="49" charset="0"/>
              </a:rPr>
              <a:t>        &lt;/root&gt;   </a:t>
            </a:r>
          </a:p>
          <a:p>
            <a:r>
              <a:rPr lang="en-US" sz="1200" dirty="0" smtClean="0">
                <a:latin typeface="Courier New" pitchFamily="49" charset="0"/>
                <a:cs typeface="Courier New" pitchFamily="49" charset="0"/>
              </a:rPr>
              <a:t>      &lt;/roots&gt;</a:t>
            </a:r>
          </a:p>
          <a:p>
            <a:endParaRPr lang="en-US" sz="1200" dirty="0" smtClean="0">
              <a:latin typeface="Courier New" pitchFamily="49" charset="0"/>
              <a:cs typeface="Courier New" pitchFamily="49" charset="0"/>
            </a:endParaRPr>
          </a:p>
          <a:p>
            <a:r>
              <a:rPr lang="en-US" sz="1200" dirty="0" smtClean="0">
                <a:latin typeface="Courier New" pitchFamily="49" charset="0"/>
                <a:cs typeface="Courier New" pitchFamily="49" charset="0"/>
              </a:rPr>
              <a:t>      &lt;instrumented-classes&gt;</a:t>
            </a:r>
          </a:p>
          <a:p>
            <a:r>
              <a:rPr lang="en-US" sz="1200" dirty="0" smtClean="0">
                <a:latin typeface="Courier New" pitchFamily="49" charset="0"/>
                <a:cs typeface="Courier New" pitchFamily="49" charset="0"/>
              </a:rPr>
              <a:t>        &lt;include&gt;</a:t>
            </a:r>
          </a:p>
          <a:p>
            <a:r>
              <a:rPr lang="en-US" sz="1200" dirty="0" smtClean="0">
                <a:latin typeface="Courier New" pitchFamily="49" charset="0"/>
                <a:cs typeface="Courier New" pitchFamily="49" charset="0"/>
              </a:rPr>
              <a:t>          &lt;class-expression&gt;</a:t>
            </a:r>
            <a:r>
              <a:rPr lang="en-US" sz="1200" dirty="0" err="1" smtClean="0">
                <a:latin typeface="Courier New" pitchFamily="49" charset="0"/>
                <a:cs typeface="Courier New" pitchFamily="49" charset="0"/>
              </a:rPr>
              <a:t>tw.ThornthwaiteMC</a:t>
            </a:r>
            <a:r>
              <a:rPr lang="en-US" sz="1200" dirty="0" smtClean="0">
                <a:latin typeface="Courier New" pitchFamily="49" charset="0"/>
                <a:cs typeface="Courier New" pitchFamily="49" charset="0"/>
              </a:rPr>
              <a:t>&lt;/class-expression&gt;</a:t>
            </a:r>
          </a:p>
          <a:p>
            <a:r>
              <a:rPr lang="en-US" sz="1200" dirty="0" smtClean="0">
                <a:latin typeface="Courier New" pitchFamily="49" charset="0"/>
                <a:cs typeface="Courier New" pitchFamily="49" charset="0"/>
              </a:rPr>
              <a:t>        &lt;/include&gt;</a:t>
            </a:r>
          </a:p>
          <a:p>
            <a:r>
              <a:rPr lang="en-US" sz="1200" dirty="0" smtClean="0">
                <a:latin typeface="Courier New" pitchFamily="49" charset="0"/>
                <a:cs typeface="Courier New" pitchFamily="49" charset="0"/>
              </a:rPr>
              <a:t>         &lt;include&gt;</a:t>
            </a:r>
          </a:p>
          <a:p>
            <a:r>
              <a:rPr lang="en-US" sz="1200" dirty="0" smtClean="0">
                <a:latin typeface="Courier New" pitchFamily="49" charset="0"/>
                <a:cs typeface="Courier New" pitchFamily="49" charset="0"/>
              </a:rPr>
              <a:t>          &lt;class-expression&gt;</a:t>
            </a:r>
            <a:r>
              <a:rPr lang="en-US" sz="1200" dirty="0" err="1" smtClean="0">
                <a:latin typeface="Courier New" pitchFamily="49" charset="0"/>
                <a:cs typeface="Courier New" pitchFamily="49" charset="0"/>
              </a:rPr>
              <a:t>models.CompoundExecutor</a:t>
            </a:r>
            <a:r>
              <a:rPr lang="en-US" sz="1200" dirty="0" smtClean="0">
                <a:latin typeface="Courier New" pitchFamily="49" charset="0"/>
                <a:cs typeface="Courier New" pitchFamily="49" charset="0"/>
              </a:rPr>
              <a:t>*&lt;/class-expression&gt;</a:t>
            </a:r>
          </a:p>
          <a:p>
            <a:r>
              <a:rPr lang="en-US" sz="1200" dirty="0" smtClean="0">
                <a:latin typeface="Courier New" pitchFamily="49" charset="0"/>
                <a:cs typeface="Courier New" pitchFamily="49" charset="0"/>
              </a:rPr>
              <a:t>        &lt;/include&gt; </a:t>
            </a:r>
          </a:p>
          <a:p>
            <a:r>
              <a:rPr lang="en-US" sz="1200" dirty="0" smtClean="0">
                <a:latin typeface="Courier New" pitchFamily="49" charset="0"/>
                <a:cs typeface="Courier New" pitchFamily="49" charset="0"/>
              </a:rPr>
              <a:t>      &lt;/instrumented-classes&gt;</a:t>
            </a:r>
          </a:p>
          <a:p>
            <a:r>
              <a:rPr lang="en-US" sz="1200" dirty="0" smtClean="0">
                <a:latin typeface="Courier New" pitchFamily="49" charset="0"/>
                <a:cs typeface="Courier New" pitchFamily="49" charset="0"/>
              </a:rPr>
              <a:t>   </a:t>
            </a:r>
          </a:p>
          <a:p>
            <a:r>
              <a:rPr lang="en-US" sz="1200" dirty="0" smtClean="0">
                <a:latin typeface="Courier New" pitchFamily="49" charset="0"/>
                <a:cs typeface="Courier New" pitchFamily="49" charset="0"/>
              </a:rPr>
              <a:t>       &lt;locks&gt;</a:t>
            </a:r>
          </a:p>
          <a:p>
            <a:r>
              <a:rPr lang="en-US" sz="1200" dirty="0" smtClean="0">
                <a:latin typeface="Courier New" pitchFamily="49" charset="0"/>
                <a:cs typeface="Courier New" pitchFamily="49" charset="0"/>
              </a:rPr>
              <a:t>        &lt;</a:t>
            </a:r>
            <a:r>
              <a:rPr lang="en-US" sz="1200" dirty="0" err="1" smtClean="0">
                <a:latin typeface="Courier New" pitchFamily="49" charset="0"/>
                <a:cs typeface="Courier New" pitchFamily="49" charset="0"/>
              </a:rPr>
              <a:t>autolock</a:t>
            </a:r>
            <a:r>
              <a:rPr lang="en-US" sz="1200" dirty="0" smtClean="0">
                <a:latin typeface="Courier New" pitchFamily="49" charset="0"/>
                <a:cs typeface="Courier New" pitchFamily="49" charset="0"/>
              </a:rPr>
              <a:t>&gt;</a:t>
            </a:r>
          </a:p>
          <a:p>
            <a:r>
              <a:rPr lang="en-US" sz="1200" dirty="0" smtClean="0">
                <a:latin typeface="Courier New" pitchFamily="49" charset="0"/>
                <a:cs typeface="Courier New" pitchFamily="49" charset="0"/>
              </a:rPr>
              <a:t>          &lt;lock-level&gt;write&lt;/lock-level&gt;</a:t>
            </a:r>
          </a:p>
          <a:p>
            <a:r>
              <a:rPr lang="en-US" sz="1200" dirty="0" smtClean="0">
                <a:latin typeface="Courier New" pitchFamily="49" charset="0"/>
                <a:cs typeface="Courier New" pitchFamily="49" charset="0"/>
              </a:rPr>
              <a:t>          &lt;method-expression&gt;* *..*.*(..)&lt;/method-expression&gt;</a:t>
            </a:r>
          </a:p>
          <a:p>
            <a:r>
              <a:rPr lang="en-US" sz="1200" dirty="0" smtClean="0">
                <a:latin typeface="Courier New" pitchFamily="49" charset="0"/>
                <a:cs typeface="Courier New" pitchFamily="49" charset="0"/>
              </a:rPr>
              <a:t>        &lt;/</a:t>
            </a:r>
            <a:r>
              <a:rPr lang="en-US" sz="1200" dirty="0" err="1" smtClean="0">
                <a:latin typeface="Courier New" pitchFamily="49" charset="0"/>
                <a:cs typeface="Courier New" pitchFamily="49" charset="0"/>
              </a:rPr>
              <a:t>autolock</a:t>
            </a:r>
            <a:r>
              <a:rPr lang="en-US" sz="1200" dirty="0" smtClean="0">
                <a:latin typeface="Courier New" pitchFamily="49" charset="0"/>
                <a:cs typeface="Courier New" pitchFamily="49" charset="0"/>
              </a:rPr>
              <a:t>&gt;</a:t>
            </a:r>
          </a:p>
          <a:p>
            <a:r>
              <a:rPr lang="en-US" sz="1200" dirty="0" smtClean="0">
                <a:latin typeface="Courier New" pitchFamily="49" charset="0"/>
                <a:cs typeface="Courier New" pitchFamily="49" charset="0"/>
              </a:rPr>
              <a:t>      &lt;/locks&gt;</a:t>
            </a:r>
          </a:p>
          <a:p>
            <a:r>
              <a:rPr lang="en-US" sz="1200" dirty="0" smtClean="0">
                <a:latin typeface="Courier New" pitchFamily="49" charset="0"/>
                <a:cs typeface="Courier New" pitchFamily="49" charset="0"/>
              </a:rPr>
              <a:t>    &lt;/</a:t>
            </a:r>
            <a:r>
              <a:rPr lang="en-US" sz="1200" dirty="0" err="1" smtClean="0">
                <a:latin typeface="Courier New" pitchFamily="49" charset="0"/>
                <a:cs typeface="Courier New" pitchFamily="49" charset="0"/>
              </a:rPr>
              <a:t>dso</a:t>
            </a:r>
            <a:r>
              <a:rPr lang="en-US" sz="1200" dirty="0" smtClean="0">
                <a:latin typeface="Courier New" pitchFamily="49" charset="0"/>
                <a:cs typeface="Courier New" pitchFamily="49" charset="0"/>
              </a:rPr>
              <a:t>&gt;</a:t>
            </a:r>
          </a:p>
          <a:p>
            <a:r>
              <a:rPr lang="en-US" sz="1200" dirty="0" smtClean="0">
                <a:latin typeface="Courier New" pitchFamily="49" charset="0"/>
                <a:cs typeface="Courier New" pitchFamily="49" charset="0"/>
              </a:rPr>
              <a:t>    ...</a:t>
            </a:r>
            <a:endParaRPr lang="en-US" sz="1200" dirty="0">
              <a:latin typeface="Courier New" pitchFamily="49" charset="0"/>
              <a:cs typeface="Courier New" pitchFamily="49" charset="0"/>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Output</a:t>
            </a:r>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213</a:t>
            </a:fld>
            <a:endParaRPr lang="en-US"/>
          </a:p>
        </p:txBody>
      </p:sp>
      <p:sp>
        <p:nvSpPr>
          <p:cNvPr id="8" name="TextBox 7"/>
          <p:cNvSpPr txBox="1"/>
          <p:nvPr/>
        </p:nvSpPr>
        <p:spPr>
          <a:xfrm>
            <a:off x="838200" y="1219200"/>
            <a:ext cx="6599884" cy="5447645"/>
          </a:xfrm>
          <a:prstGeom prst="rect">
            <a:avLst/>
          </a:prstGeom>
          <a:noFill/>
        </p:spPr>
        <p:txBody>
          <a:bodyPr wrap="none" rtlCol="0">
            <a:spAutoFit/>
          </a:bodyPr>
          <a:lstStyle/>
          <a:p>
            <a:r>
              <a:rPr lang="en-US" sz="1200" dirty="0" smtClean="0">
                <a:latin typeface="Courier New" pitchFamily="49" charset="0"/>
                <a:cs typeface="Courier New" pitchFamily="49" charset="0"/>
              </a:rPr>
              <a:t>[ec2-75-101-225-141.compute-1.amazonaws.com] Starting </a:t>
            </a:r>
            <a:r>
              <a:rPr lang="en-US" sz="1200" dirty="0" err="1" smtClean="0">
                <a:latin typeface="Courier New" pitchFamily="49" charset="0"/>
                <a:cs typeface="Courier New" pitchFamily="49" charset="0"/>
              </a:rPr>
              <a:t>BootJarTool</a:t>
            </a:r>
            <a:r>
              <a:rPr lang="en-US" sz="1200" dirty="0" smtClean="0">
                <a:latin typeface="Courier New" pitchFamily="49" charset="0"/>
                <a:cs typeface="Courier New" pitchFamily="49" charset="0"/>
              </a:rPr>
              <a:t>... </a:t>
            </a:r>
          </a:p>
          <a:p>
            <a:r>
              <a:rPr lang="en-US" sz="1200" dirty="0" smtClean="0">
                <a:latin typeface="Courier New" pitchFamily="49" charset="0"/>
                <a:cs typeface="Courier New" pitchFamily="49" charset="0"/>
              </a:rPr>
              <a:t>[ec2-174-129-167-37.compute-1.amazonaws.com] Starting </a:t>
            </a:r>
            <a:r>
              <a:rPr lang="en-US" sz="1200" dirty="0" err="1" smtClean="0">
                <a:latin typeface="Courier New" pitchFamily="49" charset="0"/>
                <a:cs typeface="Courier New" pitchFamily="49" charset="0"/>
              </a:rPr>
              <a:t>BootJarTool</a:t>
            </a:r>
            <a:r>
              <a:rPr lang="en-US" sz="1200" dirty="0" smtClean="0">
                <a:latin typeface="Courier New" pitchFamily="49" charset="0"/>
                <a:cs typeface="Courier New" pitchFamily="49" charset="0"/>
              </a:rPr>
              <a:t>... </a:t>
            </a:r>
          </a:p>
          <a:p>
            <a:r>
              <a:rPr lang="en-US" sz="1200" dirty="0" smtClean="0">
                <a:latin typeface="Courier New" pitchFamily="49" charset="0"/>
                <a:cs typeface="Courier New" pitchFamily="49" charset="0"/>
              </a:rPr>
              <a:t>[ec2-174-129-175-95.compute-1.amazonaws.com] Starting </a:t>
            </a:r>
            <a:r>
              <a:rPr lang="en-US" sz="1200" dirty="0" err="1" smtClean="0">
                <a:latin typeface="Courier New" pitchFamily="49" charset="0"/>
                <a:cs typeface="Courier New" pitchFamily="49" charset="0"/>
              </a:rPr>
              <a:t>BootJarTool</a:t>
            </a:r>
            <a:r>
              <a:rPr lang="en-US" sz="1200" dirty="0" smtClean="0">
                <a:latin typeface="Courier New" pitchFamily="49" charset="0"/>
                <a:cs typeface="Courier New" pitchFamily="49" charset="0"/>
              </a:rPr>
              <a:t>... </a:t>
            </a:r>
          </a:p>
          <a:p>
            <a:r>
              <a:rPr lang="en-US" sz="1200" dirty="0" smtClean="0">
                <a:latin typeface="Courier New" pitchFamily="49" charset="0"/>
                <a:cs typeface="Courier New" pitchFamily="49" charset="0"/>
              </a:rPr>
              <a:t>[ec2-174-129-175-95.compute-1.amazonaws.com] </a:t>
            </a:r>
          </a:p>
          <a:p>
            <a:r>
              <a:rPr lang="en-US" sz="1200" dirty="0" smtClean="0">
                <a:latin typeface="Courier New" pitchFamily="49" charset="0"/>
                <a:cs typeface="Courier New" pitchFamily="49" charset="0"/>
              </a:rPr>
              <a:t> </a:t>
            </a:r>
          </a:p>
          <a:p>
            <a:r>
              <a:rPr lang="en-US" sz="1200" dirty="0" smtClean="0">
                <a:latin typeface="Courier New" pitchFamily="49" charset="0"/>
                <a:cs typeface="Courier New" pitchFamily="49" charset="0"/>
              </a:rPr>
              <a:t>[ec2-174-129-175-95.compute-1.amazonaws.com] </a:t>
            </a:r>
          </a:p>
          <a:p>
            <a:r>
              <a:rPr lang="en-US" sz="1200" dirty="0" smtClean="0">
                <a:latin typeface="Courier New" pitchFamily="49" charset="0"/>
                <a:cs typeface="Courier New" pitchFamily="49" charset="0"/>
              </a:rPr>
              <a:t>Starting Terracotta client... </a:t>
            </a:r>
          </a:p>
          <a:p>
            <a:r>
              <a:rPr lang="en-US" sz="1200" dirty="0" smtClean="0">
                <a:latin typeface="Courier New" pitchFamily="49" charset="0"/>
                <a:cs typeface="Courier New" pitchFamily="49" charset="0"/>
              </a:rPr>
              <a:t>[ec2-75-101-225-141.compute-1.amazonaws.com] </a:t>
            </a:r>
          </a:p>
          <a:p>
            <a:r>
              <a:rPr lang="en-US" sz="1200" dirty="0" smtClean="0">
                <a:latin typeface="Courier New" pitchFamily="49" charset="0"/>
                <a:cs typeface="Courier New" pitchFamily="49" charset="0"/>
              </a:rPr>
              <a:t> </a:t>
            </a:r>
          </a:p>
          <a:p>
            <a:r>
              <a:rPr lang="en-US" sz="1200" dirty="0" smtClean="0">
                <a:latin typeface="Courier New" pitchFamily="49" charset="0"/>
                <a:cs typeface="Courier New" pitchFamily="49" charset="0"/>
              </a:rPr>
              <a:t>[ec2-174-129-167-37.compute-1.amazonaws.com] </a:t>
            </a:r>
          </a:p>
          <a:p>
            <a:r>
              <a:rPr lang="en-US" sz="1200" dirty="0" smtClean="0">
                <a:latin typeface="Courier New" pitchFamily="49" charset="0"/>
                <a:cs typeface="Courier New" pitchFamily="49" charset="0"/>
              </a:rPr>
              <a:t> </a:t>
            </a:r>
          </a:p>
          <a:p>
            <a:r>
              <a:rPr lang="en-US" sz="1200" dirty="0" smtClean="0">
                <a:latin typeface="Courier New" pitchFamily="49" charset="0"/>
                <a:cs typeface="Courier New" pitchFamily="49" charset="0"/>
              </a:rPr>
              <a:t>[ec2-174-129-167-37.compute-1.amazonaws.com] </a:t>
            </a:r>
          </a:p>
          <a:p>
            <a:r>
              <a:rPr lang="en-US" sz="1200" dirty="0" smtClean="0">
                <a:latin typeface="Courier New" pitchFamily="49" charset="0"/>
                <a:cs typeface="Courier New" pitchFamily="49" charset="0"/>
              </a:rPr>
              <a:t>Starting Terracotta client... </a:t>
            </a:r>
          </a:p>
          <a:p>
            <a:r>
              <a:rPr lang="en-US" sz="1200" dirty="0" smtClean="0">
                <a:latin typeface="Courier New" pitchFamily="49" charset="0"/>
                <a:cs typeface="Courier New" pitchFamily="49" charset="0"/>
              </a:rPr>
              <a:t>[ec2-75-101-225-141.compute-1.amazonaws.com] </a:t>
            </a:r>
          </a:p>
          <a:p>
            <a:r>
              <a:rPr lang="en-US" sz="1200" dirty="0" smtClean="0">
                <a:latin typeface="Courier New" pitchFamily="49" charset="0"/>
                <a:cs typeface="Courier New" pitchFamily="49" charset="0"/>
              </a:rPr>
              <a:t>Starting Terracotta client... </a:t>
            </a:r>
          </a:p>
          <a:p>
            <a:r>
              <a:rPr lang="en-US" sz="1200" dirty="0" smtClean="0">
                <a:latin typeface="Courier New" pitchFamily="49" charset="0"/>
                <a:cs typeface="Courier New" pitchFamily="49" charset="0"/>
              </a:rPr>
              <a:t>[ec2-75-101-225-141.compute-1.amazonaws.com] </a:t>
            </a:r>
          </a:p>
          <a:p>
            <a:r>
              <a:rPr lang="en-US" sz="1200" dirty="0" smtClean="0">
                <a:latin typeface="Courier New" pitchFamily="49" charset="0"/>
                <a:cs typeface="Courier New" pitchFamily="49" charset="0"/>
              </a:rPr>
              <a:t>Submit 19 </a:t>
            </a:r>
          </a:p>
          <a:p>
            <a:r>
              <a:rPr lang="en-US" sz="1200" dirty="0" smtClean="0">
                <a:latin typeface="Courier New" pitchFamily="49" charset="0"/>
                <a:cs typeface="Courier New" pitchFamily="49" charset="0"/>
              </a:rPr>
              <a:t>[ec2-174-129-167-37.compute-1.amazonaws.com] </a:t>
            </a:r>
          </a:p>
          <a:p>
            <a:r>
              <a:rPr lang="en-US" sz="1200" dirty="0" smtClean="0">
                <a:latin typeface="Courier New" pitchFamily="49" charset="0"/>
                <a:cs typeface="Courier New" pitchFamily="49" charset="0"/>
              </a:rPr>
              <a:t>Submit 18 </a:t>
            </a:r>
          </a:p>
          <a:p>
            <a:r>
              <a:rPr lang="en-US" sz="1200" dirty="0" smtClean="0">
                <a:latin typeface="Courier New" pitchFamily="49" charset="0"/>
                <a:cs typeface="Courier New" pitchFamily="49" charset="0"/>
              </a:rPr>
              <a:t>[ec2-174-129-175-95.compute-1.amazonaws.com] </a:t>
            </a:r>
          </a:p>
          <a:p>
            <a:r>
              <a:rPr lang="en-US" sz="1200" dirty="0" smtClean="0">
                <a:latin typeface="Courier New" pitchFamily="49" charset="0"/>
                <a:cs typeface="Courier New" pitchFamily="49" charset="0"/>
              </a:rPr>
              <a:t>Submit 17 </a:t>
            </a:r>
          </a:p>
          <a:p>
            <a:r>
              <a:rPr lang="en-US" sz="1200" dirty="0" smtClean="0">
                <a:latin typeface="Courier New" pitchFamily="49" charset="0"/>
                <a:cs typeface="Courier New" pitchFamily="49" charset="0"/>
              </a:rPr>
              <a:t>[ec2-75-101-225-141.compute-1.amazonaws.com] </a:t>
            </a:r>
          </a:p>
          <a:p>
            <a:r>
              <a:rPr lang="en-US" sz="1200" dirty="0" smtClean="0">
                <a:latin typeface="Courier New" pitchFamily="49" charset="0"/>
                <a:cs typeface="Courier New" pitchFamily="49" charset="0"/>
              </a:rPr>
              <a:t>Submit 16 </a:t>
            </a:r>
          </a:p>
          <a:p>
            <a:r>
              <a:rPr lang="en-US" sz="1200" dirty="0" smtClean="0">
                <a:latin typeface="Courier New" pitchFamily="49" charset="0"/>
                <a:cs typeface="Courier New" pitchFamily="49" charset="0"/>
              </a:rPr>
              <a:t>[ec2-174-129-167-37.compute-1.amazonaws.com] </a:t>
            </a:r>
          </a:p>
          <a:p>
            <a:r>
              <a:rPr lang="en-US" sz="1200" dirty="0" smtClean="0">
                <a:latin typeface="Courier New" pitchFamily="49" charset="0"/>
                <a:cs typeface="Courier New" pitchFamily="49" charset="0"/>
              </a:rPr>
              <a:t>Submit 15 </a:t>
            </a:r>
          </a:p>
          <a:p>
            <a:r>
              <a:rPr lang="en-US" sz="1200" dirty="0" smtClean="0">
                <a:latin typeface="Courier New" pitchFamily="49" charset="0"/>
                <a:cs typeface="Courier New" pitchFamily="49" charset="0"/>
              </a:rPr>
              <a:t>[ec2-174-129-175-95.compute-1.amazonaws.com] </a:t>
            </a:r>
          </a:p>
          <a:p>
            <a:r>
              <a:rPr lang="en-US" sz="1200" dirty="0" smtClean="0">
                <a:latin typeface="Courier New" pitchFamily="49" charset="0"/>
                <a:cs typeface="Courier New" pitchFamily="49" charset="0"/>
              </a:rPr>
              <a:t>Submit 14 </a:t>
            </a:r>
          </a:p>
          <a:p>
            <a:r>
              <a:rPr lang="en-US" sz="1200" dirty="0" smtClean="0">
                <a:latin typeface="Courier New" pitchFamily="49" charset="0"/>
                <a:cs typeface="Courier New" pitchFamily="49" charset="0"/>
              </a:rPr>
              <a:t>[ec2-174-129-167-37.compute-1.amazonaws.com] </a:t>
            </a:r>
          </a:p>
          <a:p>
            <a:r>
              <a:rPr lang="en-US" sz="1200" dirty="0" smtClean="0">
                <a:latin typeface="Courier New" pitchFamily="49" charset="0"/>
                <a:cs typeface="Courier New" pitchFamily="49" charset="0"/>
              </a:rPr>
              <a:t>…</a:t>
            </a: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Stopping the server</a:t>
            </a:r>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214</a:t>
            </a:fld>
            <a:endParaRPr lang="en-US"/>
          </a:p>
        </p:txBody>
      </p:sp>
      <p:sp>
        <p:nvSpPr>
          <p:cNvPr id="6" name="TextBox 5"/>
          <p:cNvSpPr txBox="1"/>
          <p:nvPr/>
        </p:nvSpPr>
        <p:spPr>
          <a:xfrm>
            <a:off x="838200" y="2286000"/>
            <a:ext cx="3560014" cy="369332"/>
          </a:xfrm>
          <a:prstGeom prst="rect">
            <a:avLst/>
          </a:prstGeom>
          <a:noFill/>
        </p:spPr>
        <p:txBody>
          <a:bodyPr wrap="none" rtlCol="0">
            <a:spAutoFit/>
          </a:bodyPr>
          <a:lstStyle/>
          <a:p>
            <a:r>
              <a:rPr lang="en-US" i="1" dirty="0" smtClean="0"/>
              <a:t>Run on the first node in cluster ‘ec2’</a:t>
            </a:r>
            <a:endParaRPr lang="en-US" i="1" dirty="0"/>
          </a:p>
        </p:txBody>
      </p:sp>
      <p:sp>
        <p:nvSpPr>
          <p:cNvPr id="7" name="Right Brace 6"/>
          <p:cNvSpPr/>
          <p:nvPr/>
        </p:nvSpPr>
        <p:spPr>
          <a:xfrm rot="16200000">
            <a:off x="1981200" y="2209800"/>
            <a:ext cx="228600" cy="1143000"/>
          </a:xfrm>
          <a:prstGeom prst="rightBrace">
            <a:avLst>
              <a:gd name="adj1" fmla="val 833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p:cNvSpPr txBox="1"/>
          <p:nvPr/>
        </p:nvSpPr>
        <p:spPr>
          <a:xfrm>
            <a:off x="3124200" y="3886200"/>
            <a:ext cx="1053430" cy="369332"/>
          </a:xfrm>
          <a:prstGeom prst="rect">
            <a:avLst/>
          </a:prstGeom>
          <a:noFill/>
        </p:spPr>
        <p:txBody>
          <a:bodyPr wrap="none" rtlCol="0">
            <a:spAutoFit/>
          </a:bodyPr>
          <a:lstStyle/>
          <a:p>
            <a:r>
              <a:rPr lang="en-US" i="1" dirty="0" smtClean="0"/>
              <a:t>TC server</a:t>
            </a:r>
            <a:endParaRPr lang="en-US" i="1" dirty="0"/>
          </a:p>
        </p:txBody>
      </p:sp>
      <p:cxnSp>
        <p:nvCxnSpPr>
          <p:cNvPr id="9" name="Straight Arrow Connector 8"/>
          <p:cNvCxnSpPr>
            <a:stCxn id="8" idx="0"/>
          </p:cNvCxnSpPr>
          <p:nvPr/>
        </p:nvCxnSpPr>
        <p:spPr>
          <a:xfrm rot="5400000" flipH="1" flipV="1">
            <a:off x="3425657" y="3425658"/>
            <a:ext cx="685800" cy="23528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257800" y="3962400"/>
            <a:ext cx="2356158" cy="369332"/>
          </a:xfrm>
          <a:prstGeom prst="rect">
            <a:avLst/>
          </a:prstGeom>
          <a:noFill/>
        </p:spPr>
        <p:txBody>
          <a:bodyPr wrap="none" rtlCol="0">
            <a:spAutoFit/>
          </a:bodyPr>
          <a:lstStyle/>
          <a:p>
            <a:r>
              <a:rPr lang="en-US" i="1" dirty="0" smtClean="0"/>
              <a:t>TC server configuration</a:t>
            </a:r>
            <a:endParaRPr lang="en-US" i="1" dirty="0"/>
          </a:p>
        </p:txBody>
      </p:sp>
      <p:cxnSp>
        <p:nvCxnSpPr>
          <p:cNvPr id="11" name="Straight Arrow Connector 10"/>
          <p:cNvCxnSpPr>
            <a:stCxn id="10" idx="0"/>
          </p:cNvCxnSpPr>
          <p:nvPr/>
        </p:nvCxnSpPr>
        <p:spPr>
          <a:xfrm rot="5400000" flipH="1" flipV="1">
            <a:off x="6113539" y="3598940"/>
            <a:ext cx="685800" cy="411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62000" y="2895601"/>
            <a:ext cx="8305800" cy="646331"/>
          </a:xfrm>
          <a:prstGeom prst="rect">
            <a:avLst/>
          </a:prstGeom>
          <a:noFill/>
        </p:spPr>
        <p:txBody>
          <a:bodyPr wrap="square" rtlCol="0">
            <a:spAutoFit/>
          </a:bodyPr>
          <a:lstStyle/>
          <a:p>
            <a:pPr marL="0" lvl="1"/>
            <a:r>
              <a:rPr lang="en-US" dirty="0" smtClean="0">
                <a:latin typeface="Courier New" pitchFamily="49" charset="0"/>
                <a:cs typeface="Courier New" pitchFamily="49" charset="0"/>
              </a:rPr>
              <a:t>$nc2 –c ec2:0 –exec ./stop-tc-server.sh -f /root/tc.xml</a:t>
            </a:r>
          </a:p>
          <a:p>
            <a:endParaRPr 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 DSL</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E9353CB8-35B8-441F-A176-6CE3BA725640}" type="slidenum">
              <a:rPr lang="en-US" smtClean="0"/>
              <a:pPr/>
              <a:t>215</a:t>
            </a:fld>
            <a:endParaRPr lang="en-US"/>
          </a:p>
        </p:txBody>
      </p:sp>
    </p:spTree>
    <p:extLst>
      <p:ext uri="{BB962C8B-B14F-4D97-AF65-F5344CB8AC3E}">
        <p14:creationId xmlns:p14="http://schemas.microsoft.com/office/powerpoint/2010/main" val="1827313606"/>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is a Domain Specific Language (DSL)?</a:t>
            </a:r>
            <a:endParaRPr lang="en-US" dirty="0"/>
          </a:p>
        </p:txBody>
      </p:sp>
      <p:sp>
        <p:nvSpPr>
          <p:cNvPr id="3" name="Content Placeholder 2"/>
          <p:cNvSpPr>
            <a:spLocks noGrp="1"/>
          </p:cNvSpPr>
          <p:nvPr>
            <p:ph idx="1"/>
          </p:nvPr>
        </p:nvSpPr>
        <p:spPr>
          <a:xfrm>
            <a:off x="457200" y="1752600"/>
            <a:ext cx="7620000" cy="4373563"/>
          </a:xfrm>
        </p:spPr>
        <p:txBody>
          <a:bodyPr>
            <a:noAutofit/>
          </a:bodyPr>
          <a:lstStyle/>
          <a:p>
            <a:pPr marL="342900" indent="-342900">
              <a:buFont typeface="Arial" pitchFamily="34" charset="0"/>
              <a:buChar char="•"/>
            </a:pPr>
            <a:r>
              <a:rPr lang="en-US" sz="2400" dirty="0"/>
              <a:t>A language targeted at a particular type of problem</a:t>
            </a:r>
          </a:p>
          <a:p>
            <a:pPr marL="342900" indent="-342900">
              <a:buFont typeface="Arial" pitchFamily="34" charset="0"/>
              <a:buChar char="•"/>
            </a:pPr>
            <a:r>
              <a:rPr lang="en-US" sz="2400" dirty="0"/>
              <a:t>Syntax focuses on intended domain/problem</a:t>
            </a:r>
          </a:p>
          <a:p>
            <a:pPr marL="342900" indent="-342900">
              <a:buFont typeface="Arial" pitchFamily="34" charset="0"/>
              <a:buChar char="•"/>
            </a:pPr>
            <a:r>
              <a:rPr lang="en-US" sz="2400" dirty="0"/>
              <a:t>Unlike a general purpose language, you can’t use it </a:t>
            </a:r>
            <a:r>
              <a:rPr lang="en-US" sz="2400" dirty="0" smtClean="0"/>
              <a:t>for everything </a:t>
            </a:r>
            <a:endParaRPr lang="en-US" sz="2400" dirty="0"/>
          </a:p>
          <a:p>
            <a:pPr marL="342900" indent="-342900">
              <a:buFont typeface="Arial" pitchFamily="34" charset="0"/>
              <a:buChar char="•"/>
            </a:pPr>
            <a:r>
              <a:rPr lang="en-US" sz="2400" dirty="0" smtClean="0"/>
              <a:t>Limited </a:t>
            </a:r>
            <a:r>
              <a:rPr lang="en-US" sz="2400" dirty="0"/>
              <a:t>in scope and </a:t>
            </a:r>
            <a:r>
              <a:rPr lang="en-US" sz="2400" dirty="0" smtClean="0"/>
              <a:t>capability, DSLs are </a:t>
            </a:r>
            <a:r>
              <a:rPr lang="en-US" sz="2400" dirty="0"/>
              <a:t>small and </a:t>
            </a:r>
            <a:r>
              <a:rPr lang="en-US" sz="2400" dirty="0" smtClean="0"/>
              <a:t>simple</a:t>
            </a:r>
          </a:p>
          <a:p>
            <a:pPr marL="342900" indent="-342900">
              <a:buFont typeface="Arial" pitchFamily="34" charset="0"/>
              <a:buChar char="•"/>
            </a:pPr>
            <a:r>
              <a:rPr lang="en-US" sz="2400" dirty="0" smtClean="0"/>
              <a:t>DSLs are built on top of general </a:t>
            </a:r>
            <a:r>
              <a:rPr lang="en-US" sz="2400" dirty="0"/>
              <a:t>p</a:t>
            </a:r>
            <a:r>
              <a:rPr lang="en-US" sz="2400" dirty="0" smtClean="0"/>
              <a:t>urpose </a:t>
            </a:r>
            <a:r>
              <a:rPr lang="en-US" sz="2400" dirty="0"/>
              <a:t>l</a:t>
            </a:r>
            <a:r>
              <a:rPr lang="en-US" sz="2400" dirty="0" smtClean="0"/>
              <a:t>anguages </a:t>
            </a:r>
            <a:endParaRPr lang="en-US" sz="2400"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216</a:t>
            </a:fld>
            <a:endParaRPr lang="en-US"/>
          </a:p>
        </p:txBody>
      </p:sp>
    </p:spTree>
    <p:extLst>
      <p:ext uri="{BB962C8B-B14F-4D97-AF65-F5344CB8AC3E}">
        <p14:creationId xmlns:p14="http://schemas.microsoft.com/office/powerpoint/2010/main" val="3179687486"/>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DSL Characteristics</a:t>
            </a:r>
            <a:endParaRPr lang="en-US" dirty="0"/>
          </a:p>
        </p:txBody>
      </p:sp>
      <p:sp>
        <p:nvSpPr>
          <p:cNvPr id="3" name="Content Placeholder 2"/>
          <p:cNvSpPr>
            <a:spLocks noGrp="1"/>
          </p:cNvSpPr>
          <p:nvPr>
            <p:ph idx="1"/>
          </p:nvPr>
        </p:nvSpPr>
        <p:spPr/>
        <p:txBody>
          <a:bodyPr>
            <a:normAutofit/>
          </a:bodyPr>
          <a:lstStyle/>
          <a:p>
            <a:r>
              <a:rPr lang="en-US" dirty="0" smtClean="0"/>
              <a:t>Very context aware</a:t>
            </a:r>
            <a:endParaRPr lang="en-US" dirty="0"/>
          </a:p>
          <a:p>
            <a:r>
              <a:rPr lang="en-US" dirty="0">
                <a:solidFill>
                  <a:srgbClr val="FF0000"/>
                </a:solidFill>
              </a:rPr>
              <a:t>	</a:t>
            </a:r>
            <a:r>
              <a:rPr lang="en-US" dirty="0" smtClean="0">
                <a:solidFill>
                  <a:srgbClr val="FF0000"/>
                </a:solidFill>
                <a:latin typeface="Courier New" pitchFamily="49" charset="0"/>
                <a:cs typeface="Courier New" pitchFamily="49" charset="0"/>
              </a:rPr>
              <a:t>watershed = [</a:t>
            </a:r>
            <a:r>
              <a:rPr lang="en-US" dirty="0" err="1" smtClean="0">
                <a:solidFill>
                  <a:srgbClr val="FF0000"/>
                </a:solidFill>
                <a:latin typeface="Courier New" pitchFamily="49" charset="0"/>
                <a:cs typeface="Courier New" pitchFamily="49" charset="0"/>
              </a:rPr>
              <a:t>teton</a:t>
            </a:r>
            <a:r>
              <a:rPr lang="en-US" dirty="0" smtClean="0">
                <a:solidFill>
                  <a:srgbClr val="FF0000"/>
                </a:solidFill>
                <a:latin typeface="Courier New" pitchFamily="49" charset="0"/>
                <a:cs typeface="Courier New" pitchFamily="49" charset="0"/>
              </a:rPr>
              <a:t>, cascade]</a:t>
            </a:r>
            <a:br>
              <a:rPr lang="en-US" dirty="0" smtClean="0">
                <a:solidFill>
                  <a:srgbClr val="FF0000"/>
                </a:solidFill>
                <a:latin typeface="Courier New" pitchFamily="49" charset="0"/>
                <a:cs typeface="Courier New" pitchFamily="49" charset="0"/>
              </a:rPr>
            </a:br>
            <a:r>
              <a:rPr lang="en-US" dirty="0" smtClean="0">
                <a:solidFill>
                  <a:srgbClr val="FF0000"/>
                </a:solidFill>
                <a:latin typeface="Courier New" pitchFamily="49" charset="0"/>
                <a:cs typeface="Courier New" pitchFamily="49" charset="0"/>
              </a:rPr>
              <a:t>	</a:t>
            </a:r>
            <a:r>
              <a:rPr lang="en-US" dirty="0" err="1" smtClean="0">
                <a:solidFill>
                  <a:srgbClr val="FF0000"/>
                </a:solidFill>
                <a:latin typeface="Courier New" pitchFamily="49" charset="0"/>
                <a:cs typeface="Courier New" pitchFamily="49" charset="0"/>
              </a:rPr>
              <a:t>watershed.with</a:t>
            </a:r>
            <a:r>
              <a:rPr lang="en-US" dirty="0" smtClean="0">
                <a:solidFill>
                  <a:srgbClr val="FF0000"/>
                </a:solidFill>
                <a:latin typeface="Courier New" pitchFamily="49" charset="0"/>
                <a:cs typeface="Courier New" pitchFamily="49" charset="0"/>
              </a:rPr>
              <a:t> {</a:t>
            </a:r>
            <a:br>
              <a:rPr lang="en-US" dirty="0" smtClean="0">
                <a:solidFill>
                  <a:srgbClr val="FF0000"/>
                </a:solidFill>
                <a:latin typeface="Courier New" pitchFamily="49" charset="0"/>
                <a:cs typeface="Courier New" pitchFamily="49" charset="0"/>
              </a:rPr>
            </a:br>
            <a:r>
              <a:rPr lang="en-US" dirty="0" smtClean="0">
                <a:solidFill>
                  <a:srgbClr val="FF0000"/>
                </a:solidFill>
                <a:latin typeface="Courier New" pitchFamily="49" charset="0"/>
                <a:cs typeface="Courier New" pitchFamily="49" charset="0"/>
              </a:rPr>
              <a:t>          add </a:t>
            </a:r>
            <a:r>
              <a:rPr lang="en-US" dirty="0" err="1" smtClean="0">
                <a:solidFill>
                  <a:srgbClr val="FF0000"/>
                </a:solidFill>
                <a:latin typeface="Courier New" pitchFamily="49" charset="0"/>
                <a:cs typeface="Courier New" pitchFamily="49" charset="0"/>
              </a:rPr>
              <a:t>yampa</a:t>
            </a:r>
            <a:r>
              <a:rPr lang="en-US" dirty="0">
                <a:solidFill>
                  <a:srgbClr val="FF0000"/>
                </a:solidFill>
                <a:latin typeface="Courier New" pitchFamily="49" charset="0"/>
                <a:cs typeface="Courier New" pitchFamily="49" charset="0"/>
              </a:rPr>
              <a:t/>
            </a:r>
            <a:br>
              <a:rPr lang="en-US" dirty="0">
                <a:solidFill>
                  <a:srgbClr val="FF0000"/>
                </a:solidFill>
                <a:latin typeface="Courier New" pitchFamily="49" charset="0"/>
                <a:cs typeface="Courier New" pitchFamily="49" charset="0"/>
              </a:rPr>
            </a:br>
            <a:r>
              <a:rPr lang="en-US" dirty="0" smtClean="0">
                <a:solidFill>
                  <a:srgbClr val="FF0000"/>
                </a:solidFill>
                <a:latin typeface="Courier New" pitchFamily="49" charset="0"/>
                <a:cs typeface="Courier New" pitchFamily="49" charset="0"/>
              </a:rPr>
              <a:t>          add </a:t>
            </a:r>
            <a:r>
              <a:rPr lang="en-US" dirty="0" err="1" smtClean="0">
                <a:solidFill>
                  <a:srgbClr val="FF0000"/>
                </a:solidFill>
                <a:latin typeface="Courier New" pitchFamily="49" charset="0"/>
                <a:cs typeface="Courier New" pitchFamily="49" charset="0"/>
              </a:rPr>
              <a:t>tucca</a:t>
            </a:r>
            <a:r>
              <a:rPr lang="en-US" dirty="0" smtClean="0">
                <a:solidFill>
                  <a:srgbClr val="FF0000"/>
                </a:solidFill>
                <a:latin typeface="Courier New" pitchFamily="49" charset="0"/>
                <a:cs typeface="Courier New" pitchFamily="49" charset="0"/>
              </a:rPr>
              <a:t/>
            </a:r>
            <a:br>
              <a:rPr lang="en-US" dirty="0" smtClean="0">
                <a:solidFill>
                  <a:srgbClr val="FF0000"/>
                </a:solidFill>
                <a:latin typeface="Courier New" pitchFamily="49" charset="0"/>
                <a:cs typeface="Courier New" pitchFamily="49" charset="0"/>
              </a:rPr>
            </a:br>
            <a:r>
              <a:rPr lang="en-US" dirty="0" smtClean="0">
                <a:solidFill>
                  <a:srgbClr val="FF0000"/>
                </a:solidFill>
                <a:latin typeface="Courier New" pitchFamily="49" charset="0"/>
                <a:cs typeface="Courier New" pitchFamily="49" charset="0"/>
              </a:rPr>
              <a:t>          </a:t>
            </a:r>
            <a:r>
              <a:rPr lang="en-US" dirty="0" err="1" smtClean="0">
                <a:solidFill>
                  <a:srgbClr val="FF0000"/>
                </a:solidFill>
                <a:latin typeface="Courier New" pitchFamily="49" charset="0"/>
                <a:cs typeface="Courier New" pitchFamily="49" charset="0"/>
              </a:rPr>
              <a:t>println</a:t>
            </a:r>
            <a:r>
              <a:rPr lang="en-US" dirty="0" smtClean="0">
                <a:solidFill>
                  <a:srgbClr val="FF0000"/>
                </a:solidFill>
                <a:latin typeface="Courier New" pitchFamily="49" charset="0"/>
                <a:cs typeface="Courier New" pitchFamily="49" charset="0"/>
              </a:rPr>
              <a:t> “There are $size elements”</a:t>
            </a:r>
            <a:br>
              <a:rPr lang="en-US" dirty="0" smtClean="0">
                <a:solidFill>
                  <a:srgbClr val="FF0000"/>
                </a:solidFill>
                <a:latin typeface="Courier New" pitchFamily="49" charset="0"/>
                <a:cs typeface="Courier New" pitchFamily="49" charset="0"/>
              </a:rPr>
            </a:br>
            <a:r>
              <a:rPr lang="en-US" dirty="0" smtClean="0">
                <a:solidFill>
                  <a:srgbClr val="FF0000"/>
                </a:solidFill>
                <a:latin typeface="Courier New" pitchFamily="49" charset="0"/>
                <a:cs typeface="Courier New" pitchFamily="49" charset="0"/>
              </a:rPr>
              <a:t>      }</a:t>
            </a:r>
            <a:endParaRPr lang="en-US" dirty="0"/>
          </a:p>
          <a:p>
            <a:r>
              <a:rPr lang="en-US" dirty="0" smtClean="0"/>
              <a:t>Fluent,  almost natural language interfaces</a:t>
            </a:r>
            <a:endParaRPr lang="en-US" dirty="0"/>
          </a:p>
          <a:p>
            <a:r>
              <a:rPr lang="en-US" dirty="0" smtClean="0"/>
              <a:t>	Provides </a:t>
            </a:r>
            <a:r>
              <a:rPr lang="en-US" dirty="0"/>
              <a:t>for a </a:t>
            </a:r>
            <a:r>
              <a:rPr lang="en-US" dirty="0" smtClean="0"/>
              <a:t>natural, </a:t>
            </a:r>
            <a:r>
              <a:rPr lang="en-US" dirty="0"/>
              <a:t>easy to understand </a:t>
            </a:r>
            <a:r>
              <a:rPr lang="en-US" dirty="0" smtClean="0"/>
              <a:t>interface</a:t>
            </a:r>
          </a:p>
          <a:p>
            <a:r>
              <a:rPr lang="en-US" dirty="0"/>
              <a:t>	</a:t>
            </a:r>
            <a:r>
              <a:rPr lang="en-US" dirty="0" smtClean="0"/>
              <a:t>minimize syntactical noise</a:t>
            </a:r>
          </a:p>
          <a:p>
            <a:r>
              <a:rPr lang="en-US" dirty="0"/>
              <a:t>	</a:t>
            </a:r>
            <a:r>
              <a:rPr lang="en-US" dirty="0" err="1" smtClean="0">
                <a:solidFill>
                  <a:srgbClr val="FF0000"/>
                </a:solidFill>
                <a:latin typeface="Courier New" pitchFamily="49" charset="0"/>
                <a:cs typeface="Courier New" pitchFamily="49" charset="0"/>
              </a:rPr>
              <a:t>startTime</a:t>
            </a:r>
            <a:r>
              <a:rPr lang="en-US" dirty="0" smtClean="0">
                <a:solidFill>
                  <a:srgbClr val="FF0000"/>
                </a:solidFill>
                <a:latin typeface="Courier New" pitchFamily="49" charset="0"/>
                <a:cs typeface="Courier New" pitchFamily="49" charset="0"/>
              </a:rPr>
              <a:t> =  2.days.ago.at(4.30)</a:t>
            </a:r>
          </a:p>
          <a:p>
            <a:endParaRPr lang="en-US" dirty="0"/>
          </a:p>
          <a:p>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217</a:t>
            </a:fld>
            <a:endParaRPr lang="en-US"/>
          </a:p>
        </p:txBody>
      </p:sp>
    </p:spTree>
    <p:extLst>
      <p:ext uri="{BB962C8B-B14F-4D97-AF65-F5344CB8AC3E}">
        <p14:creationId xmlns:p14="http://schemas.microsoft.com/office/powerpoint/2010/main" val="2450052199"/>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457200" y="311150"/>
            <a:ext cx="8229600" cy="1144588"/>
          </a:xfrm>
          <a:ln/>
        </p:spPr>
        <p:txBody>
          <a:bodyPr tIns="11088"/>
          <a:lstStyle/>
          <a:p>
            <a:pP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dirty="0" smtClean="0"/>
              <a:t>DSL techniques in Groovy</a:t>
            </a:r>
            <a:endParaRPr lang="en-US" dirty="0"/>
          </a:p>
        </p:txBody>
      </p:sp>
      <p:pic>
        <p:nvPicPr>
          <p:cNvPr id="4" name="Picture 3" descr="groovy-dsl.png"/>
          <p:cNvPicPr>
            <a:picLocks noChangeAspect="1"/>
          </p:cNvPicPr>
          <p:nvPr/>
        </p:nvPicPr>
        <p:blipFill>
          <a:blip r:embed="rId3" cstate="print"/>
          <a:stretch>
            <a:fillRect/>
          </a:stretch>
        </p:blipFill>
        <p:spPr>
          <a:xfrm>
            <a:off x="1143000" y="2124352"/>
            <a:ext cx="7040944" cy="2676248"/>
          </a:xfrm>
          <a:prstGeom prst="rect">
            <a:avLst/>
          </a:prstGeom>
        </p:spPr>
      </p:pic>
      <p:sp>
        <p:nvSpPr>
          <p:cNvPr id="6" name="TextBox 5"/>
          <p:cNvSpPr txBox="1"/>
          <p:nvPr/>
        </p:nvSpPr>
        <p:spPr>
          <a:xfrm>
            <a:off x="6019800" y="6172200"/>
            <a:ext cx="2775119" cy="380425"/>
          </a:xfrm>
          <a:prstGeom prst="rect">
            <a:avLst/>
          </a:prstGeom>
          <a:noFill/>
        </p:spPr>
        <p:txBody>
          <a:bodyPr wrap="none" rtlCol="0">
            <a:spAutoFit/>
          </a:bodyPr>
          <a:lstStyle/>
          <a:p>
            <a:r>
              <a:rPr lang="en-US" dirty="0" smtClean="0"/>
              <a:t>[Guillaume </a:t>
            </a:r>
            <a:r>
              <a:rPr lang="en-US" dirty="0" err="1" smtClean="0"/>
              <a:t>Laforge</a:t>
            </a:r>
            <a:r>
              <a:rPr lang="en-US" dirty="0" smtClean="0"/>
              <a:t> 2010]</a:t>
            </a:r>
            <a:endParaRPr lang="en-US" dirty="0"/>
          </a:p>
        </p:txBody>
      </p:sp>
      <p:sp>
        <p:nvSpPr>
          <p:cNvPr id="11" name="Right Arrow 10"/>
          <p:cNvSpPr/>
          <p:nvPr/>
        </p:nvSpPr>
        <p:spPr>
          <a:xfrm>
            <a:off x="914400" y="3124200"/>
            <a:ext cx="2286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914400" y="3352800"/>
            <a:ext cx="2286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914400" y="3505200"/>
            <a:ext cx="2286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a:off x="3467100" y="3510845"/>
            <a:ext cx="2286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ight Arrow 14"/>
          <p:cNvSpPr/>
          <p:nvPr/>
        </p:nvSpPr>
        <p:spPr>
          <a:xfrm>
            <a:off x="838200" y="4343400"/>
            <a:ext cx="228600"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E9353CB8-35B8-441F-A176-6CE3BA725640}" type="slidenum">
              <a:rPr lang="en-US" smtClean="0"/>
              <a:pPr/>
              <a:t>218</a:t>
            </a:fld>
            <a:endParaRPr lang="en-US"/>
          </a:p>
        </p:txBody>
      </p:sp>
    </p:spTree>
    <p:extLst>
      <p:ext uri="{BB962C8B-B14F-4D97-AF65-F5344CB8AC3E}">
        <p14:creationId xmlns:p14="http://schemas.microsoft.com/office/powerpoint/2010/main" val="334303191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ChangeArrowheads="1"/>
          </p:cNvSpPr>
          <p:nvPr/>
        </p:nvSpPr>
        <p:spPr bwMode="auto">
          <a:xfrm>
            <a:off x="457200" y="1828800"/>
            <a:ext cx="8077200" cy="4297363"/>
          </a:xfrm>
          <a:prstGeom prst="rect">
            <a:avLst/>
          </a:prstGeom>
          <a:noFill/>
          <a:ln w="9525">
            <a:noFill/>
            <a:round/>
            <a:headEnd/>
            <a:tailEnd/>
          </a:ln>
          <a:effectLst/>
        </p:spPr>
        <p:txBody>
          <a:bodyPr lIns="90000" tIns="45000" rIns="90000" bIns="45000"/>
          <a:lstStyle/>
          <a:p>
            <a:pPr marL="431800" lvl="1" indent="-215900">
              <a:lnSpc>
                <a:spcPct val="102000"/>
              </a:lnSpc>
              <a:buSzPct val="450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400" dirty="0" smtClean="0">
                <a:solidFill>
                  <a:srgbClr val="000000"/>
                </a:solidFill>
                <a:latin typeface="+mn-lt"/>
                <a:ea typeface="DejaVu Sans" charset="0"/>
                <a:cs typeface="DejaVu Sans" charset="0"/>
              </a:rPr>
              <a:t>Simulation DSL</a:t>
            </a:r>
            <a:endParaRPr lang="en-US" sz="2400" dirty="0">
              <a:solidFill>
                <a:srgbClr val="000000"/>
              </a:solidFill>
              <a:latin typeface="+mn-lt"/>
              <a:ea typeface="DejaVu Sans" charset="0"/>
              <a:cs typeface="DejaVu Sans" charset="0"/>
            </a:endParaRPr>
          </a:p>
          <a:p>
            <a:pPr lvl="1">
              <a:lnSpc>
                <a:spcPct val="102000"/>
              </a:lnSpc>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400" dirty="0" smtClean="0">
                <a:solidFill>
                  <a:srgbClr val="000000"/>
                </a:solidFill>
                <a:latin typeface="+mn-lt"/>
                <a:ea typeface="DejaVu Sans" charset="0"/>
                <a:cs typeface="DejaVu Sans" charset="0"/>
              </a:rPr>
              <a:t>Descriptive expression of simulations </a:t>
            </a:r>
          </a:p>
          <a:p>
            <a:pPr lvl="1">
              <a:lnSpc>
                <a:spcPct val="102000"/>
              </a:lnSpc>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400" dirty="0" smtClean="0">
                <a:solidFill>
                  <a:srgbClr val="000000"/>
                </a:solidFill>
                <a:latin typeface="+mn-lt"/>
                <a:ea typeface="DejaVu Sans" charset="0"/>
                <a:cs typeface="DejaVu Sans" charset="0"/>
              </a:rPr>
              <a:t>Thin layer on top of simulation engines</a:t>
            </a:r>
          </a:p>
          <a:p>
            <a:pPr lvl="1">
              <a:lnSpc>
                <a:spcPct val="102000"/>
              </a:lnSpc>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400" dirty="0" smtClean="0">
                <a:solidFill>
                  <a:srgbClr val="000000"/>
                </a:solidFill>
                <a:latin typeface="+mn-lt"/>
                <a:ea typeface="DejaVu Sans" charset="0"/>
                <a:cs typeface="DejaVu Sans" charset="0"/>
              </a:rPr>
              <a:t>Language scripts vs. DSLs, dividing line?</a:t>
            </a:r>
          </a:p>
          <a:p>
            <a:pPr>
              <a:lnSpc>
                <a:spcPct val="102000"/>
              </a:lnSpc>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sz="2400" dirty="0" smtClean="0">
              <a:solidFill>
                <a:srgbClr val="000000"/>
              </a:solidFill>
              <a:latin typeface="+mn-lt"/>
              <a:ea typeface="DejaVu Sans" charset="0"/>
              <a:cs typeface="DejaVu Sans" charset="0"/>
            </a:endParaRPr>
          </a:p>
          <a:p>
            <a:pPr>
              <a:lnSpc>
                <a:spcPct val="102000"/>
              </a:lnSpc>
              <a:buSzPct val="45000"/>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400" dirty="0" smtClean="0">
                <a:solidFill>
                  <a:srgbClr val="000000"/>
                </a:solidFill>
                <a:latin typeface="+mn-lt"/>
                <a:ea typeface="DejaVu Sans" charset="0"/>
                <a:cs typeface="DejaVu Sans" charset="0"/>
              </a:rPr>
              <a:t>   Other Application Examples</a:t>
            </a:r>
          </a:p>
          <a:p>
            <a:pPr lvl="1">
              <a:lnSpc>
                <a:spcPct val="102000"/>
              </a:lnSpc>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400" dirty="0" smtClean="0">
                <a:solidFill>
                  <a:srgbClr val="000000"/>
                </a:solidFill>
                <a:latin typeface="+mn-lt"/>
                <a:ea typeface="DejaVu Sans" charset="0"/>
                <a:cs typeface="DejaVu Sans" charset="0"/>
              </a:rPr>
              <a:t>Anti-malaria drug resistance simulations</a:t>
            </a:r>
          </a:p>
          <a:p>
            <a:pPr lvl="1">
              <a:lnSpc>
                <a:spcPct val="102000"/>
              </a:lnSpc>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400" dirty="0" smtClean="0">
                <a:solidFill>
                  <a:srgbClr val="000000"/>
                </a:solidFill>
                <a:latin typeface="+mn-lt"/>
                <a:ea typeface="DejaVu Sans" charset="0"/>
                <a:cs typeface="DejaVu Sans" charset="0"/>
              </a:rPr>
              <a:t>Insurances, Financial Institutions, Loan processing</a:t>
            </a:r>
          </a:p>
          <a:p>
            <a:pPr lvl="1">
              <a:lnSpc>
                <a:spcPct val="102000"/>
              </a:lnSpc>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sz="2400" dirty="0" smtClean="0">
                <a:solidFill>
                  <a:srgbClr val="000000"/>
                </a:solidFill>
                <a:latin typeface="+mn-lt"/>
                <a:ea typeface="DejaVu Sans" charset="0"/>
                <a:cs typeface="DejaVu Sans" charset="0"/>
              </a:rPr>
              <a:t>Nuclear safety simulations</a:t>
            </a:r>
          </a:p>
          <a:p>
            <a:pPr>
              <a:lnSpc>
                <a:spcPct val="102000"/>
              </a:lnSpc>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sz="2400" dirty="0" smtClean="0">
              <a:solidFill>
                <a:srgbClr val="000000"/>
              </a:solidFill>
              <a:latin typeface="+mn-lt"/>
              <a:ea typeface="DejaVu Sans" charset="0"/>
              <a:cs typeface="DejaVu Sans" charset="0"/>
            </a:endParaRPr>
          </a:p>
          <a:p>
            <a:pPr marL="431800" lvl="1" indent="-215900">
              <a:lnSpc>
                <a:spcPct val="102000"/>
              </a:lnSpc>
              <a:buSzPct val="45000"/>
              <a:buFont typeface="Wingdings" charset="2"/>
              <a:buChar char=""/>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sz="2400" dirty="0">
              <a:solidFill>
                <a:srgbClr val="000000"/>
              </a:solidFill>
              <a:latin typeface="+mn-lt"/>
              <a:ea typeface="DejaVu Sans" charset="0"/>
              <a:cs typeface="DejaVu Sans" charset="0"/>
            </a:endParaRPr>
          </a:p>
          <a:p>
            <a:pPr>
              <a:lnSpc>
                <a:spcPct val="102000"/>
              </a:lnSpc>
              <a:buClrTx/>
              <a:buSzTx/>
              <a:buFontTx/>
              <a:buNone/>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sz="2400" dirty="0">
              <a:solidFill>
                <a:srgbClr val="000000"/>
              </a:solidFill>
              <a:latin typeface="+mn-lt"/>
              <a:ea typeface="DejaVu Sans" charset="0"/>
              <a:cs typeface="DejaVu Sans" charset="0"/>
            </a:endParaRPr>
          </a:p>
        </p:txBody>
      </p:sp>
      <p:sp>
        <p:nvSpPr>
          <p:cNvPr id="4" name="Title 2"/>
          <p:cNvSpPr>
            <a:spLocks noGrp="1"/>
          </p:cNvSpPr>
          <p:nvPr>
            <p:ph type="title"/>
          </p:nvPr>
        </p:nvSpPr>
        <p:spPr>
          <a:xfrm>
            <a:off x="457200" y="152718"/>
            <a:ext cx="5791200" cy="1371600"/>
          </a:xfrm>
        </p:spPr>
        <p:txBody>
          <a:bodyPr/>
          <a:lstStyle/>
          <a:p>
            <a:r>
              <a:rPr lang="en-US" cap="none" dirty="0" smtClean="0"/>
              <a:t>DSL -&gt; Simulation DSL</a:t>
            </a:r>
            <a:endParaRPr lang="en-US" cap="none" dirty="0"/>
          </a:p>
        </p:txBody>
      </p:sp>
      <p:sp>
        <p:nvSpPr>
          <p:cNvPr id="3" name="Slide Number Placeholder 2"/>
          <p:cNvSpPr>
            <a:spLocks noGrp="1"/>
          </p:cNvSpPr>
          <p:nvPr>
            <p:ph type="sldNum" idx="12"/>
          </p:nvPr>
        </p:nvSpPr>
        <p:spPr/>
        <p:txBody>
          <a:bodyPr/>
          <a:lstStyle/>
          <a:p>
            <a:fld id="{35492594-4925-424B-BE8B-96E50AE7668F}" type="slidenum">
              <a:rPr lang="en-US" smtClean="0"/>
              <a:pPr/>
              <a:t>219</a:t>
            </a:fld>
            <a:endParaRPr lang="en-US"/>
          </a:p>
        </p:txBody>
      </p:sp>
    </p:spTree>
    <p:extLst>
      <p:ext uri="{BB962C8B-B14F-4D97-AF65-F5344CB8AC3E}">
        <p14:creationId xmlns:p14="http://schemas.microsoft.com/office/powerpoint/2010/main" val="351395960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OMS3 Simulations</a:t>
            </a:r>
            <a:endParaRPr lang="en-US" dirty="0"/>
          </a:p>
        </p:txBody>
      </p:sp>
      <p:sp>
        <p:nvSpPr>
          <p:cNvPr id="4" name="Content Placeholder 3"/>
          <p:cNvSpPr>
            <a:spLocks noGrp="1"/>
          </p:cNvSpPr>
          <p:nvPr>
            <p:ph idx="1"/>
          </p:nvPr>
        </p:nvSpPr>
        <p:spPr/>
        <p:txBody>
          <a:bodyPr>
            <a:normAutofit/>
          </a:bodyPr>
          <a:lstStyle/>
          <a:p>
            <a:pPr marL="168275" indent="-168275">
              <a:spcAft>
                <a:spcPts val="600"/>
              </a:spcAft>
              <a:defRPr/>
            </a:pPr>
            <a:r>
              <a:rPr lang="en-US" i="1" dirty="0" smtClean="0">
                <a:solidFill>
                  <a:schemeClr val="accent5">
                    <a:lumMod val="25000"/>
                  </a:schemeClr>
                </a:solidFill>
              </a:rPr>
              <a:t>Simulations = Model applications with data</a:t>
            </a:r>
          </a:p>
          <a:p>
            <a:pPr marL="168275" indent="-168275">
              <a:spcAft>
                <a:spcPts val="600"/>
              </a:spcAft>
              <a:defRPr/>
            </a:pPr>
            <a:r>
              <a:rPr lang="en-US" i="1" dirty="0" smtClean="0">
                <a:solidFill>
                  <a:schemeClr val="accent5">
                    <a:lumMod val="25000"/>
                  </a:schemeClr>
                </a:solidFill>
              </a:rPr>
              <a:t>Calibration</a:t>
            </a:r>
            <a:r>
              <a:rPr lang="en-US" dirty="0" smtClean="0">
                <a:solidFill>
                  <a:schemeClr val="accent5">
                    <a:lumMod val="25000"/>
                  </a:schemeClr>
                </a:solidFill>
              </a:rPr>
              <a:t> </a:t>
            </a:r>
          </a:p>
          <a:p>
            <a:pPr marL="488315" lvl="1" indent="-168275">
              <a:spcAft>
                <a:spcPts val="600"/>
              </a:spcAft>
              <a:buNone/>
              <a:defRPr/>
            </a:pPr>
            <a:r>
              <a:rPr lang="en-US" dirty="0" smtClean="0">
                <a:solidFill>
                  <a:schemeClr val="accent5">
                    <a:lumMod val="25000"/>
                  </a:schemeClr>
                </a:solidFill>
              </a:rPr>
              <a:t>Shuffled </a:t>
            </a:r>
            <a:r>
              <a:rPr lang="en-US" dirty="0">
                <a:solidFill>
                  <a:schemeClr val="accent5">
                    <a:lumMod val="25000"/>
                  </a:schemeClr>
                </a:solidFill>
              </a:rPr>
              <a:t>Complex </a:t>
            </a:r>
            <a:r>
              <a:rPr lang="en-US" dirty="0" smtClean="0">
                <a:solidFill>
                  <a:schemeClr val="accent5">
                    <a:lumMod val="25000"/>
                  </a:schemeClr>
                </a:solidFill>
              </a:rPr>
              <a:t>Evolution(SCA) Dynamically Dimensioned Search </a:t>
            </a:r>
            <a:r>
              <a:rPr lang="en-US" dirty="0">
                <a:solidFill>
                  <a:schemeClr val="accent5">
                    <a:lumMod val="25000"/>
                  </a:schemeClr>
                </a:solidFill>
              </a:rPr>
              <a:t>(DDS</a:t>
            </a:r>
            <a:r>
              <a:rPr lang="en-US" dirty="0" smtClean="0">
                <a:solidFill>
                  <a:schemeClr val="accent5">
                    <a:lumMod val="25000"/>
                  </a:schemeClr>
                </a:solidFill>
              </a:rPr>
              <a:t>), LUCA (MO SCE), </a:t>
            </a:r>
            <a:endParaRPr lang="en-US" dirty="0">
              <a:solidFill>
                <a:schemeClr val="accent5">
                  <a:lumMod val="25000"/>
                </a:schemeClr>
              </a:solidFill>
            </a:endParaRPr>
          </a:p>
          <a:p>
            <a:pPr marL="168275" indent="-168275">
              <a:spcAft>
                <a:spcPts val="600"/>
              </a:spcAft>
              <a:defRPr/>
            </a:pPr>
            <a:r>
              <a:rPr lang="en-US" i="1" dirty="0">
                <a:solidFill>
                  <a:schemeClr val="accent5">
                    <a:lumMod val="25000"/>
                  </a:schemeClr>
                </a:solidFill>
              </a:rPr>
              <a:t>Sensitivity Analysis</a:t>
            </a:r>
            <a:r>
              <a:rPr lang="en-US" dirty="0">
                <a:solidFill>
                  <a:schemeClr val="accent5">
                    <a:lumMod val="25000"/>
                  </a:schemeClr>
                </a:solidFill>
              </a:rPr>
              <a:t> </a:t>
            </a:r>
            <a:endParaRPr lang="en-US" dirty="0" smtClean="0">
              <a:solidFill>
                <a:schemeClr val="accent5">
                  <a:lumMod val="25000"/>
                </a:schemeClr>
              </a:solidFill>
            </a:endParaRPr>
          </a:p>
          <a:p>
            <a:pPr marL="488315" lvl="1" indent="-168275">
              <a:spcAft>
                <a:spcPts val="600"/>
              </a:spcAft>
              <a:buNone/>
              <a:defRPr/>
            </a:pPr>
            <a:r>
              <a:rPr lang="en-US" dirty="0" smtClean="0">
                <a:solidFill>
                  <a:schemeClr val="accent5">
                    <a:lumMod val="25000"/>
                  </a:schemeClr>
                </a:solidFill>
              </a:rPr>
              <a:t>Morris </a:t>
            </a:r>
            <a:r>
              <a:rPr lang="en-US" dirty="0">
                <a:solidFill>
                  <a:schemeClr val="accent5">
                    <a:lumMod val="25000"/>
                  </a:schemeClr>
                </a:solidFill>
              </a:rPr>
              <a:t>Screening, Extended FAST, </a:t>
            </a:r>
            <a:r>
              <a:rPr lang="en-US" dirty="0" smtClean="0">
                <a:solidFill>
                  <a:schemeClr val="accent5">
                    <a:lumMod val="25000"/>
                  </a:schemeClr>
                </a:solidFill>
              </a:rPr>
              <a:t>..</a:t>
            </a:r>
            <a:endParaRPr lang="en-US" dirty="0">
              <a:solidFill>
                <a:schemeClr val="accent5">
                  <a:lumMod val="25000"/>
                </a:schemeClr>
              </a:solidFill>
            </a:endParaRPr>
          </a:p>
          <a:p>
            <a:pPr marL="168275" indent="-168275">
              <a:spcAft>
                <a:spcPts val="600"/>
              </a:spcAft>
              <a:defRPr/>
            </a:pPr>
            <a:r>
              <a:rPr lang="en-US" i="1" dirty="0">
                <a:solidFill>
                  <a:schemeClr val="accent5">
                    <a:lumMod val="25000"/>
                  </a:schemeClr>
                </a:solidFill>
              </a:rPr>
              <a:t>Uncertainty Analysis</a:t>
            </a:r>
            <a:r>
              <a:rPr lang="en-US" dirty="0">
                <a:solidFill>
                  <a:schemeClr val="accent5">
                    <a:lumMod val="25000"/>
                  </a:schemeClr>
                </a:solidFill>
              </a:rPr>
              <a:t> </a:t>
            </a:r>
            <a:endParaRPr lang="en-US" dirty="0" smtClean="0">
              <a:solidFill>
                <a:schemeClr val="accent5">
                  <a:lumMod val="25000"/>
                </a:schemeClr>
              </a:solidFill>
            </a:endParaRPr>
          </a:p>
          <a:p>
            <a:pPr marL="488315" lvl="1" indent="-168275">
              <a:spcAft>
                <a:spcPts val="600"/>
              </a:spcAft>
              <a:defRPr/>
            </a:pPr>
            <a:r>
              <a:rPr lang="en-US" dirty="0" smtClean="0">
                <a:solidFill>
                  <a:schemeClr val="accent5">
                    <a:lumMod val="25000"/>
                  </a:schemeClr>
                </a:solidFill>
              </a:rPr>
              <a:t>GLUE</a:t>
            </a:r>
            <a:r>
              <a:rPr lang="en-US" dirty="0">
                <a:solidFill>
                  <a:schemeClr val="accent5">
                    <a:lumMod val="25000"/>
                  </a:schemeClr>
                </a:solidFill>
              </a:rPr>
              <a:t>, Bayesian </a:t>
            </a:r>
            <a:r>
              <a:rPr lang="en-US" dirty="0" smtClean="0">
                <a:solidFill>
                  <a:schemeClr val="accent5">
                    <a:lumMod val="25000"/>
                  </a:schemeClr>
                </a:solidFill>
              </a:rPr>
              <a:t>Monte Carlo,…</a:t>
            </a:r>
          </a:p>
          <a:p>
            <a:pPr marL="168275" indent="-168275">
              <a:spcAft>
                <a:spcPts val="600"/>
              </a:spcAft>
              <a:defRPr/>
            </a:pPr>
            <a:r>
              <a:rPr lang="en-US" i="1" dirty="0" smtClean="0">
                <a:solidFill>
                  <a:schemeClr val="accent5">
                    <a:lumMod val="25000"/>
                  </a:schemeClr>
                </a:solidFill>
              </a:rPr>
              <a:t>Forecasting</a:t>
            </a:r>
            <a:r>
              <a:rPr lang="en-US" dirty="0" smtClean="0">
                <a:solidFill>
                  <a:schemeClr val="accent5">
                    <a:lumMod val="25000"/>
                  </a:schemeClr>
                </a:solidFill>
              </a:rPr>
              <a:t> </a:t>
            </a:r>
          </a:p>
          <a:p>
            <a:pPr marL="488315" lvl="1" indent="-168275">
              <a:spcAft>
                <a:spcPts val="600"/>
              </a:spcAft>
              <a:defRPr/>
            </a:pPr>
            <a:r>
              <a:rPr lang="en-US" dirty="0" smtClean="0">
                <a:solidFill>
                  <a:schemeClr val="accent5">
                    <a:lumMod val="25000"/>
                  </a:schemeClr>
                </a:solidFill>
              </a:rPr>
              <a:t>Ensemble </a:t>
            </a:r>
            <a:r>
              <a:rPr lang="en-US" dirty="0" err="1" smtClean="0">
                <a:solidFill>
                  <a:schemeClr val="accent5">
                    <a:lumMod val="25000"/>
                  </a:schemeClr>
                </a:solidFill>
              </a:rPr>
              <a:t>Streamflow</a:t>
            </a:r>
            <a:r>
              <a:rPr lang="en-US" dirty="0" smtClean="0">
                <a:solidFill>
                  <a:schemeClr val="accent5">
                    <a:lumMod val="25000"/>
                  </a:schemeClr>
                </a:solidFill>
              </a:rPr>
              <a:t> Prediction </a:t>
            </a:r>
            <a:endParaRPr lang="en-US" dirty="0">
              <a:solidFill>
                <a:schemeClr val="accent5">
                  <a:lumMod val="25000"/>
                </a:schemeClr>
              </a:solidFill>
            </a:endParaRPr>
          </a:p>
          <a:p>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22</a:t>
            </a:fld>
            <a:endParaRPr lang="en-US"/>
          </a:p>
        </p:txBody>
      </p:sp>
    </p:spTree>
    <p:extLst>
      <p:ext uri="{BB962C8B-B14F-4D97-AF65-F5344CB8AC3E}">
        <p14:creationId xmlns:p14="http://schemas.microsoft.com/office/powerpoint/2010/main" val="3572724405"/>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ChangeArrowheads="1"/>
          </p:cNvSpPr>
          <p:nvPr/>
        </p:nvSpPr>
        <p:spPr bwMode="auto">
          <a:xfrm>
            <a:off x="457200" y="1600200"/>
            <a:ext cx="8229600" cy="4525963"/>
          </a:xfrm>
          <a:prstGeom prst="rect">
            <a:avLst/>
          </a:prstGeom>
          <a:noFill/>
          <a:ln w="9525">
            <a:noFill/>
            <a:round/>
            <a:headEnd/>
            <a:tailEnd/>
          </a:ln>
          <a:effectLst/>
        </p:spPr>
        <p:txBody>
          <a:bodyPr wrap="none" anchor="ctr"/>
          <a:lstStyle/>
          <a:p>
            <a:endParaRPr lang="en-US"/>
          </a:p>
        </p:txBody>
      </p:sp>
      <p:sp>
        <p:nvSpPr>
          <p:cNvPr id="9219" name="Rectangle 3"/>
          <p:cNvSpPr>
            <a:spLocks noChangeArrowheads="1"/>
          </p:cNvSpPr>
          <p:nvPr/>
        </p:nvSpPr>
        <p:spPr bwMode="auto">
          <a:xfrm>
            <a:off x="2057400" y="4572000"/>
            <a:ext cx="3429000" cy="914400"/>
          </a:xfrm>
          <a:prstGeom prst="rect">
            <a:avLst/>
          </a:prstGeom>
          <a:solidFill>
            <a:srgbClr val="99CCFF"/>
          </a:solidFill>
          <a:ln w="9525">
            <a:solidFill>
              <a:srgbClr val="000000"/>
            </a:solidFill>
            <a:round/>
            <a:headEnd/>
            <a:tailEnd/>
          </a:ln>
          <a:effectLst/>
        </p:spPr>
        <p:txBody>
          <a:bodyPr wrap="none" lIns="90000" tIns="45000" rIns="90000" bIns="45000" anchor="ctr"/>
          <a:lstStyle/>
          <a:p>
            <a:pPr algn="ctr">
              <a:tabLst>
                <a:tab pos="723900" algn="l"/>
                <a:tab pos="1447800" algn="l"/>
                <a:tab pos="2171700" algn="l"/>
                <a:tab pos="2895600" algn="l"/>
              </a:tabLst>
            </a:pPr>
            <a:r>
              <a:rPr lang="en-US" dirty="0" smtClean="0">
                <a:solidFill>
                  <a:srgbClr val="000000"/>
                </a:solidFill>
                <a:ea typeface="DejaVu Sans" charset="0"/>
                <a:cs typeface="DejaVu Sans" charset="0"/>
              </a:rPr>
              <a:t>Components / Model</a:t>
            </a:r>
            <a:endParaRPr lang="en-US" dirty="0">
              <a:solidFill>
                <a:srgbClr val="000000"/>
              </a:solidFill>
              <a:ea typeface="DejaVu Sans" charset="0"/>
              <a:cs typeface="DejaVu Sans" charset="0"/>
            </a:endParaRPr>
          </a:p>
        </p:txBody>
      </p:sp>
      <p:sp>
        <p:nvSpPr>
          <p:cNvPr id="9220" name="Rectangle 4"/>
          <p:cNvSpPr>
            <a:spLocks noChangeArrowheads="1"/>
          </p:cNvSpPr>
          <p:nvPr/>
        </p:nvSpPr>
        <p:spPr bwMode="auto">
          <a:xfrm>
            <a:off x="2057400" y="3200400"/>
            <a:ext cx="3429000" cy="914400"/>
          </a:xfrm>
          <a:prstGeom prst="rect">
            <a:avLst/>
          </a:prstGeom>
          <a:solidFill>
            <a:srgbClr val="99CCFF"/>
          </a:solidFill>
          <a:ln w="9525">
            <a:solidFill>
              <a:srgbClr val="000000"/>
            </a:solidFill>
            <a:round/>
            <a:headEnd/>
            <a:tailEnd/>
          </a:ln>
          <a:effectLst/>
        </p:spPr>
        <p:txBody>
          <a:bodyPr wrap="none" lIns="90000" tIns="45000" rIns="90000" bIns="45000" anchor="ctr"/>
          <a:lstStyle/>
          <a:p>
            <a:pPr algn="ctr">
              <a:tabLst>
                <a:tab pos="723900" algn="l"/>
                <a:tab pos="1447800" algn="l"/>
                <a:tab pos="2171700" algn="l"/>
                <a:tab pos="2895600" algn="l"/>
              </a:tabLst>
            </a:pPr>
            <a:r>
              <a:rPr lang="en-US">
                <a:solidFill>
                  <a:srgbClr val="000000"/>
                </a:solidFill>
                <a:ea typeface="DejaVu Sans" charset="0"/>
                <a:cs typeface="DejaVu Sans" charset="0"/>
              </a:rPr>
              <a:t>OMS3 Runtime</a:t>
            </a:r>
          </a:p>
        </p:txBody>
      </p:sp>
      <p:sp>
        <p:nvSpPr>
          <p:cNvPr id="9221" name="Rectangle 5"/>
          <p:cNvSpPr>
            <a:spLocks noChangeArrowheads="1"/>
          </p:cNvSpPr>
          <p:nvPr/>
        </p:nvSpPr>
        <p:spPr bwMode="auto">
          <a:xfrm>
            <a:off x="2057400" y="1828800"/>
            <a:ext cx="3429000" cy="914400"/>
          </a:xfrm>
          <a:prstGeom prst="rect">
            <a:avLst/>
          </a:prstGeom>
          <a:solidFill>
            <a:srgbClr val="99CCFF"/>
          </a:solidFill>
          <a:ln w="9525">
            <a:solidFill>
              <a:srgbClr val="000000"/>
            </a:solidFill>
            <a:round/>
            <a:headEnd/>
            <a:tailEnd/>
          </a:ln>
          <a:effectLst/>
        </p:spPr>
        <p:txBody>
          <a:bodyPr wrap="none" lIns="90000" tIns="45000" rIns="90000" bIns="45000" anchor="ctr"/>
          <a:lstStyle/>
          <a:p>
            <a:pPr algn="ctr">
              <a:tabLst>
                <a:tab pos="723900" algn="l"/>
                <a:tab pos="1447800" algn="l"/>
                <a:tab pos="2171700" algn="l"/>
                <a:tab pos="2895600" algn="l"/>
              </a:tabLst>
            </a:pPr>
            <a:r>
              <a:rPr lang="en-US">
                <a:solidFill>
                  <a:srgbClr val="000000"/>
                </a:solidFill>
                <a:ea typeface="DejaVu Sans" charset="0"/>
                <a:cs typeface="DejaVu Sans" charset="0"/>
              </a:rPr>
              <a:t>Simulations</a:t>
            </a:r>
          </a:p>
        </p:txBody>
      </p:sp>
      <p:sp>
        <p:nvSpPr>
          <p:cNvPr id="9222" name="Text Box 6"/>
          <p:cNvSpPr txBox="1">
            <a:spLocks noChangeArrowheads="1"/>
          </p:cNvSpPr>
          <p:nvPr/>
        </p:nvSpPr>
        <p:spPr bwMode="auto">
          <a:xfrm>
            <a:off x="5621337" y="4884737"/>
            <a:ext cx="2303463" cy="373063"/>
          </a:xfrm>
          <a:prstGeom prst="rect">
            <a:avLst/>
          </a:prstGeom>
          <a:noFill/>
          <a:ln w="9525">
            <a:noFill/>
            <a:round/>
            <a:headEnd/>
            <a:tailEnd/>
          </a:ln>
          <a:effectLst/>
        </p:spPr>
        <p:txBody>
          <a:bodyPr wrap="none" lIns="90000" tIns="45000" rIns="90000" bIns="45000"/>
          <a:lstStyle/>
          <a:p>
            <a:pPr>
              <a:tabLst>
                <a:tab pos="723900" algn="l"/>
                <a:tab pos="1447800" algn="l"/>
                <a:tab pos="2171700" algn="l"/>
              </a:tabLst>
            </a:pPr>
            <a:r>
              <a:rPr lang="en-US" dirty="0">
                <a:solidFill>
                  <a:srgbClr val="000000"/>
                </a:solidFill>
                <a:ea typeface="DejaVu Sans" charset="0"/>
                <a:cs typeface="DejaVu Sans" charset="0"/>
              </a:rPr>
              <a:t>Java / FORTRAN / </a:t>
            </a:r>
            <a:r>
              <a:rPr lang="en-US" dirty="0" smtClean="0">
                <a:solidFill>
                  <a:srgbClr val="000000"/>
                </a:solidFill>
                <a:ea typeface="DejaVu Sans" charset="0"/>
                <a:cs typeface="DejaVu Sans" charset="0"/>
              </a:rPr>
              <a:t>C / C++</a:t>
            </a:r>
            <a:endParaRPr lang="en-US" dirty="0">
              <a:solidFill>
                <a:srgbClr val="000000"/>
              </a:solidFill>
              <a:ea typeface="DejaVu Sans" charset="0"/>
              <a:cs typeface="DejaVu Sans" charset="0"/>
            </a:endParaRPr>
          </a:p>
        </p:txBody>
      </p:sp>
      <p:sp>
        <p:nvSpPr>
          <p:cNvPr id="9223" name="Text Box 7"/>
          <p:cNvSpPr txBox="1">
            <a:spLocks noChangeArrowheads="1"/>
          </p:cNvSpPr>
          <p:nvPr/>
        </p:nvSpPr>
        <p:spPr bwMode="auto">
          <a:xfrm>
            <a:off x="5603875" y="3513137"/>
            <a:ext cx="720725" cy="373063"/>
          </a:xfrm>
          <a:prstGeom prst="rect">
            <a:avLst/>
          </a:prstGeom>
          <a:noFill/>
          <a:ln w="9525">
            <a:noFill/>
            <a:round/>
            <a:headEnd/>
            <a:tailEnd/>
          </a:ln>
          <a:effectLst/>
        </p:spPr>
        <p:txBody>
          <a:bodyPr wrap="none" lIns="90000" tIns="45000" rIns="90000" bIns="45000"/>
          <a:lstStyle/>
          <a:p>
            <a:r>
              <a:rPr lang="en-US" dirty="0">
                <a:solidFill>
                  <a:srgbClr val="000000"/>
                </a:solidFill>
                <a:ea typeface="DejaVu Sans" charset="0"/>
                <a:cs typeface="DejaVu Sans" charset="0"/>
              </a:rPr>
              <a:t>Java </a:t>
            </a:r>
          </a:p>
        </p:txBody>
      </p:sp>
      <p:sp>
        <p:nvSpPr>
          <p:cNvPr id="9224" name="Text Box 8"/>
          <p:cNvSpPr txBox="1">
            <a:spLocks noChangeArrowheads="1"/>
          </p:cNvSpPr>
          <p:nvPr/>
        </p:nvSpPr>
        <p:spPr bwMode="auto">
          <a:xfrm>
            <a:off x="5621337" y="2133600"/>
            <a:ext cx="1573213" cy="457200"/>
          </a:xfrm>
          <a:prstGeom prst="rect">
            <a:avLst/>
          </a:prstGeom>
          <a:noFill/>
          <a:ln w="9525">
            <a:noFill/>
            <a:round/>
            <a:headEnd/>
            <a:tailEnd/>
          </a:ln>
          <a:effectLst/>
        </p:spPr>
        <p:txBody>
          <a:bodyPr wrap="none" lIns="90000" tIns="45000" rIns="90000" bIns="45000"/>
          <a:lstStyle/>
          <a:p>
            <a:pPr>
              <a:tabLst>
                <a:tab pos="723900" algn="l"/>
                <a:tab pos="1447800" algn="l"/>
              </a:tabLst>
            </a:pPr>
            <a:r>
              <a:rPr lang="en-US" b="1" dirty="0">
                <a:solidFill>
                  <a:srgbClr val="FF0000"/>
                </a:solidFill>
                <a:ea typeface="DejaVu Sans" charset="0"/>
                <a:cs typeface="DejaVu Sans" charset="0"/>
              </a:rPr>
              <a:t>Groovy (DSL)</a:t>
            </a:r>
          </a:p>
        </p:txBody>
      </p:sp>
      <p:sp>
        <p:nvSpPr>
          <p:cNvPr id="9225" name="Line 9"/>
          <p:cNvSpPr>
            <a:spLocks noChangeShapeType="1"/>
          </p:cNvSpPr>
          <p:nvPr/>
        </p:nvSpPr>
        <p:spPr bwMode="auto">
          <a:xfrm>
            <a:off x="3657600" y="2743200"/>
            <a:ext cx="1588" cy="457200"/>
          </a:xfrm>
          <a:prstGeom prst="line">
            <a:avLst/>
          </a:prstGeom>
          <a:noFill/>
          <a:ln w="9525">
            <a:solidFill>
              <a:srgbClr val="000000"/>
            </a:solidFill>
            <a:round/>
            <a:headEnd/>
            <a:tailEnd type="triangle" w="med" len="med"/>
          </a:ln>
          <a:effectLst/>
        </p:spPr>
        <p:txBody>
          <a:bodyPr/>
          <a:lstStyle/>
          <a:p>
            <a:endParaRPr lang="en-US"/>
          </a:p>
        </p:txBody>
      </p:sp>
      <p:sp>
        <p:nvSpPr>
          <p:cNvPr id="9226" name="Line 10"/>
          <p:cNvSpPr>
            <a:spLocks noChangeShapeType="1"/>
          </p:cNvSpPr>
          <p:nvPr/>
        </p:nvSpPr>
        <p:spPr bwMode="auto">
          <a:xfrm>
            <a:off x="3657600" y="4114800"/>
            <a:ext cx="1588" cy="457200"/>
          </a:xfrm>
          <a:prstGeom prst="line">
            <a:avLst/>
          </a:prstGeom>
          <a:noFill/>
          <a:ln w="9525">
            <a:solidFill>
              <a:srgbClr val="000000"/>
            </a:solidFill>
            <a:round/>
            <a:headEnd/>
            <a:tailEnd type="triangle" w="med" len="med"/>
          </a:ln>
          <a:effectLst/>
        </p:spPr>
        <p:txBody>
          <a:bodyPr/>
          <a:lstStyle/>
          <a:p>
            <a:endParaRPr lang="en-US"/>
          </a:p>
        </p:txBody>
      </p:sp>
      <p:sp>
        <p:nvSpPr>
          <p:cNvPr id="12" name="Title 2"/>
          <p:cNvSpPr>
            <a:spLocks noGrp="1"/>
          </p:cNvSpPr>
          <p:nvPr>
            <p:ph type="title"/>
          </p:nvPr>
        </p:nvSpPr>
        <p:spPr>
          <a:xfrm>
            <a:off x="457200" y="152718"/>
            <a:ext cx="5791200" cy="1371600"/>
          </a:xfrm>
        </p:spPr>
        <p:txBody>
          <a:bodyPr/>
          <a:lstStyle/>
          <a:p>
            <a:r>
              <a:rPr lang="en-US" dirty="0" smtClean="0"/>
              <a:t>OMS3</a:t>
            </a:r>
            <a:endParaRPr lang="en-US" dirty="0"/>
          </a:p>
        </p:txBody>
      </p:sp>
      <p:sp>
        <p:nvSpPr>
          <p:cNvPr id="3" name="Slide Number Placeholder 2"/>
          <p:cNvSpPr>
            <a:spLocks noGrp="1"/>
          </p:cNvSpPr>
          <p:nvPr>
            <p:ph type="sldNum" idx="12"/>
          </p:nvPr>
        </p:nvSpPr>
        <p:spPr/>
        <p:txBody>
          <a:bodyPr/>
          <a:lstStyle/>
          <a:p>
            <a:fld id="{35492594-4925-424B-BE8B-96E50AE7668F}" type="slidenum">
              <a:rPr lang="en-US" smtClean="0"/>
              <a:pPr/>
              <a:t>220</a:t>
            </a:fld>
            <a:endParaRPr lang="en-US"/>
          </a:p>
        </p:txBody>
      </p:sp>
    </p:spTree>
    <p:extLst>
      <p:ext uri="{BB962C8B-B14F-4D97-AF65-F5344CB8AC3E}">
        <p14:creationId xmlns:p14="http://schemas.microsoft.com/office/powerpoint/2010/main" val="3748794924"/>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Simulation</a:t>
            </a:r>
            <a:endParaRPr lang="en-US" dirty="0"/>
          </a:p>
        </p:txBody>
      </p:sp>
      <p:sp>
        <p:nvSpPr>
          <p:cNvPr id="4" name="Rectangle 3"/>
          <p:cNvSpPr/>
          <p:nvPr/>
        </p:nvSpPr>
        <p:spPr>
          <a:xfrm>
            <a:off x="3276600" y="1741311"/>
            <a:ext cx="1371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Simulation</a:t>
            </a:r>
            <a:endParaRPr lang="en-US" dirty="0"/>
          </a:p>
        </p:txBody>
      </p:sp>
      <p:sp>
        <p:nvSpPr>
          <p:cNvPr id="5" name="Rectangle 4"/>
          <p:cNvSpPr/>
          <p:nvPr/>
        </p:nvSpPr>
        <p:spPr>
          <a:xfrm>
            <a:off x="2667000" y="3352800"/>
            <a:ext cx="1371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a:t>
            </a:r>
          </a:p>
        </p:txBody>
      </p:sp>
      <p:sp>
        <p:nvSpPr>
          <p:cNvPr id="6" name="Rectangle 5"/>
          <p:cNvSpPr/>
          <p:nvPr/>
        </p:nvSpPr>
        <p:spPr>
          <a:xfrm>
            <a:off x="2209800" y="5181600"/>
            <a:ext cx="1371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Component</a:t>
            </a:r>
          </a:p>
        </p:txBody>
      </p:sp>
      <p:sp>
        <p:nvSpPr>
          <p:cNvPr id="7" name="Rectangle 6"/>
          <p:cNvSpPr/>
          <p:nvPr/>
        </p:nvSpPr>
        <p:spPr>
          <a:xfrm>
            <a:off x="2514600" y="5127978"/>
            <a:ext cx="1371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Component</a:t>
            </a:r>
          </a:p>
        </p:txBody>
      </p:sp>
      <p:sp>
        <p:nvSpPr>
          <p:cNvPr id="8" name="Rectangle 7"/>
          <p:cNvSpPr/>
          <p:nvPr/>
        </p:nvSpPr>
        <p:spPr>
          <a:xfrm>
            <a:off x="6096000" y="28194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OutputDescriptor</a:t>
            </a:r>
            <a:endParaRPr lang="en-US" dirty="0" smtClean="0"/>
          </a:p>
        </p:txBody>
      </p:sp>
      <p:sp>
        <p:nvSpPr>
          <p:cNvPr id="9" name="Rectangle 8"/>
          <p:cNvSpPr/>
          <p:nvPr/>
        </p:nvSpPr>
        <p:spPr>
          <a:xfrm>
            <a:off x="3429000" y="43815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r>
              <a:rPr lang="en-US" dirty="0" smtClean="0"/>
              <a:t>arameter</a:t>
            </a:r>
          </a:p>
        </p:txBody>
      </p:sp>
      <p:sp>
        <p:nvSpPr>
          <p:cNvPr id="10" name="Rectangle 9"/>
          <p:cNvSpPr/>
          <p:nvPr/>
        </p:nvSpPr>
        <p:spPr>
          <a:xfrm>
            <a:off x="4284839" y="3496734"/>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Resources</a:t>
            </a:r>
          </a:p>
        </p:txBody>
      </p:sp>
      <p:cxnSp>
        <p:nvCxnSpPr>
          <p:cNvPr id="12" name="Straight Arrow Connector 11"/>
          <p:cNvCxnSpPr>
            <a:stCxn id="4" idx="2"/>
            <a:endCxn id="8" idx="1"/>
          </p:cNvCxnSpPr>
          <p:nvPr/>
        </p:nvCxnSpPr>
        <p:spPr>
          <a:xfrm>
            <a:off x="3962400" y="2350911"/>
            <a:ext cx="2133600" cy="7351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2"/>
            <a:endCxn id="5" idx="0"/>
          </p:cNvCxnSpPr>
          <p:nvPr/>
        </p:nvCxnSpPr>
        <p:spPr>
          <a:xfrm flipH="1">
            <a:off x="3352800" y="2350911"/>
            <a:ext cx="609600" cy="10018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5" idx="2"/>
            <a:endCxn id="7" idx="0"/>
          </p:cNvCxnSpPr>
          <p:nvPr/>
        </p:nvCxnSpPr>
        <p:spPr>
          <a:xfrm flipH="1">
            <a:off x="3200400" y="3962400"/>
            <a:ext cx="152400" cy="11655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4" idx="2"/>
            <a:endCxn id="10" idx="0"/>
          </p:cNvCxnSpPr>
          <p:nvPr/>
        </p:nvCxnSpPr>
        <p:spPr>
          <a:xfrm>
            <a:off x="3962400" y="2350911"/>
            <a:ext cx="1351139" cy="114582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5" idx="2"/>
            <a:endCxn id="9" idx="0"/>
          </p:cNvCxnSpPr>
          <p:nvPr/>
        </p:nvCxnSpPr>
        <p:spPr>
          <a:xfrm>
            <a:off x="3352800" y="3962400"/>
            <a:ext cx="1104900" cy="419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152400" y="5867400"/>
            <a:ext cx="2057400" cy="533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Connectivity</a:t>
            </a:r>
          </a:p>
        </p:txBody>
      </p:sp>
      <p:cxnSp>
        <p:nvCxnSpPr>
          <p:cNvPr id="28" name="Straight Arrow Connector 27"/>
          <p:cNvCxnSpPr>
            <a:stCxn id="5" idx="2"/>
            <a:endCxn id="25" idx="0"/>
          </p:cNvCxnSpPr>
          <p:nvPr/>
        </p:nvCxnSpPr>
        <p:spPr>
          <a:xfrm rot="5400000">
            <a:off x="1314450" y="3829050"/>
            <a:ext cx="1905000" cy="2171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533400" y="3429000"/>
            <a:ext cx="13716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Analysis</a:t>
            </a:r>
          </a:p>
        </p:txBody>
      </p:sp>
      <p:cxnSp>
        <p:nvCxnSpPr>
          <p:cNvPr id="33" name="Straight Arrow Connector 32"/>
          <p:cNvCxnSpPr>
            <a:stCxn id="4" idx="2"/>
            <a:endCxn id="31" idx="0"/>
          </p:cNvCxnSpPr>
          <p:nvPr/>
        </p:nvCxnSpPr>
        <p:spPr>
          <a:xfrm flipH="1">
            <a:off x="1219200" y="2350911"/>
            <a:ext cx="2743200" cy="107808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Rectangle 2"/>
          <p:cNvSpPr>
            <a:spLocks noChangeArrowheads="1"/>
          </p:cNvSpPr>
          <p:nvPr/>
        </p:nvSpPr>
        <p:spPr bwMode="auto">
          <a:xfrm>
            <a:off x="5710767" y="4202994"/>
            <a:ext cx="3467100" cy="2606322"/>
          </a:xfrm>
          <a:prstGeom prst="rect">
            <a:avLst/>
          </a:prstGeom>
          <a:noFill/>
          <a:ln w="9525">
            <a:noFill/>
            <a:round/>
            <a:headEnd/>
            <a:tailEnd/>
          </a:ln>
          <a:effectLst/>
        </p:spPr>
        <p:txBody>
          <a:bodyPr lIns="90000" tIns="45000" rIns="90000" bIns="45000"/>
          <a:lstStyle/>
          <a:p>
            <a:pPr>
              <a:lnSpc>
                <a:spcPct val="102000"/>
              </a:lnSpc>
              <a:tabLst>
                <a:tab pos="723900" algn="l"/>
                <a:tab pos="1447800" algn="l"/>
                <a:tab pos="2171700" algn="l"/>
                <a:tab pos="2895600" algn="l"/>
                <a:tab pos="3619500" algn="l"/>
                <a:tab pos="4343400" algn="l"/>
                <a:tab pos="5067300" algn="l"/>
                <a:tab pos="5791200" algn="l"/>
                <a:tab pos="6515100" algn="l"/>
                <a:tab pos="7239000" algn="l"/>
                <a:tab pos="7962900" algn="l"/>
              </a:tabLst>
            </a:pPr>
            <a:endParaRPr lang="en-US" dirty="0" smtClean="0">
              <a:solidFill>
                <a:srgbClr val="000000"/>
              </a:solidFill>
              <a:latin typeface="+mn-lt"/>
              <a:ea typeface="DejaVu Sans" charset="0"/>
              <a:cs typeface="DejaVu Sans" charset="0"/>
            </a:endParaRPr>
          </a:p>
          <a:p>
            <a:pPr>
              <a:lnSpc>
                <a:spcPct val="102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dirty="0" smtClean="0">
                <a:solidFill>
                  <a:srgbClr val="000000"/>
                </a:solidFill>
                <a:latin typeface="+mn-lt"/>
                <a:ea typeface="DejaVu Sans" charset="0"/>
                <a:cs typeface="DejaVu Sans" charset="0"/>
              </a:rPr>
              <a:t>Simulation =</a:t>
            </a:r>
            <a:endParaRPr lang="en-US" dirty="0">
              <a:solidFill>
                <a:srgbClr val="000000"/>
              </a:solidFill>
              <a:latin typeface="+mn-lt"/>
              <a:ea typeface="DejaVu Sans" charset="0"/>
              <a:cs typeface="DejaVu Sans" charset="0"/>
            </a:endParaRPr>
          </a:p>
          <a:p>
            <a:pPr>
              <a:lnSpc>
                <a:spcPct val="102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dirty="0">
                <a:solidFill>
                  <a:srgbClr val="000000"/>
                </a:solidFill>
                <a:latin typeface="+mn-lt"/>
                <a:ea typeface="DejaVu Sans" charset="0"/>
                <a:cs typeface="DejaVu Sans" charset="0"/>
              </a:rPr>
              <a:t>    </a:t>
            </a:r>
            <a:r>
              <a:rPr lang="en-US" dirty="0" smtClean="0">
                <a:solidFill>
                  <a:srgbClr val="000000"/>
                </a:solidFill>
                <a:latin typeface="+mn-lt"/>
                <a:ea typeface="DejaVu Sans" charset="0"/>
                <a:cs typeface="DejaVu Sans" charset="0"/>
              </a:rPr>
              <a:t>	Executable </a:t>
            </a:r>
            <a:r>
              <a:rPr lang="en-US" dirty="0">
                <a:solidFill>
                  <a:srgbClr val="000000"/>
                </a:solidFill>
                <a:latin typeface="+mn-lt"/>
                <a:ea typeface="DejaVu Sans" charset="0"/>
                <a:cs typeface="DejaVu Sans" charset="0"/>
              </a:rPr>
              <a:t>Model + </a:t>
            </a:r>
          </a:p>
          <a:p>
            <a:pPr>
              <a:lnSpc>
                <a:spcPct val="102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dirty="0">
                <a:solidFill>
                  <a:srgbClr val="000000"/>
                </a:solidFill>
                <a:latin typeface="+mn-lt"/>
                <a:ea typeface="DejaVu Sans" charset="0"/>
                <a:cs typeface="DejaVu Sans" charset="0"/>
              </a:rPr>
              <a:t>    </a:t>
            </a:r>
            <a:r>
              <a:rPr lang="en-US" dirty="0" smtClean="0">
                <a:solidFill>
                  <a:srgbClr val="000000"/>
                </a:solidFill>
                <a:latin typeface="+mn-lt"/>
                <a:ea typeface="DejaVu Sans" charset="0"/>
                <a:cs typeface="DejaVu Sans" charset="0"/>
              </a:rPr>
              <a:t>	Input </a:t>
            </a:r>
            <a:r>
              <a:rPr lang="en-US" dirty="0">
                <a:solidFill>
                  <a:srgbClr val="000000"/>
                </a:solidFill>
                <a:latin typeface="+mn-lt"/>
                <a:ea typeface="DejaVu Sans" charset="0"/>
                <a:cs typeface="DejaVu Sans" charset="0"/>
              </a:rPr>
              <a:t>Data + </a:t>
            </a:r>
          </a:p>
          <a:p>
            <a:pPr>
              <a:lnSpc>
                <a:spcPct val="102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dirty="0" smtClean="0">
                <a:solidFill>
                  <a:srgbClr val="000000"/>
                </a:solidFill>
                <a:latin typeface="+mn-lt"/>
                <a:ea typeface="DejaVu Sans" charset="0"/>
                <a:cs typeface="DejaVu Sans" charset="0"/>
              </a:rPr>
              <a:t>	Execution Method </a:t>
            </a:r>
            <a:r>
              <a:rPr lang="en-US" dirty="0">
                <a:solidFill>
                  <a:srgbClr val="000000"/>
                </a:solidFill>
                <a:latin typeface="+mn-lt"/>
                <a:ea typeface="DejaVu Sans" charset="0"/>
                <a:cs typeface="DejaVu Sans" charset="0"/>
              </a:rPr>
              <a:t>+</a:t>
            </a:r>
          </a:p>
          <a:p>
            <a:pPr>
              <a:lnSpc>
                <a:spcPct val="102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dirty="0">
                <a:solidFill>
                  <a:srgbClr val="000000"/>
                </a:solidFill>
                <a:latin typeface="+mn-lt"/>
                <a:ea typeface="DejaVu Sans" charset="0"/>
                <a:cs typeface="DejaVu Sans" charset="0"/>
              </a:rPr>
              <a:t>    </a:t>
            </a:r>
            <a:r>
              <a:rPr lang="en-US" dirty="0" smtClean="0">
                <a:solidFill>
                  <a:srgbClr val="000000"/>
                </a:solidFill>
                <a:latin typeface="+mn-lt"/>
                <a:ea typeface="DejaVu Sans" charset="0"/>
                <a:cs typeface="DejaVu Sans" charset="0"/>
              </a:rPr>
              <a:t>	Context +</a:t>
            </a:r>
          </a:p>
          <a:p>
            <a:pPr>
              <a:lnSpc>
                <a:spcPct val="102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dirty="0">
                <a:solidFill>
                  <a:srgbClr val="000000"/>
                </a:solidFill>
                <a:latin typeface="+mn-lt"/>
                <a:ea typeface="DejaVu Sans" charset="0"/>
                <a:cs typeface="DejaVu Sans" charset="0"/>
              </a:rPr>
              <a:t>	</a:t>
            </a:r>
            <a:r>
              <a:rPr lang="en-US" dirty="0" smtClean="0">
                <a:solidFill>
                  <a:srgbClr val="000000"/>
                </a:solidFill>
                <a:latin typeface="+mn-lt"/>
                <a:ea typeface="DejaVu Sans" charset="0"/>
                <a:cs typeface="DejaVu Sans" charset="0"/>
              </a:rPr>
              <a:t>Input management </a:t>
            </a:r>
          </a:p>
          <a:p>
            <a:pPr>
              <a:lnSpc>
                <a:spcPct val="102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dirty="0" smtClean="0">
                <a:solidFill>
                  <a:srgbClr val="000000"/>
                </a:solidFill>
                <a:latin typeface="+mn-lt"/>
                <a:ea typeface="DejaVu Sans" charset="0"/>
                <a:cs typeface="DejaVu Sans" charset="0"/>
              </a:rPr>
              <a:t> </a:t>
            </a:r>
            <a:endParaRPr lang="en-US" dirty="0">
              <a:solidFill>
                <a:srgbClr val="000000"/>
              </a:solidFill>
              <a:latin typeface="+mn-lt"/>
              <a:ea typeface="DejaVu Sans" charset="0"/>
              <a:cs typeface="DejaVu Sans" charset="0"/>
            </a:endParaRPr>
          </a:p>
          <a:p>
            <a:pPr>
              <a:lnSpc>
                <a:spcPct val="102000"/>
              </a:lnSpc>
              <a:tabLst>
                <a:tab pos="723900" algn="l"/>
                <a:tab pos="1447800" algn="l"/>
                <a:tab pos="2171700" algn="l"/>
                <a:tab pos="2895600" algn="l"/>
                <a:tab pos="3619500" algn="l"/>
                <a:tab pos="4343400" algn="l"/>
                <a:tab pos="5067300" algn="l"/>
                <a:tab pos="5791200" algn="l"/>
                <a:tab pos="6515100" algn="l"/>
                <a:tab pos="7239000" algn="l"/>
                <a:tab pos="7962900" algn="l"/>
              </a:tabLst>
            </a:pPr>
            <a:r>
              <a:rPr lang="en-US" dirty="0">
                <a:solidFill>
                  <a:srgbClr val="000000"/>
                </a:solidFill>
                <a:latin typeface="+mn-lt"/>
                <a:ea typeface="DejaVu Sans" charset="0"/>
                <a:cs typeface="DejaVu Sans" charset="0"/>
              </a:rPr>
              <a:t> </a:t>
            </a:r>
          </a:p>
        </p:txBody>
      </p:sp>
      <p:sp>
        <p:nvSpPr>
          <p:cNvPr id="11" name="Slide Number Placeholder 10"/>
          <p:cNvSpPr>
            <a:spLocks noGrp="1"/>
          </p:cNvSpPr>
          <p:nvPr>
            <p:ph type="sldNum" sz="quarter" idx="12"/>
          </p:nvPr>
        </p:nvSpPr>
        <p:spPr/>
        <p:txBody>
          <a:bodyPr/>
          <a:lstStyle/>
          <a:p>
            <a:fld id="{E9353CB8-35B8-441F-A176-6CE3BA725640}" type="slidenum">
              <a:rPr lang="en-US" smtClean="0"/>
              <a:pPr/>
              <a:t>221</a:t>
            </a:fld>
            <a:endParaRPr lang="en-US"/>
          </a:p>
        </p:txBody>
      </p:sp>
    </p:spTree>
    <p:extLst>
      <p:ext uri="{BB962C8B-B14F-4D97-AF65-F5344CB8AC3E}">
        <p14:creationId xmlns:p14="http://schemas.microsoft.com/office/powerpoint/2010/main" val="4227343318"/>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cap="none" dirty="0" smtClean="0"/>
              <a:t>Creating and Connecting </a:t>
            </a:r>
            <a:endParaRPr lang="en-US" cap="none" dirty="0"/>
          </a:p>
        </p:txBody>
      </p:sp>
      <p:sp>
        <p:nvSpPr>
          <p:cNvPr id="4" name="TextBox 3"/>
          <p:cNvSpPr txBox="1"/>
          <p:nvPr/>
        </p:nvSpPr>
        <p:spPr>
          <a:xfrm>
            <a:off x="457200" y="1447800"/>
            <a:ext cx="8686800" cy="4413709"/>
          </a:xfrm>
          <a:prstGeom prst="rect">
            <a:avLst/>
          </a:prstGeom>
          <a:noFill/>
          <a:effectLst>
            <a:glow rad="101600">
              <a:schemeClr val="accent2">
                <a:satMod val="175000"/>
                <a:alpha val="40000"/>
              </a:schemeClr>
            </a:glow>
          </a:effectLst>
        </p:spPr>
        <p:txBody>
          <a:bodyPr wrap="square" rtlCol="0">
            <a:spAutoFit/>
          </a:bodyPr>
          <a:lstStyle/>
          <a:p>
            <a:r>
              <a:rPr lang="en-US" dirty="0" smtClean="0">
                <a:latin typeface="Consolas" pitchFamily="49" charset="0"/>
              </a:rPr>
              <a:t> </a:t>
            </a:r>
            <a:r>
              <a:rPr lang="en-US" dirty="0" err="1" smtClean="0">
                <a:solidFill>
                  <a:srgbClr val="FF0000"/>
                </a:solidFill>
                <a:latin typeface="Consolas" pitchFamily="49" charset="0"/>
              </a:rPr>
              <a:t>Sim</a:t>
            </a:r>
            <a:r>
              <a:rPr lang="en-US" dirty="0" smtClean="0">
                <a:solidFill>
                  <a:srgbClr val="FF0000"/>
                </a:solidFill>
                <a:latin typeface="Consolas" pitchFamily="49" charset="0"/>
              </a:rPr>
              <a:t> s = new </a:t>
            </a:r>
            <a:r>
              <a:rPr lang="en-US" dirty="0" err="1" smtClean="0">
                <a:solidFill>
                  <a:srgbClr val="FF0000"/>
                </a:solidFill>
                <a:latin typeface="Consolas" pitchFamily="49" charset="0"/>
              </a:rPr>
              <a:t>Sim</a:t>
            </a:r>
            <a:r>
              <a:rPr lang="en-US" dirty="0" smtClean="0">
                <a:solidFill>
                  <a:srgbClr val="FF0000"/>
                </a:solidFill>
                <a:latin typeface="Consolas" pitchFamily="49" charset="0"/>
              </a:rPr>
              <a:t>();</a:t>
            </a:r>
          </a:p>
          <a:p>
            <a:r>
              <a:rPr lang="en-US" dirty="0" smtClean="0">
                <a:latin typeface="Consolas" pitchFamily="49" charset="0"/>
              </a:rPr>
              <a:t>   </a:t>
            </a:r>
            <a:r>
              <a:rPr lang="en-US" dirty="0" err="1" smtClean="0">
                <a:latin typeface="Consolas" pitchFamily="49" charset="0"/>
              </a:rPr>
              <a:t>s.setName</a:t>
            </a:r>
            <a:r>
              <a:rPr lang="en-US" dirty="0" smtClean="0">
                <a:latin typeface="Consolas" pitchFamily="49" charset="0"/>
              </a:rPr>
              <a:t>(“Drake");</a:t>
            </a:r>
          </a:p>
          <a:p>
            <a:r>
              <a:rPr lang="en-US" dirty="0" smtClean="0">
                <a:latin typeface="Consolas" pitchFamily="49" charset="0"/>
              </a:rPr>
              <a:t>   </a:t>
            </a:r>
            <a:r>
              <a:rPr lang="en-US" dirty="0" err="1" smtClean="0">
                <a:latin typeface="Consolas" pitchFamily="49" charset="0"/>
              </a:rPr>
              <a:t>s.setTiming</a:t>
            </a:r>
            <a:r>
              <a:rPr lang="en-US" dirty="0" smtClean="0">
                <a:latin typeface="Consolas" pitchFamily="49" charset="0"/>
              </a:rPr>
              <a:t>(true);</a:t>
            </a:r>
          </a:p>
          <a:p>
            <a:r>
              <a:rPr lang="en-US" dirty="0" smtClean="0">
                <a:latin typeface="Consolas" pitchFamily="49" charset="0"/>
              </a:rPr>
              <a:t>   </a:t>
            </a:r>
            <a:r>
              <a:rPr lang="en-US" dirty="0" err="1" smtClean="0">
                <a:latin typeface="Consolas" pitchFamily="49" charset="0"/>
              </a:rPr>
              <a:t>s.setSanitychecks</a:t>
            </a:r>
            <a:r>
              <a:rPr lang="en-US" dirty="0" smtClean="0">
                <a:latin typeface="Consolas" pitchFamily="49" charset="0"/>
              </a:rPr>
              <a:t>(false);</a:t>
            </a:r>
          </a:p>
          <a:p>
            <a:r>
              <a:rPr lang="en-US" dirty="0" smtClean="0">
                <a:latin typeface="Consolas" pitchFamily="49" charset="0"/>
              </a:rPr>
              <a:t> </a:t>
            </a:r>
            <a:r>
              <a:rPr lang="en-US" dirty="0" err="1" smtClean="0">
                <a:solidFill>
                  <a:srgbClr val="FF0000"/>
                </a:solidFill>
                <a:latin typeface="Consolas" pitchFamily="49" charset="0"/>
              </a:rPr>
              <a:t>OutputDescriptor</a:t>
            </a:r>
            <a:r>
              <a:rPr lang="en-US" dirty="0" smtClean="0">
                <a:solidFill>
                  <a:srgbClr val="FF0000"/>
                </a:solidFill>
                <a:latin typeface="Consolas" pitchFamily="49" charset="0"/>
              </a:rPr>
              <a:t> o = new </a:t>
            </a:r>
            <a:r>
              <a:rPr lang="en-US" dirty="0" err="1" smtClean="0">
                <a:solidFill>
                  <a:srgbClr val="FF0000"/>
                </a:solidFill>
                <a:latin typeface="Consolas" pitchFamily="49" charset="0"/>
              </a:rPr>
              <a:t>OutputDescriptor</a:t>
            </a:r>
            <a:r>
              <a:rPr lang="en-US" dirty="0" smtClean="0">
                <a:solidFill>
                  <a:srgbClr val="FF0000"/>
                </a:solidFill>
                <a:latin typeface="Consolas" pitchFamily="49" charset="0"/>
              </a:rPr>
              <a:t>();</a:t>
            </a:r>
          </a:p>
          <a:p>
            <a:r>
              <a:rPr lang="en-US" dirty="0" smtClean="0">
                <a:latin typeface="Consolas" pitchFamily="49" charset="0"/>
              </a:rPr>
              <a:t>   </a:t>
            </a:r>
            <a:r>
              <a:rPr lang="en-US" dirty="0" err="1" smtClean="0">
                <a:latin typeface="Consolas" pitchFamily="49" charset="0"/>
              </a:rPr>
              <a:t>o.setDir</a:t>
            </a:r>
            <a:r>
              <a:rPr lang="en-US" dirty="0" smtClean="0">
                <a:latin typeface="Consolas" pitchFamily="49" charset="0"/>
              </a:rPr>
              <a:t>(work + "/output");</a:t>
            </a:r>
          </a:p>
          <a:p>
            <a:r>
              <a:rPr lang="en-US" dirty="0" smtClean="0">
                <a:latin typeface="Consolas" pitchFamily="49" charset="0"/>
              </a:rPr>
              <a:t>   </a:t>
            </a:r>
            <a:r>
              <a:rPr lang="en-US" dirty="0" err="1" smtClean="0">
                <a:latin typeface="Consolas" pitchFamily="49" charset="0"/>
              </a:rPr>
              <a:t>o.setScheme</a:t>
            </a:r>
            <a:r>
              <a:rPr lang="en-US" dirty="0" smtClean="0">
                <a:latin typeface="Consolas" pitchFamily="49" charset="0"/>
              </a:rPr>
              <a:t>(</a:t>
            </a:r>
            <a:r>
              <a:rPr lang="en-US" dirty="0" err="1" smtClean="0">
                <a:latin typeface="Consolas" pitchFamily="49" charset="0"/>
              </a:rPr>
              <a:t>SimConst.SIMPLE</a:t>
            </a:r>
            <a:r>
              <a:rPr lang="en-US" dirty="0" smtClean="0">
                <a:latin typeface="Consolas" pitchFamily="49" charset="0"/>
              </a:rPr>
              <a:t>);</a:t>
            </a:r>
          </a:p>
          <a:p>
            <a:r>
              <a:rPr lang="en-US" dirty="0" smtClean="0">
                <a:latin typeface="Consolas" pitchFamily="49" charset="0"/>
              </a:rPr>
              <a:t>   </a:t>
            </a:r>
            <a:r>
              <a:rPr lang="en-US" dirty="0" err="1">
                <a:solidFill>
                  <a:srgbClr val="FF0000"/>
                </a:solidFill>
                <a:latin typeface="Consolas" pitchFamily="49" charset="0"/>
              </a:rPr>
              <a:t>s.setOutputDescriptor</a:t>
            </a:r>
            <a:r>
              <a:rPr lang="en-US" dirty="0">
                <a:solidFill>
                  <a:srgbClr val="FF0000"/>
                </a:solidFill>
                <a:latin typeface="Consolas" pitchFamily="49" charset="0"/>
              </a:rPr>
              <a:t>(o);</a:t>
            </a:r>
            <a:endParaRPr lang="en-US" dirty="0" smtClean="0">
              <a:solidFill>
                <a:srgbClr val="FF0000"/>
              </a:solidFill>
              <a:latin typeface="Consolas" pitchFamily="49" charset="0"/>
            </a:endParaRPr>
          </a:p>
          <a:p>
            <a:r>
              <a:rPr lang="en-US" dirty="0" smtClean="0">
                <a:latin typeface="Consolas" pitchFamily="49" charset="0"/>
              </a:rPr>
              <a:t> </a:t>
            </a:r>
            <a:r>
              <a:rPr lang="en-US" dirty="0" smtClean="0">
                <a:solidFill>
                  <a:srgbClr val="FF0000"/>
                </a:solidFill>
                <a:latin typeface="Consolas" pitchFamily="49" charset="0"/>
              </a:rPr>
              <a:t>Model m = new Model();</a:t>
            </a:r>
          </a:p>
          <a:p>
            <a:r>
              <a:rPr lang="en-US" dirty="0" smtClean="0">
                <a:latin typeface="Consolas" pitchFamily="49" charset="0"/>
              </a:rPr>
              <a:t>   </a:t>
            </a:r>
            <a:r>
              <a:rPr lang="en-US" dirty="0" err="1" smtClean="0">
                <a:latin typeface="Consolas" pitchFamily="49" charset="0"/>
              </a:rPr>
              <a:t>m.setClassname</a:t>
            </a:r>
            <a:r>
              <a:rPr lang="en-US" dirty="0" smtClean="0">
                <a:latin typeface="Consolas" pitchFamily="49" charset="0"/>
              </a:rPr>
              <a:t>(“</a:t>
            </a:r>
            <a:r>
              <a:rPr lang="en-US" dirty="0" err="1" smtClean="0">
                <a:latin typeface="Consolas" pitchFamily="49" charset="0"/>
              </a:rPr>
              <a:t>ages.Main</a:t>
            </a:r>
            <a:r>
              <a:rPr lang="en-US" dirty="0" smtClean="0">
                <a:latin typeface="Consolas" pitchFamily="49" charset="0"/>
              </a:rPr>
              <a:t>");</a:t>
            </a:r>
          </a:p>
          <a:p>
            <a:r>
              <a:rPr lang="en-US" dirty="0">
                <a:latin typeface="Consolas" pitchFamily="49" charset="0"/>
              </a:rPr>
              <a:t> </a:t>
            </a:r>
            <a:r>
              <a:rPr lang="en-US" dirty="0" smtClean="0">
                <a:latin typeface="Consolas" pitchFamily="49" charset="0"/>
              </a:rPr>
              <a:t>  </a:t>
            </a:r>
            <a:r>
              <a:rPr lang="en-US" dirty="0" err="1" smtClean="0">
                <a:solidFill>
                  <a:srgbClr val="FF0000"/>
                </a:solidFill>
                <a:latin typeface="Consolas" pitchFamily="49" charset="0"/>
              </a:rPr>
              <a:t>s.setModel</a:t>
            </a:r>
            <a:r>
              <a:rPr lang="en-US" dirty="0" smtClean="0">
                <a:solidFill>
                  <a:srgbClr val="FF0000"/>
                </a:solidFill>
                <a:latin typeface="Consolas" pitchFamily="49" charset="0"/>
              </a:rPr>
              <a:t>(m);</a:t>
            </a:r>
          </a:p>
          <a:p>
            <a:r>
              <a:rPr lang="en-US" dirty="0" smtClean="0">
                <a:solidFill>
                  <a:srgbClr val="FF0000"/>
                </a:solidFill>
                <a:latin typeface="Consolas" pitchFamily="49" charset="0"/>
              </a:rPr>
              <a:t> </a:t>
            </a:r>
            <a:r>
              <a:rPr lang="en-US" dirty="0" err="1" smtClean="0">
                <a:solidFill>
                  <a:srgbClr val="FF0000"/>
                </a:solidFill>
                <a:latin typeface="Consolas" pitchFamily="49" charset="0"/>
              </a:rPr>
              <a:t>Params</a:t>
            </a:r>
            <a:r>
              <a:rPr lang="en-US" dirty="0" smtClean="0">
                <a:solidFill>
                  <a:srgbClr val="FF0000"/>
                </a:solidFill>
                <a:latin typeface="Consolas" pitchFamily="49" charset="0"/>
              </a:rPr>
              <a:t> p = new </a:t>
            </a:r>
            <a:r>
              <a:rPr lang="en-US" dirty="0" err="1" smtClean="0">
                <a:solidFill>
                  <a:srgbClr val="FF0000"/>
                </a:solidFill>
                <a:latin typeface="Consolas" pitchFamily="49" charset="0"/>
              </a:rPr>
              <a:t>Params</a:t>
            </a:r>
            <a:r>
              <a:rPr lang="en-US" dirty="0" smtClean="0">
                <a:solidFill>
                  <a:srgbClr val="FF0000"/>
                </a:solidFill>
                <a:latin typeface="Consolas" pitchFamily="49" charset="0"/>
              </a:rPr>
              <a:t>();</a:t>
            </a:r>
          </a:p>
          <a:p>
            <a:r>
              <a:rPr lang="en-US" dirty="0" smtClean="0">
                <a:latin typeface="Consolas" pitchFamily="49" charset="0"/>
              </a:rPr>
              <a:t>   </a:t>
            </a:r>
            <a:r>
              <a:rPr lang="en-US" dirty="0" err="1" smtClean="0">
                <a:latin typeface="Consolas" pitchFamily="49" charset="0"/>
              </a:rPr>
              <a:t>p.setFile</a:t>
            </a:r>
            <a:r>
              <a:rPr lang="en-US" dirty="0" smtClean="0">
                <a:latin typeface="Consolas" pitchFamily="49" charset="0"/>
              </a:rPr>
              <a:t>(work + "/data/drake.csv");</a:t>
            </a:r>
          </a:p>
          <a:p>
            <a:r>
              <a:rPr lang="en-US" dirty="0">
                <a:latin typeface="Consolas" pitchFamily="49" charset="0"/>
              </a:rPr>
              <a:t> </a:t>
            </a:r>
            <a:r>
              <a:rPr lang="en-US" dirty="0" smtClean="0">
                <a:latin typeface="Consolas" pitchFamily="49" charset="0"/>
              </a:rPr>
              <a:t>  </a:t>
            </a:r>
            <a:r>
              <a:rPr lang="en-US" dirty="0" err="1" smtClean="0">
                <a:solidFill>
                  <a:srgbClr val="FF0000"/>
                </a:solidFill>
                <a:latin typeface="Consolas" pitchFamily="49" charset="0"/>
              </a:rPr>
              <a:t>m.setParams</a:t>
            </a:r>
            <a:r>
              <a:rPr lang="en-US" dirty="0" smtClean="0">
                <a:solidFill>
                  <a:srgbClr val="FF0000"/>
                </a:solidFill>
                <a:latin typeface="Consolas" pitchFamily="49" charset="0"/>
              </a:rPr>
              <a:t>(p);</a:t>
            </a:r>
          </a:p>
          <a:p>
            <a:r>
              <a:rPr lang="en-US" dirty="0">
                <a:latin typeface="Consolas" pitchFamily="49" charset="0"/>
              </a:rPr>
              <a:t> </a:t>
            </a:r>
            <a:r>
              <a:rPr lang="en-US" dirty="0" smtClean="0">
                <a:latin typeface="Consolas" pitchFamily="49" charset="0"/>
              </a:rPr>
              <a:t>….</a:t>
            </a:r>
          </a:p>
        </p:txBody>
      </p:sp>
      <p:sp>
        <p:nvSpPr>
          <p:cNvPr id="5" name="Slide Number Placeholder 4"/>
          <p:cNvSpPr>
            <a:spLocks noGrp="1"/>
          </p:cNvSpPr>
          <p:nvPr>
            <p:ph type="sldNum" idx="12"/>
          </p:nvPr>
        </p:nvSpPr>
        <p:spPr/>
        <p:txBody>
          <a:bodyPr/>
          <a:lstStyle/>
          <a:p>
            <a:fld id="{35492594-4925-424B-BE8B-96E50AE7668F}" type="slidenum">
              <a:rPr lang="en-US" smtClean="0"/>
              <a:pPr/>
              <a:t>222</a:t>
            </a:fld>
            <a:endParaRPr lang="en-US"/>
          </a:p>
        </p:txBody>
      </p:sp>
    </p:spTree>
    <p:extLst>
      <p:ext uri="{BB962C8B-B14F-4D97-AF65-F5344CB8AC3E}">
        <p14:creationId xmlns:p14="http://schemas.microsoft.com/office/powerpoint/2010/main" val="1350197308"/>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cap="none" dirty="0" smtClean="0"/>
              <a:t>Configuring</a:t>
            </a:r>
            <a:endParaRPr lang="en-US" cap="none" dirty="0"/>
          </a:p>
        </p:txBody>
      </p:sp>
      <p:sp>
        <p:nvSpPr>
          <p:cNvPr id="4" name="TextBox 3"/>
          <p:cNvSpPr txBox="1"/>
          <p:nvPr/>
        </p:nvSpPr>
        <p:spPr>
          <a:xfrm>
            <a:off x="457200" y="1447800"/>
            <a:ext cx="8686800" cy="4413709"/>
          </a:xfrm>
          <a:prstGeom prst="rect">
            <a:avLst/>
          </a:prstGeom>
          <a:noFill/>
          <a:effectLst>
            <a:glow rad="101600">
              <a:schemeClr val="accent2">
                <a:satMod val="175000"/>
                <a:alpha val="40000"/>
              </a:schemeClr>
            </a:glow>
          </a:effectLst>
        </p:spPr>
        <p:txBody>
          <a:bodyPr wrap="square" rtlCol="0">
            <a:spAutoFit/>
          </a:bodyPr>
          <a:lstStyle/>
          <a:p>
            <a:r>
              <a:rPr lang="en-US" dirty="0" smtClean="0">
                <a:latin typeface="Consolas" pitchFamily="49" charset="0"/>
              </a:rPr>
              <a:t> </a:t>
            </a:r>
            <a:r>
              <a:rPr lang="en-US" dirty="0" err="1" smtClean="0">
                <a:latin typeface="Consolas" pitchFamily="49" charset="0"/>
              </a:rPr>
              <a:t>Sim</a:t>
            </a:r>
            <a:r>
              <a:rPr lang="en-US" dirty="0" smtClean="0">
                <a:latin typeface="Consolas" pitchFamily="49" charset="0"/>
              </a:rPr>
              <a:t> s = new </a:t>
            </a:r>
            <a:r>
              <a:rPr lang="en-US" dirty="0" err="1" smtClean="0">
                <a:latin typeface="Consolas" pitchFamily="49" charset="0"/>
              </a:rPr>
              <a:t>Sim</a:t>
            </a:r>
            <a:r>
              <a:rPr lang="en-US" dirty="0" smtClean="0">
                <a:latin typeface="Consolas" pitchFamily="49" charset="0"/>
              </a:rPr>
              <a:t>();</a:t>
            </a:r>
          </a:p>
          <a:p>
            <a:r>
              <a:rPr lang="en-US" dirty="0" smtClean="0">
                <a:latin typeface="Consolas" pitchFamily="49" charset="0"/>
              </a:rPr>
              <a:t>   </a:t>
            </a:r>
            <a:r>
              <a:rPr lang="en-US" dirty="0" err="1" smtClean="0">
                <a:solidFill>
                  <a:srgbClr val="FF0000"/>
                </a:solidFill>
                <a:latin typeface="Consolas" pitchFamily="49" charset="0"/>
              </a:rPr>
              <a:t>s.setName</a:t>
            </a:r>
            <a:r>
              <a:rPr lang="en-US" dirty="0">
                <a:solidFill>
                  <a:srgbClr val="FF0000"/>
                </a:solidFill>
                <a:latin typeface="Consolas" pitchFamily="49" charset="0"/>
              </a:rPr>
              <a:t>("Drake");</a:t>
            </a:r>
            <a:endParaRPr lang="en-US" dirty="0" smtClean="0">
              <a:solidFill>
                <a:srgbClr val="FF0000"/>
              </a:solidFill>
              <a:latin typeface="Consolas" pitchFamily="49" charset="0"/>
            </a:endParaRPr>
          </a:p>
          <a:p>
            <a:r>
              <a:rPr lang="en-US" dirty="0" smtClean="0">
                <a:solidFill>
                  <a:srgbClr val="FF0000"/>
                </a:solidFill>
                <a:latin typeface="Consolas" pitchFamily="49" charset="0"/>
              </a:rPr>
              <a:t>   </a:t>
            </a:r>
            <a:r>
              <a:rPr lang="en-US" dirty="0" err="1" smtClean="0">
                <a:solidFill>
                  <a:srgbClr val="FF0000"/>
                </a:solidFill>
                <a:latin typeface="Consolas" pitchFamily="49" charset="0"/>
              </a:rPr>
              <a:t>s.setTiming</a:t>
            </a:r>
            <a:r>
              <a:rPr lang="en-US" dirty="0" smtClean="0">
                <a:solidFill>
                  <a:srgbClr val="FF0000"/>
                </a:solidFill>
                <a:latin typeface="Consolas" pitchFamily="49" charset="0"/>
              </a:rPr>
              <a:t>(true);</a:t>
            </a:r>
          </a:p>
          <a:p>
            <a:r>
              <a:rPr lang="en-US" dirty="0" smtClean="0">
                <a:solidFill>
                  <a:srgbClr val="FF0000"/>
                </a:solidFill>
                <a:latin typeface="Consolas" pitchFamily="49" charset="0"/>
              </a:rPr>
              <a:t>   </a:t>
            </a:r>
            <a:r>
              <a:rPr lang="en-US" dirty="0" err="1" smtClean="0">
                <a:solidFill>
                  <a:srgbClr val="FF0000"/>
                </a:solidFill>
                <a:latin typeface="Consolas" pitchFamily="49" charset="0"/>
              </a:rPr>
              <a:t>s.setSanitychecks</a:t>
            </a:r>
            <a:r>
              <a:rPr lang="en-US" dirty="0" smtClean="0">
                <a:solidFill>
                  <a:srgbClr val="FF0000"/>
                </a:solidFill>
                <a:latin typeface="Consolas" pitchFamily="49" charset="0"/>
              </a:rPr>
              <a:t>(false);</a:t>
            </a:r>
          </a:p>
          <a:p>
            <a:r>
              <a:rPr lang="en-US" dirty="0" smtClean="0">
                <a:latin typeface="Consolas" pitchFamily="49" charset="0"/>
              </a:rPr>
              <a:t> </a:t>
            </a:r>
            <a:r>
              <a:rPr lang="en-US" dirty="0" err="1" smtClean="0">
                <a:latin typeface="Consolas" pitchFamily="49" charset="0"/>
              </a:rPr>
              <a:t>OutputDescriptor</a:t>
            </a:r>
            <a:r>
              <a:rPr lang="en-US" dirty="0" smtClean="0">
                <a:latin typeface="Consolas" pitchFamily="49" charset="0"/>
              </a:rPr>
              <a:t> o = new </a:t>
            </a:r>
            <a:r>
              <a:rPr lang="en-US" dirty="0" err="1" smtClean="0">
                <a:latin typeface="Consolas" pitchFamily="49" charset="0"/>
              </a:rPr>
              <a:t>OutputDescriptor</a:t>
            </a:r>
            <a:r>
              <a:rPr lang="en-US" dirty="0" smtClean="0">
                <a:latin typeface="Consolas" pitchFamily="49" charset="0"/>
              </a:rPr>
              <a:t>();</a:t>
            </a:r>
          </a:p>
          <a:p>
            <a:r>
              <a:rPr lang="en-US" dirty="0">
                <a:latin typeface="Consolas" pitchFamily="49" charset="0"/>
              </a:rPr>
              <a:t> </a:t>
            </a:r>
            <a:r>
              <a:rPr lang="en-US" dirty="0" smtClean="0">
                <a:latin typeface="Consolas" pitchFamily="49" charset="0"/>
              </a:rPr>
              <a:t>	</a:t>
            </a:r>
            <a:r>
              <a:rPr lang="en-US" dirty="0" err="1" smtClean="0">
                <a:latin typeface="Consolas" pitchFamily="49" charset="0"/>
              </a:rPr>
              <a:t>s.setOutputDescriptor</a:t>
            </a:r>
            <a:r>
              <a:rPr lang="en-US" dirty="0" smtClean="0">
                <a:latin typeface="Consolas" pitchFamily="49" charset="0"/>
              </a:rPr>
              <a:t>(o);</a:t>
            </a:r>
          </a:p>
          <a:p>
            <a:r>
              <a:rPr lang="en-US" dirty="0" smtClean="0">
                <a:latin typeface="Consolas" pitchFamily="49" charset="0"/>
              </a:rPr>
              <a:t>	</a:t>
            </a:r>
            <a:r>
              <a:rPr lang="en-US" dirty="0" err="1" smtClean="0">
                <a:solidFill>
                  <a:srgbClr val="FF0000"/>
                </a:solidFill>
                <a:latin typeface="Consolas" pitchFamily="49" charset="0"/>
              </a:rPr>
              <a:t>o.setDir</a:t>
            </a:r>
            <a:r>
              <a:rPr lang="en-US" dirty="0" smtClean="0">
                <a:solidFill>
                  <a:srgbClr val="FF0000"/>
                </a:solidFill>
                <a:latin typeface="Consolas" pitchFamily="49" charset="0"/>
              </a:rPr>
              <a:t>(work + "/output");</a:t>
            </a:r>
          </a:p>
          <a:p>
            <a:r>
              <a:rPr lang="en-US" dirty="0" smtClean="0">
                <a:solidFill>
                  <a:srgbClr val="FF0000"/>
                </a:solidFill>
                <a:latin typeface="Consolas" pitchFamily="49" charset="0"/>
              </a:rPr>
              <a:t>	</a:t>
            </a:r>
            <a:r>
              <a:rPr lang="en-US" dirty="0" err="1" smtClean="0">
                <a:solidFill>
                  <a:srgbClr val="FF0000"/>
                </a:solidFill>
                <a:latin typeface="Consolas" pitchFamily="49" charset="0"/>
              </a:rPr>
              <a:t>o.setScheme</a:t>
            </a:r>
            <a:r>
              <a:rPr lang="en-US" dirty="0" smtClean="0">
                <a:solidFill>
                  <a:srgbClr val="FF0000"/>
                </a:solidFill>
                <a:latin typeface="Consolas" pitchFamily="49" charset="0"/>
              </a:rPr>
              <a:t>(</a:t>
            </a:r>
            <a:r>
              <a:rPr lang="en-US" dirty="0" err="1" smtClean="0">
                <a:solidFill>
                  <a:srgbClr val="FF0000"/>
                </a:solidFill>
                <a:latin typeface="Consolas" pitchFamily="49" charset="0"/>
              </a:rPr>
              <a:t>SimConst.SIMPLE</a:t>
            </a:r>
            <a:r>
              <a:rPr lang="en-US" dirty="0" smtClean="0">
                <a:solidFill>
                  <a:srgbClr val="FF0000"/>
                </a:solidFill>
                <a:latin typeface="Consolas" pitchFamily="49" charset="0"/>
              </a:rPr>
              <a:t>);</a:t>
            </a:r>
          </a:p>
          <a:p>
            <a:r>
              <a:rPr lang="en-US" dirty="0" smtClean="0">
                <a:latin typeface="Consolas" pitchFamily="49" charset="0"/>
              </a:rPr>
              <a:t> Model m = new Model();</a:t>
            </a:r>
          </a:p>
          <a:p>
            <a:r>
              <a:rPr lang="en-US" dirty="0" smtClean="0">
                <a:latin typeface="Consolas" pitchFamily="49" charset="0"/>
              </a:rPr>
              <a:t> 	</a:t>
            </a:r>
            <a:r>
              <a:rPr lang="en-US" dirty="0" err="1" smtClean="0">
                <a:solidFill>
                  <a:srgbClr val="FF0000"/>
                </a:solidFill>
                <a:latin typeface="Consolas" pitchFamily="49" charset="0"/>
              </a:rPr>
              <a:t>m.setClassname</a:t>
            </a:r>
            <a:r>
              <a:rPr lang="en-US" dirty="0" smtClean="0">
                <a:solidFill>
                  <a:srgbClr val="FF0000"/>
                </a:solidFill>
                <a:latin typeface="Consolas" pitchFamily="49" charset="0"/>
              </a:rPr>
              <a:t>(“</a:t>
            </a:r>
            <a:r>
              <a:rPr lang="en-US" dirty="0" err="1" smtClean="0">
                <a:solidFill>
                  <a:srgbClr val="FF0000"/>
                </a:solidFill>
                <a:latin typeface="Consolas" pitchFamily="49" charset="0"/>
              </a:rPr>
              <a:t>ages.Main</a:t>
            </a:r>
            <a:r>
              <a:rPr lang="en-US" dirty="0" smtClean="0">
                <a:solidFill>
                  <a:srgbClr val="FF0000"/>
                </a:solidFill>
                <a:latin typeface="Consolas" pitchFamily="49" charset="0"/>
              </a:rPr>
              <a:t>");</a:t>
            </a:r>
          </a:p>
          <a:p>
            <a:r>
              <a:rPr lang="en-US" dirty="0" smtClean="0">
                <a:latin typeface="Consolas" pitchFamily="49" charset="0"/>
              </a:rPr>
              <a:t>	</a:t>
            </a:r>
            <a:r>
              <a:rPr lang="en-US" dirty="0" err="1" smtClean="0">
                <a:latin typeface="Consolas" pitchFamily="49" charset="0"/>
              </a:rPr>
              <a:t>s.setModel</a:t>
            </a:r>
            <a:r>
              <a:rPr lang="en-US" dirty="0" smtClean="0">
                <a:latin typeface="Consolas" pitchFamily="49" charset="0"/>
              </a:rPr>
              <a:t>(m);</a:t>
            </a:r>
          </a:p>
          <a:p>
            <a:r>
              <a:rPr lang="en-US" dirty="0" smtClean="0">
                <a:latin typeface="Consolas" pitchFamily="49" charset="0"/>
              </a:rPr>
              <a:t> </a:t>
            </a:r>
            <a:r>
              <a:rPr lang="en-US" dirty="0" err="1" smtClean="0">
                <a:latin typeface="Consolas" pitchFamily="49" charset="0"/>
              </a:rPr>
              <a:t>Params</a:t>
            </a:r>
            <a:r>
              <a:rPr lang="en-US" dirty="0" smtClean="0">
                <a:latin typeface="Consolas" pitchFamily="49" charset="0"/>
              </a:rPr>
              <a:t> p = new </a:t>
            </a:r>
            <a:r>
              <a:rPr lang="en-US" dirty="0" err="1" smtClean="0">
                <a:latin typeface="Consolas" pitchFamily="49" charset="0"/>
              </a:rPr>
              <a:t>Params</a:t>
            </a:r>
            <a:r>
              <a:rPr lang="en-US" dirty="0" smtClean="0">
                <a:latin typeface="Consolas" pitchFamily="49" charset="0"/>
              </a:rPr>
              <a:t>();</a:t>
            </a:r>
          </a:p>
          <a:p>
            <a:r>
              <a:rPr lang="en-US" dirty="0" smtClean="0">
                <a:latin typeface="Consolas" pitchFamily="49" charset="0"/>
              </a:rPr>
              <a:t> 	</a:t>
            </a:r>
            <a:r>
              <a:rPr lang="en-US" dirty="0" err="1" smtClean="0">
                <a:solidFill>
                  <a:srgbClr val="FF0000"/>
                </a:solidFill>
                <a:latin typeface="Consolas" pitchFamily="49" charset="0"/>
              </a:rPr>
              <a:t>p.setFile</a:t>
            </a:r>
            <a:r>
              <a:rPr lang="en-US" dirty="0" smtClean="0">
                <a:solidFill>
                  <a:srgbClr val="FF0000"/>
                </a:solidFill>
                <a:latin typeface="Consolas" pitchFamily="49" charset="0"/>
              </a:rPr>
              <a:t>(work + "/data/drake.csv");</a:t>
            </a:r>
          </a:p>
          <a:p>
            <a:r>
              <a:rPr lang="en-US" dirty="0" smtClean="0">
                <a:latin typeface="Consolas" pitchFamily="49" charset="0"/>
              </a:rPr>
              <a:t>	</a:t>
            </a:r>
            <a:r>
              <a:rPr lang="en-US" dirty="0" err="1" smtClean="0">
                <a:latin typeface="Consolas" pitchFamily="49" charset="0"/>
              </a:rPr>
              <a:t>m.setParams</a:t>
            </a:r>
            <a:r>
              <a:rPr lang="en-US" dirty="0" smtClean="0">
                <a:latin typeface="Consolas" pitchFamily="49" charset="0"/>
              </a:rPr>
              <a:t>(p);</a:t>
            </a:r>
          </a:p>
          <a:p>
            <a:r>
              <a:rPr lang="en-US" dirty="0">
                <a:latin typeface="Consolas" pitchFamily="49" charset="0"/>
              </a:rPr>
              <a:t> </a:t>
            </a:r>
            <a:r>
              <a:rPr lang="en-US" dirty="0" smtClean="0">
                <a:latin typeface="Consolas" pitchFamily="49" charset="0"/>
              </a:rPr>
              <a:t>….</a:t>
            </a:r>
          </a:p>
        </p:txBody>
      </p:sp>
      <p:sp>
        <p:nvSpPr>
          <p:cNvPr id="5" name="Slide Number Placeholder 4"/>
          <p:cNvSpPr>
            <a:spLocks noGrp="1"/>
          </p:cNvSpPr>
          <p:nvPr>
            <p:ph type="sldNum" idx="12"/>
          </p:nvPr>
        </p:nvSpPr>
        <p:spPr/>
        <p:txBody>
          <a:bodyPr/>
          <a:lstStyle/>
          <a:p>
            <a:fld id="{35492594-4925-424B-BE8B-96E50AE7668F}" type="slidenum">
              <a:rPr lang="en-US" smtClean="0"/>
              <a:pPr/>
              <a:t>223</a:t>
            </a:fld>
            <a:endParaRPr lang="en-US"/>
          </a:p>
        </p:txBody>
      </p:sp>
    </p:spTree>
    <p:extLst>
      <p:ext uri="{BB962C8B-B14F-4D97-AF65-F5344CB8AC3E}">
        <p14:creationId xmlns:p14="http://schemas.microsoft.com/office/powerpoint/2010/main" val="2988259032"/>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cap="none" dirty="0" smtClean="0"/>
              <a:t>Language Noise</a:t>
            </a:r>
            <a:endParaRPr lang="en-US" cap="none" dirty="0"/>
          </a:p>
        </p:txBody>
      </p:sp>
      <p:sp>
        <p:nvSpPr>
          <p:cNvPr id="4" name="TextBox 3"/>
          <p:cNvSpPr txBox="1"/>
          <p:nvPr/>
        </p:nvSpPr>
        <p:spPr>
          <a:xfrm>
            <a:off x="428978" y="1219200"/>
            <a:ext cx="8686800" cy="5277983"/>
          </a:xfrm>
          <a:prstGeom prst="rect">
            <a:avLst/>
          </a:prstGeom>
          <a:noFill/>
          <a:effectLst>
            <a:glow rad="101600">
              <a:schemeClr val="accent2">
                <a:satMod val="175000"/>
                <a:alpha val="40000"/>
              </a:schemeClr>
            </a:glow>
          </a:effectLst>
        </p:spPr>
        <p:txBody>
          <a:bodyPr wrap="square" rtlCol="0">
            <a:spAutoFit/>
          </a:bodyPr>
          <a:lstStyle/>
          <a:p>
            <a:r>
              <a:rPr lang="en-US" dirty="0" smtClean="0">
                <a:solidFill>
                  <a:srgbClr val="FF0000"/>
                </a:solidFill>
                <a:latin typeface="Consolas" pitchFamily="49" charset="0"/>
              </a:rPr>
              <a:t> import oms3.dsl.*;</a:t>
            </a:r>
          </a:p>
          <a:p>
            <a:r>
              <a:rPr lang="en-US" dirty="0" smtClean="0">
                <a:solidFill>
                  <a:srgbClr val="FF0000"/>
                </a:solidFill>
                <a:latin typeface="Consolas" pitchFamily="49" charset="0"/>
              </a:rPr>
              <a:t> import oms3.*;</a:t>
            </a:r>
          </a:p>
          <a:p>
            <a:endParaRPr lang="en-US" dirty="0" smtClean="0">
              <a:latin typeface="Consolas" pitchFamily="49" charset="0"/>
            </a:endParaRPr>
          </a:p>
          <a:p>
            <a:r>
              <a:rPr lang="en-US" dirty="0" smtClean="0">
                <a:latin typeface="Consolas" pitchFamily="49" charset="0"/>
              </a:rPr>
              <a:t> </a:t>
            </a:r>
            <a:r>
              <a:rPr lang="en-US" dirty="0" err="1" smtClean="0">
                <a:latin typeface="Consolas" pitchFamily="49" charset="0"/>
              </a:rPr>
              <a:t>Sim</a:t>
            </a:r>
            <a:r>
              <a:rPr lang="en-US" dirty="0" smtClean="0">
                <a:latin typeface="Consolas" pitchFamily="49" charset="0"/>
              </a:rPr>
              <a:t> s </a:t>
            </a:r>
            <a:r>
              <a:rPr lang="en-US" dirty="0" smtClean="0">
                <a:solidFill>
                  <a:srgbClr val="FF0000"/>
                </a:solidFill>
                <a:latin typeface="Consolas" pitchFamily="49" charset="0"/>
              </a:rPr>
              <a:t>= new </a:t>
            </a:r>
            <a:r>
              <a:rPr lang="en-US" dirty="0" err="1" smtClean="0">
                <a:solidFill>
                  <a:srgbClr val="FF0000"/>
                </a:solidFill>
                <a:latin typeface="Consolas" pitchFamily="49" charset="0"/>
              </a:rPr>
              <a:t>Sim</a:t>
            </a:r>
            <a:r>
              <a:rPr lang="en-US" dirty="0" smtClean="0">
                <a:solidFill>
                  <a:srgbClr val="FF0000"/>
                </a:solidFill>
                <a:latin typeface="Consolas" pitchFamily="49" charset="0"/>
              </a:rPr>
              <a:t>();</a:t>
            </a:r>
          </a:p>
          <a:p>
            <a:r>
              <a:rPr lang="en-US" dirty="0" smtClean="0">
                <a:latin typeface="Consolas" pitchFamily="49" charset="0"/>
              </a:rPr>
              <a:t>   </a:t>
            </a:r>
            <a:r>
              <a:rPr lang="en-US" dirty="0" err="1" smtClean="0">
                <a:latin typeface="Consolas" pitchFamily="49" charset="0"/>
              </a:rPr>
              <a:t>s</a:t>
            </a:r>
            <a:r>
              <a:rPr lang="en-US" dirty="0" err="1" smtClean="0">
                <a:solidFill>
                  <a:srgbClr val="FF0000"/>
                </a:solidFill>
                <a:latin typeface="Consolas" pitchFamily="49" charset="0"/>
              </a:rPr>
              <a:t>.set</a:t>
            </a:r>
            <a:r>
              <a:rPr lang="en-US" dirty="0" err="1" smtClean="0">
                <a:latin typeface="Consolas" pitchFamily="49" charset="0"/>
              </a:rPr>
              <a:t>Name</a:t>
            </a:r>
            <a:r>
              <a:rPr lang="en-US" dirty="0" smtClean="0">
                <a:solidFill>
                  <a:srgbClr val="FF0000"/>
                </a:solidFill>
                <a:latin typeface="Consolas" pitchFamily="49" charset="0"/>
              </a:rPr>
              <a:t>(</a:t>
            </a:r>
            <a:r>
              <a:rPr lang="en-US" dirty="0" smtClean="0">
                <a:latin typeface="Consolas" pitchFamily="49" charset="0"/>
              </a:rPr>
              <a:t>“Drake"</a:t>
            </a:r>
            <a:r>
              <a:rPr lang="en-US" dirty="0" smtClean="0">
                <a:solidFill>
                  <a:srgbClr val="FF0000"/>
                </a:solidFill>
                <a:latin typeface="Consolas" pitchFamily="49" charset="0"/>
              </a:rPr>
              <a:t>);</a:t>
            </a:r>
          </a:p>
          <a:p>
            <a:r>
              <a:rPr lang="en-US" dirty="0" smtClean="0">
                <a:latin typeface="Consolas" pitchFamily="49" charset="0"/>
              </a:rPr>
              <a:t>   </a:t>
            </a:r>
            <a:r>
              <a:rPr lang="en-US" dirty="0" err="1" smtClean="0">
                <a:latin typeface="Consolas" pitchFamily="49" charset="0"/>
              </a:rPr>
              <a:t>s</a:t>
            </a:r>
            <a:r>
              <a:rPr lang="en-US" dirty="0" err="1" smtClean="0">
                <a:solidFill>
                  <a:srgbClr val="FF0000"/>
                </a:solidFill>
                <a:latin typeface="Consolas" pitchFamily="49" charset="0"/>
              </a:rPr>
              <a:t>.set</a:t>
            </a:r>
            <a:r>
              <a:rPr lang="en-US" dirty="0" err="1" smtClean="0">
                <a:latin typeface="Consolas" pitchFamily="49" charset="0"/>
              </a:rPr>
              <a:t>Timing</a:t>
            </a:r>
            <a:r>
              <a:rPr lang="en-US" dirty="0" smtClean="0">
                <a:solidFill>
                  <a:srgbClr val="FF0000"/>
                </a:solidFill>
                <a:latin typeface="Consolas" pitchFamily="49" charset="0"/>
              </a:rPr>
              <a:t>(</a:t>
            </a:r>
            <a:r>
              <a:rPr lang="en-US" dirty="0" smtClean="0">
                <a:latin typeface="Consolas" pitchFamily="49" charset="0"/>
              </a:rPr>
              <a:t>true</a:t>
            </a:r>
            <a:r>
              <a:rPr lang="en-US" dirty="0" smtClean="0">
                <a:solidFill>
                  <a:srgbClr val="FF0000"/>
                </a:solidFill>
                <a:latin typeface="Consolas" pitchFamily="49" charset="0"/>
              </a:rPr>
              <a:t>);</a:t>
            </a:r>
          </a:p>
          <a:p>
            <a:r>
              <a:rPr lang="en-US" dirty="0" smtClean="0">
                <a:latin typeface="Consolas" pitchFamily="49" charset="0"/>
              </a:rPr>
              <a:t>   </a:t>
            </a:r>
            <a:r>
              <a:rPr lang="en-US" dirty="0" err="1" smtClean="0">
                <a:latin typeface="Consolas" pitchFamily="49" charset="0"/>
              </a:rPr>
              <a:t>s.</a:t>
            </a:r>
            <a:r>
              <a:rPr lang="en-US" dirty="0" err="1" smtClean="0">
                <a:solidFill>
                  <a:srgbClr val="FF0000"/>
                </a:solidFill>
                <a:latin typeface="Consolas" pitchFamily="49" charset="0"/>
              </a:rPr>
              <a:t>set</a:t>
            </a:r>
            <a:r>
              <a:rPr lang="en-US" dirty="0" err="1" smtClean="0">
                <a:latin typeface="Consolas" pitchFamily="49" charset="0"/>
              </a:rPr>
              <a:t>Sanitychecks</a:t>
            </a:r>
            <a:r>
              <a:rPr lang="en-US" dirty="0" smtClean="0">
                <a:solidFill>
                  <a:srgbClr val="FF0000"/>
                </a:solidFill>
                <a:latin typeface="Consolas" pitchFamily="49" charset="0"/>
              </a:rPr>
              <a:t>(</a:t>
            </a:r>
            <a:r>
              <a:rPr lang="en-US" dirty="0" smtClean="0">
                <a:latin typeface="Consolas" pitchFamily="49" charset="0"/>
              </a:rPr>
              <a:t>false</a:t>
            </a:r>
            <a:r>
              <a:rPr lang="en-US" dirty="0" smtClean="0">
                <a:solidFill>
                  <a:srgbClr val="FF0000"/>
                </a:solidFill>
                <a:latin typeface="Consolas" pitchFamily="49" charset="0"/>
              </a:rPr>
              <a:t>);</a:t>
            </a:r>
          </a:p>
          <a:p>
            <a:r>
              <a:rPr lang="en-US" dirty="0" smtClean="0">
                <a:latin typeface="Consolas" pitchFamily="49" charset="0"/>
              </a:rPr>
              <a:t> </a:t>
            </a:r>
            <a:r>
              <a:rPr lang="en-US" dirty="0" err="1" smtClean="0">
                <a:latin typeface="Consolas" pitchFamily="49" charset="0"/>
              </a:rPr>
              <a:t>OutputDescriptor</a:t>
            </a:r>
            <a:r>
              <a:rPr lang="en-US" dirty="0" smtClean="0">
                <a:latin typeface="Consolas" pitchFamily="49" charset="0"/>
              </a:rPr>
              <a:t> o </a:t>
            </a:r>
            <a:r>
              <a:rPr lang="en-US" dirty="0" smtClean="0">
                <a:solidFill>
                  <a:srgbClr val="FF0000"/>
                </a:solidFill>
                <a:latin typeface="Consolas" pitchFamily="49" charset="0"/>
              </a:rPr>
              <a:t>= new </a:t>
            </a:r>
            <a:r>
              <a:rPr lang="en-US" dirty="0" err="1" smtClean="0">
                <a:solidFill>
                  <a:srgbClr val="FF0000"/>
                </a:solidFill>
                <a:latin typeface="Consolas" pitchFamily="49" charset="0"/>
              </a:rPr>
              <a:t>OutputDescriptor</a:t>
            </a:r>
            <a:r>
              <a:rPr lang="en-US" dirty="0" smtClean="0">
                <a:solidFill>
                  <a:srgbClr val="FF0000"/>
                </a:solidFill>
                <a:latin typeface="Consolas" pitchFamily="49" charset="0"/>
              </a:rPr>
              <a:t>();</a:t>
            </a:r>
          </a:p>
          <a:p>
            <a:r>
              <a:rPr lang="en-US" dirty="0">
                <a:latin typeface="Consolas" pitchFamily="49" charset="0"/>
              </a:rPr>
              <a:t> </a:t>
            </a:r>
            <a:r>
              <a:rPr lang="en-US" dirty="0" smtClean="0">
                <a:latin typeface="Consolas" pitchFamily="49" charset="0"/>
              </a:rPr>
              <a:t>  </a:t>
            </a:r>
            <a:r>
              <a:rPr lang="en-US" dirty="0" err="1" smtClean="0">
                <a:latin typeface="Consolas" pitchFamily="49" charset="0"/>
              </a:rPr>
              <a:t>s</a:t>
            </a:r>
            <a:r>
              <a:rPr lang="en-US" dirty="0" err="1" smtClean="0">
                <a:solidFill>
                  <a:srgbClr val="FF0000"/>
                </a:solidFill>
                <a:latin typeface="Consolas" pitchFamily="49" charset="0"/>
              </a:rPr>
              <a:t>.set</a:t>
            </a:r>
            <a:r>
              <a:rPr lang="en-US" dirty="0" err="1" smtClean="0">
                <a:latin typeface="Consolas" pitchFamily="49" charset="0"/>
              </a:rPr>
              <a:t>OutputDescriptor</a:t>
            </a:r>
            <a:r>
              <a:rPr lang="en-US" dirty="0" smtClean="0">
                <a:solidFill>
                  <a:srgbClr val="FF0000"/>
                </a:solidFill>
                <a:latin typeface="Consolas" pitchFamily="49" charset="0"/>
              </a:rPr>
              <a:t>(</a:t>
            </a:r>
            <a:r>
              <a:rPr lang="en-US" dirty="0" smtClean="0">
                <a:latin typeface="Consolas" pitchFamily="49" charset="0"/>
              </a:rPr>
              <a:t>o</a:t>
            </a:r>
            <a:r>
              <a:rPr lang="en-US" dirty="0" smtClean="0">
                <a:solidFill>
                  <a:srgbClr val="FF0000"/>
                </a:solidFill>
                <a:latin typeface="Consolas" pitchFamily="49" charset="0"/>
              </a:rPr>
              <a:t>);</a:t>
            </a:r>
          </a:p>
          <a:p>
            <a:r>
              <a:rPr lang="en-US" dirty="0" smtClean="0">
                <a:latin typeface="Consolas" pitchFamily="49" charset="0"/>
              </a:rPr>
              <a:t>   </a:t>
            </a:r>
            <a:r>
              <a:rPr lang="en-US" dirty="0" err="1" smtClean="0">
                <a:latin typeface="Consolas" pitchFamily="49" charset="0"/>
              </a:rPr>
              <a:t>o</a:t>
            </a:r>
            <a:r>
              <a:rPr lang="en-US" dirty="0" err="1" smtClean="0">
                <a:solidFill>
                  <a:srgbClr val="FF0000"/>
                </a:solidFill>
                <a:latin typeface="Consolas" pitchFamily="49" charset="0"/>
              </a:rPr>
              <a:t>.set</a:t>
            </a:r>
            <a:r>
              <a:rPr lang="en-US" dirty="0" err="1" smtClean="0">
                <a:latin typeface="Consolas" pitchFamily="49" charset="0"/>
              </a:rPr>
              <a:t>Dir</a:t>
            </a:r>
            <a:r>
              <a:rPr lang="en-US" dirty="0" smtClean="0">
                <a:solidFill>
                  <a:srgbClr val="FF0000"/>
                </a:solidFill>
                <a:latin typeface="Consolas" pitchFamily="49" charset="0"/>
              </a:rPr>
              <a:t>(</a:t>
            </a:r>
            <a:r>
              <a:rPr lang="en-US" dirty="0" smtClean="0">
                <a:latin typeface="Consolas" pitchFamily="49" charset="0"/>
              </a:rPr>
              <a:t>work + "/output"</a:t>
            </a:r>
            <a:r>
              <a:rPr lang="en-US" dirty="0" smtClean="0">
                <a:solidFill>
                  <a:srgbClr val="FF0000"/>
                </a:solidFill>
                <a:latin typeface="Consolas" pitchFamily="49" charset="0"/>
              </a:rPr>
              <a:t>);</a:t>
            </a:r>
          </a:p>
          <a:p>
            <a:r>
              <a:rPr lang="en-US" dirty="0" smtClean="0">
                <a:latin typeface="Consolas" pitchFamily="49" charset="0"/>
              </a:rPr>
              <a:t>   </a:t>
            </a:r>
            <a:r>
              <a:rPr lang="en-US" dirty="0" err="1" smtClean="0">
                <a:latin typeface="Consolas" pitchFamily="49" charset="0"/>
              </a:rPr>
              <a:t>o</a:t>
            </a:r>
            <a:r>
              <a:rPr lang="en-US" dirty="0" err="1" smtClean="0">
                <a:solidFill>
                  <a:srgbClr val="FF0000"/>
                </a:solidFill>
                <a:latin typeface="Consolas" pitchFamily="49" charset="0"/>
              </a:rPr>
              <a:t>.set</a:t>
            </a:r>
            <a:r>
              <a:rPr lang="en-US" dirty="0" err="1" smtClean="0">
                <a:latin typeface="Consolas" pitchFamily="49" charset="0"/>
              </a:rPr>
              <a:t>Scheme</a:t>
            </a:r>
            <a:r>
              <a:rPr lang="en-US" dirty="0" smtClean="0">
                <a:solidFill>
                  <a:srgbClr val="FF0000"/>
                </a:solidFill>
                <a:latin typeface="Consolas" pitchFamily="49" charset="0"/>
              </a:rPr>
              <a:t>(</a:t>
            </a:r>
            <a:r>
              <a:rPr lang="en-US" dirty="0" err="1" smtClean="0">
                <a:latin typeface="Consolas" pitchFamily="49" charset="0"/>
              </a:rPr>
              <a:t>SimConst.SIMPLE</a:t>
            </a:r>
            <a:r>
              <a:rPr lang="en-US" dirty="0" smtClean="0">
                <a:solidFill>
                  <a:srgbClr val="FF0000"/>
                </a:solidFill>
                <a:latin typeface="Consolas" pitchFamily="49" charset="0"/>
              </a:rPr>
              <a:t>);</a:t>
            </a:r>
          </a:p>
          <a:p>
            <a:r>
              <a:rPr lang="en-US" dirty="0" smtClean="0">
                <a:latin typeface="Consolas" pitchFamily="49" charset="0"/>
              </a:rPr>
              <a:t> Model m </a:t>
            </a:r>
            <a:r>
              <a:rPr lang="en-US" dirty="0" smtClean="0">
                <a:solidFill>
                  <a:srgbClr val="FF0000"/>
                </a:solidFill>
                <a:latin typeface="Consolas" pitchFamily="49" charset="0"/>
              </a:rPr>
              <a:t>= new Model();</a:t>
            </a:r>
          </a:p>
          <a:p>
            <a:r>
              <a:rPr lang="en-US" dirty="0" smtClean="0">
                <a:latin typeface="Consolas" pitchFamily="49" charset="0"/>
              </a:rPr>
              <a:t>   </a:t>
            </a:r>
            <a:r>
              <a:rPr lang="en-US" dirty="0" err="1" smtClean="0">
                <a:latin typeface="Consolas" pitchFamily="49" charset="0"/>
              </a:rPr>
              <a:t>m</a:t>
            </a:r>
            <a:r>
              <a:rPr lang="en-US" dirty="0" err="1" smtClean="0">
                <a:solidFill>
                  <a:srgbClr val="FF0000"/>
                </a:solidFill>
                <a:latin typeface="Consolas" pitchFamily="49" charset="0"/>
              </a:rPr>
              <a:t>.set</a:t>
            </a:r>
            <a:r>
              <a:rPr lang="en-US" dirty="0" err="1" smtClean="0">
                <a:latin typeface="Consolas" pitchFamily="49" charset="0"/>
              </a:rPr>
              <a:t>Classname</a:t>
            </a:r>
            <a:r>
              <a:rPr lang="en-US" dirty="0" smtClean="0">
                <a:solidFill>
                  <a:srgbClr val="FF0000"/>
                </a:solidFill>
                <a:latin typeface="Consolas" pitchFamily="49" charset="0"/>
              </a:rPr>
              <a:t>(</a:t>
            </a:r>
            <a:r>
              <a:rPr lang="en-US" dirty="0" smtClean="0">
                <a:latin typeface="Consolas" pitchFamily="49" charset="0"/>
              </a:rPr>
              <a:t>“</a:t>
            </a:r>
            <a:r>
              <a:rPr lang="en-US" dirty="0" err="1" smtClean="0">
                <a:latin typeface="Consolas" pitchFamily="49" charset="0"/>
              </a:rPr>
              <a:t>ages.Main</a:t>
            </a:r>
            <a:r>
              <a:rPr lang="en-US" dirty="0" smtClean="0">
                <a:latin typeface="Consolas" pitchFamily="49" charset="0"/>
              </a:rPr>
              <a:t>"</a:t>
            </a:r>
            <a:r>
              <a:rPr lang="en-US" dirty="0" smtClean="0">
                <a:solidFill>
                  <a:srgbClr val="FF0000"/>
                </a:solidFill>
                <a:latin typeface="Consolas" pitchFamily="49" charset="0"/>
              </a:rPr>
              <a:t>);</a:t>
            </a:r>
          </a:p>
          <a:p>
            <a:r>
              <a:rPr lang="en-US" dirty="0">
                <a:latin typeface="Consolas" pitchFamily="49" charset="0"/>
              </a:rPr>
              <a:t> </a:t>
            </a:r>
            <a:r>
              <a:rPr lang="en-US" dirty="0" smtClean="0">
                <a:latin typeface="Consolas" pitchFamily="49" charset="0"/>
              </a:rPr>
              <a:t>  </a:t>
            </a:r>
            <a:r>
              <a:rPr lang="en-US" dirty="0" err="1" smtClean="0">
                <a:latin typeface="Consolas" pitchFamily="49" charset="0"/>
              </a:rPr>
              <a:t>s</a:t>
            </a:r>
            <a:r>
              <a:rPr lang="en-US" dirty="0" err="1" smtClean="0">
                <a:solidFill>
                  <a:srgbClr val="FF0000"/>
                </a:solidFill>
                <a:latin typeface="Consolas" pitchFamily="49" charset="0"/>
              </a:rPr>
              <a:t>.set</a:t>
            </a:r>
            <a:r>
              <a:rPr lang="en-US" dirty="0" err="1" smtClean="0">
                <a:latin typeface="Consolas" pitchFamily="49" charset="0"/>
              </a:rPr>
              <a:t>Model</a:t>
            </a:r>
            <a:r>
              <a:rPr lang="en-US" dirty="0" smtClean="0">
                <a:solidFill>
                  <a:srgbClr val="FF0000"/>
                </a:solidFill>
                <a:latin typeface="Consolas" pitchFamily="49" charset="0"/>
              </a:rPr>
              <a:t>(</a:t>
            </a:r>
            <a:r>
              <a:rPr lang="en-US" dirty="0" smtClean="0">
                <a:latin typeface="Consolas" pitchFamily="49" charset="0"/>
              </a:rPr>
              <a:t>m</a:t>
            </a:r>
            <a:r>
              <a:rPr lang="en-US" dirty="0" smtClean="0">
                <a:solidFill>
                  <a:srgbClr val="FF0000"/>
                </a:solidFill>
                <a:latin typeface="Consolas" pitchFamily="49" charset="0"/>
              </a:rPr>
              <a:t>);</a:t>
            </a:r>
          </a:p>
          <a:p>
            <a:r>
              <a:rPr lang="en-US" dirty="0" smtClean="0">
                <a:latin typeface="Consolas" pitchFamily="49" charset="0"/>
              </a:rPr>
              <a:t> </a:t>
            </a:r>
            <a:r>
              <a:rPr lang="en-US" dirty="0" err="1" smtClean="0">
                <a:latin typeface="Consolas" pitchFamily="49" charset="0"/>
              </a:rPr>
              <a:t>Params</a:t>
            </a:r>
            <a:r>
              <a:rPr lang="en-US" dirty="0" smtClean="0">
                <a:latin typeface="Consolas" pitchFamily="49" charset="0"/>
              </a:rPr>
              <a:t> p </a:t>
            </a:r>
            <a:r>
              <a:rPr lang="en-US" dirty="0" smtClean="0">
                <a:solidFill>
                  <a:srgbClr val="FF0000"/>
                </a:solidFill>
                <a:latin typeface="Consolas" pitchFamily="49" charset="0"/>
              </a:rPr>
              <a:t>= new </a:t>
            </a:r>
            <a:r>
              <a:rPr lang="en-US" dirty="0" err="1" smtClean="0">
                <a:solidFill>
                  <a:srgbClr val="FF0000"/>
                </a:solidFill>
                <a:latin typeface="Consolas" pitchFamily="49" charset="0"/>
              </a:rPr>
              <a:t>Params</a:t>
            </a:r>
            <a:r>
              <a:rPr lang="en-US" dirty="0" smtClean="0">
                <a:solidFill>
                  <a:srgbClr val="FF0000"/>
                </a:solidFill>
                <a:latin typeface="Consolas" pitchFamily="49" charset="0"/>
              </a:rPr>
              <a:t>();</a:t>
            </a:r>
          </a:p>
          <a:p>
            <a:r>
              <a:rPr lang="en-US" dirty="0" smtClean="0">
                <a:latin typeface="Consolas" pitchFamily="49" charset="0"/>
              </a:rPr>
              <a:t>   </a:t>
            </a:r>
            <a:r>
              <a:rPr lang="en-US" dirty="0" err="1" smtClean="0">
                <a:latin typeface="Consolas" pitchFamily="49" charset="0"/>
              </a:rPr>
              <a:t>p</a:t>
            </a:r>
            <a:r>
              <a:rPr lang="en-US" dirty="0" err="1" smtClean="0">
                <a:solidFill>
                  <a:srgbClr val="FF0000"/>
                </a:solidFill>
                <a:latin typeface="Consolas" pitchFamily="49" charset="0"/>
              </a:rPr>
              <a:t>.set</a:t>
            </a:r>
            <a:r>
              <a:rPr lang="en-US" dirty="0" err="1" smtClean="0">
                <a:latin typeface="Consolas" pitchFamily="49" charset="0"/>
              </a:rPr>
              <a:t>File</a:t>
            </a:r>
            <a:r>
              <a:rPr lang="en-US" dirty="0" smtClean="0">
                <a:solidFill>
                  <a:srgbClr val="FF0000"/>
                </a:solidFill>
                <a:latin typeface="Consolas" pitchFamily="49" charset="0"/>
              </a:rPr>
              <a:t>(</a:t>
            </a:r>
            <a:r>
              <a:rPr lang="en-US" dirty="0" smtClean="0">
                <a:latin typeface="Consolas" pitchFamily="49" charset="0"/>
              </a:rPr>
              <a:t>work + "/data/drake.csv"</a:t>
            </a:r>
            <a:r>
              <a:rPr lang="en-US" dirty="0" smtClean="0">
                <a:solidFill>
                  <a:srgbClr val="FF0000"/>
                </a:solidFill>
                <a:latin typeface="Consolas" pitchFamily="49" charset="0"/>
              </a:rPr>
              <a:t>);</a:t>
            </a:r>
          </a:p>
          <a:p>
            <a:r>
              <a:rPr lang="en-US" dirty="0">
                <a:latin typeface="Consolas" pitchFamily="49" charset="0"/>
              </a:rPr>
              <a:t> </a:t>
            </a:r>
            <a:r>
              <a:rPr lang="en-US" dirty="0" smtClean="0">
                <a:latin typeface="Consolas" pitchFamily="49" charset="0"/>
              </a:rPr>
              <a:t>  </a:t>
            </a:r>
            <a:r>
              <a:rPr lang="en-US" dirty="0" err="1" smtClean="0">
                <a:latin typeface="Consolas" pitchFamily="49" charset="0"/>
              </a:rPr>
              <a:t>m</a:t>
            </a:r>
            <a:r>
              <a:rPr lang="en-US" dirty="0" err="1" smtClean="0">
                <a:solidFill>
                  <a:srgbClr val="FF0000"/>
                </a:solidFill>
                <a:latin typeface="Consolas" pitchFamily="49" charset="0"/>
              </a:rPr>
              <a:t>.set</a:t>
            </a:r>
            <a:r>
              <a:rPr lang="en-US" dirty="0" err="1" smtClean="0">
                <a:latin typeface="Consolas" pitchFamily="49" charset="0"/>
              </a:rPr>
              <a:t>Params</a:t>
            </a:r>
            <a:r>
              <a:rPr lang="en-US" dirty="0" smtClean="0">
                <a:solidFill>
                  <a:srgbClr val="FF0000"/>
                </a:solidFill>
                <a:latin typeface="Consolas" pitchFamily="49" charset="0"/>
              </a:rPr>
              <a:t>(</a:t>
            </a:r>
            <a:r>
              <a:rPr lang="en-US" dirty="0" smtClean="0">
                <a:latin typeface="Consolas" pitchFamily="49" charset="0"/>
              </a:rPr>
              <a:t>p</a:t>
            </a:r>
            <a:r>
              <a:rPr lang="en-US" dirty="0" smtClean="0">
                <a:solidFill>
                  <a:srgbClr val="FF0000"/>
                </a:solidFill>
                <a:latin typeface="Consolas" pitchFamily="49" charset="0"/>
              </a:rPr>
              <a:t>);</a:t>
            </a:r>
          </a:p>
          <a:p>
            <a:r>
              <a:rPr lang="en-US" dirty="0">
                <a:latin typeface="Consolas" pitchFamily="49" charset="0"/>
              </a:rPr>
              <a:t> </a:t>
            </a:r>
            <a:r>
              <a:rPr lang="en-US" dirty="0" smtClean="0">
                <a:latin typeface="Consolas" pitchFamily="49" charset="0"/>
              </a:rPr>
              <a:t>….</a:t>
            </a:r>
          </a:p>
        </p:txBody>
      </p:sp>
      <p:sp>
        <p:nvSpPr>
          <p:cNvPr id="5" name="Slide Number Placeholder 4"/>
          <p:cNvSpPr>
            <a:spLocks noGrp="1"/>
          </p:cNvSpPr>
          <p:nvPr>
            <p:ph type="sldNum" idx="12"/>
          </p:nvPr>
        </p:nvSpPr>
        <p:spPr/>
        <p:txBody>
          <a:bodyPr/>
          <a:lstStyle/>
          <a:p>
            <a:fld id="{35492594-4925-424B-BE8B-96E50AE7668F}" type="slidenum">
              <a:rPr lang="en-US" smtClean="0"/>
              <a:pPr/>
              <a:t>224</a:t>
            </a:fld>
            <a:endParaRPr lang="en-US"/>
          </a:p>
        </p:txBody>
      </p:sp>
    </p:spTree>
    <p:extLst>
      <p:ext uri="{BB962C8B-B14F-4D97-AF65-F5344CB8AC3E}">
        <p14:creationId xmlns:p14="http://schemas.microsoft.com/office/powerpoint/2010/main" val="3828709369"/>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cap="none" dirty="0" smtClean="0"/>
              <a:t>Simulation Builder </a:t>
            </a:r>
            <a:endParaRPr lang="en-US" cap="none" dirty="0"/>
          </a:p>
        </p:txBody>
      </p:sp>
      <p:sp>
        <p:nvSpPr>
          <p:cNvPr id="4" name="TextBox 3"/>
          <p:cNvSpPr txBox="1"/>
          <p:nvPr/>
        </p:nvSpPr>
        <p:spPr>
          <a:xfrm>
            <a:off x="609600" y="1295400"/>
            <a:ext cx="7848600" cy="1820883"/>
          </a:xfrm>
          <a:prstGeom prst="rect">
            <a:avLst/>
          </a:prstGeom>
          <a:noFill/>
          <a:effectLst>
            <a:glow rad="101600">
              <a:schemeClr val="accent2">
                <a:satMod val="175000"/>
                <a:alpha val="40000"/>
              </a:schemeClr>
            </a:glow>
          </a:effectLst>
        </p:spPr>
        <p:txBody>
          <a:bodyPr wrap="square" rtlCol="0">
            <a:spAutoFit/>
          </a:bodyPr>
          <a:lstStyle/>
          <a:p>
            <a:r>
              <a:rPr lang="en-US" dirty="0" err="1" smtClean="0">
                <a:latin typeface="Consolas" pitchFamily="49" charset="0"/>
              </a:rPr>
              <a:t>sim</a:t>
            </a:r>
            <a:r>
              <a:rPr lang="en-US" dirty="0" smtClean="0">
                <a:latin typeface="Consolas" pitchFamily="49" charset="0"/>
              </a:rPr>
              <a:t>(</a:t>
            </a:r>
            <a:r>
              <a:rPr lang="en-US" dirty="0" err="1" smtClean="0">
                <a:latin typeface="Consolas" pitchFamily="49" charset="0"/>
              </a:rPr>
              <a:t>name:“Drake</a:t>
            </a:r>
            <a:r>
              <a:rPr lang="en-US" dirty="0" smtClean="0">
                <a:latin typeface="Consolas" pitchFamily="49" charset="0"/>
              </a:rPr>
              <a:t>", </a:t>
            </a:r>
            <a:r>
              <a:rPr lang="en-US" dirty="0" err="1" smtClean="0">
                <a:latin typeface="Consolas" pitchFamily="49" charset="0"/>
              </a:rPr>
              <a:t>timing:true</a:t>
            </a:r>
            <a:r>
              <a:rPr lang="en-US" dirty="0" smtClean="0">
                <a:latin typeface="Consolas" pitchFamily="49" charset="0"/>
              </a:rPr>
              <a:t>, </a:t>
            </a:r>
            <a:r>
              <a:rPr lang="en-US" dirty="0" err="1" smtClean="0">
                <a:latin typeface="Consolas" pitchFamily="49" charset="0"/>
              </a:rPr>
              <a:t>sanitychecks:false</a:t>
            </a:r>
            <a:r>
              <a:rPr lang="en-US" dirty="0" smtClean="0">
                <a:latin typeface="Consolas" pitchFamily="49" charset="0"/>
              </a:rPr>
              <a:t>) {</a:t>
            </a:r>
          </a:p>
          <a:p>
            <a:r>
              <a:rPr lang="en-US" dirty="0" smtClean="0">
                <a:latin typeface="Consolas" pitchFamily="49" charset="0"/>
              </a:rPr>
              <a:t>    </a:t>
            </a:r>
            <a:r>
              <a:rPr lang="en-US" b="1" dirty="0" err="1" smtClean="0">
                <a:latin typeface="Consolas" pitchFamily="49" charset="0"/>
              </a:rPr>
              <a:t>outputstrategy</a:t>
            </a:r>
            <a:r>
              <a:rPr lang="en-US" dirty="0" smtClean="0">
                <a:latin typeface="Consolas" pitchFamily="49" charset="0"/>
              </a:rPr>
              <a:t>(</a:t>
            </a:r>
            <a:r>
              <a:rPr lang="en-US" dirty="0" err="1" smtClean="0">
                <a:latin typeface="Consolas" pitchFamily="49" charset="0"/>
              </a:rPr>
              <a:t>dir</a:t>
            </a:r>
            <a:r>
              <a:rPr lang="en-US" dirty="0" smtClean="0">
                <a:latin typeface="Consolas" pitchFamily="49" charset="0"/>
              </a:rPr>
              <a:t>:"$work/output", </a:t>
            </a:r>
            <a:r>
              <a:rPr lang="en-US" dirty="0" err="1" smtClean="0">
                <a:latin typeface="Consolas" pitchFamily="49" charset="0"/>
              </a:rPr>
              <a:t>scheme:SIMPLE</a:t>
            </a:r>
            <a:r>
              <a:rPr lang="en-US" dirty="0" smtClean="0">
                <a:latin typeface="Consolas" pitchFamily="49" charset="0"/>
              </a:rPr>
              <a:t>)</a:t>
            </a:r>
          </a:p>
          <a:p>
            <a:r>
              <a:rPr lang="en-US" dirty="0" smtClean="0">
                <a:latin typeface="Consolas" pitchFamily="49" charset="0"/>
              </a:rPr>
              <a:t>    </a:t>
            </a:r>
            <a:r>
              <a:rPr lang="en-US" b="1" dirty="0" smtClean="0">
                <a:latin typeface="Consolas" pitchFamily="49" charset="0"/>
              </a:rPr>
              <a:t>model</a:t>
            </a:r>
            <a:r>
              <a:rPr lang="en-US" dirty="0" smtClean="0">
                <a:latin typeface="Consolas" pitchFamily="49" charset="0"/>
              </a:rPr>
              <a:t>(</a:t>
            </a:r>
            <a:r>
              <a:rPr lang="en-US" dirty="0" err="1" smtClean="0">
                <a:latin typeface="Consolas" pitchFamily="49" charset="0"/>
              </a:rPr>
              <a:t>classname</a:t>
            </a:r>
            <a:r>
              <a:rPr lang="en-US" dirty="0" smtClean="0">
                <a:latin typeface="Consolas" pitchFamily="49" charset="0"/>
              </a:rPr>
              <a:t>:"</a:t>
            </a:r>
            <a:r>
              <a:rPr lang="en-US" dirty="0" err="1" smtClean="0">
                <a:latin typeface="Consolas" pitchFamily="49" charset="0"/>
              </a:rPr>
              <a:t>ages.Main</a:t>
            </a:r>
            <a:r>
              <a:rPr lang="en-US" dirty="0" smtClean="0">
                <a:latin typeface="Consolas" pitchFamily="49" charset="0"/>
              </a:rPr>
              <a:t>") {</a:t>
            </a:r>
          </a:p>
          <a:p>
            <a:r>
              <a:rPr lang="en-US" dirty="0" smtClean="0">
                <a:latin typeface="Consolas" pitchFamily="49" charset="0"/>
              </a:rPr>
              <a:t>        </a:t>
            </a:r>
            <a:r>
              <a:rPr lang="en-US" b="1" dirty="0" smtClean="0">
                <a:latin typeface="Consolas" pitchFamily="49" charset="0"/>
              </a:rPr>
              <a:t>parameter</a:t>
            </a:r>
            <a:r>
              <a:rPr lang="en-US" dirty="0" smtClean="0">
                <a:latin typeface="Consolas" pitchFamily="49" charset="0"/>
              </a:rPr>
              <a:t> (file:"$work/data/drake.csv") </a:t>
            </a:r>
          </a:p>
          <a:p>
            <a:r>
              <a:rPr lang="en-US" dirty="0">
                <a:latin typeface="Consolas" pitchFamily="49" charset="0"/>
              </a:rPr>
              <a:t> </a:t>
            </a:r>
            <a:r>
              <a:rPr lang="en-US" dirty="0" smtClean="0">
                <a:latin typeface="Consolas" pitchFamily="49" charset="0"/>
              </a:rPr>
              <a:t>   }</a:t>
            </a:r>
          </a:p>
          <a:p>
            <a:r>
              <a:rPr lang="en-US" dirty="0">
                <a:latin typeface="Consolas" pitchFamily="49" charset="0"/>
              </a:rPr>
              <a:t>}</a:t>
            </a:r>
            <a:endParaRPr lang="en-US" dirty="0" smtClean="0">
              <a:latin typeface="Consolas" pitchFamily="49" charset="0"/>
            </a:endParaRPr>
          </a:p>
        </p:txBody>
      </p:sp>
      <p:sp>
        <p:nvSpPr>
          <p:cNvPr id="5" name="TextBox 4"/>
          <p:cNvSpPr txBox="1"/>
          <p:nvPr/>
        </p:nvSpPr>
        <p:spPr>
          <a:xfrm>
            <a:off x="1143000" y="3429000"/>
            <a:ext cx="5694188" cy="2781146"/>
          </a:xfrm>
          <a:prstGeom prst="rect">
            <a:avLst/>
          </a:prstGeom>
          <a:noFill/>
        </p:spPr>
        <p:txBody>
          <a:bodyPr wrap="none" rtlCol="0">
            <a:spAutoFit/>
          </a:bodyPr>
          <a:lstStyle/>
          <a:p>
            <a:pPr marL="285750" indent="-285750">
              <a:buFont typeface="Arial" pitchFamily="34" charset="0"/>
              <a:buChar char="•"/>
            </a:pPr>
            <a:r>
              <a:rPr lang="en-US" sz="2800" dirty="0" smtClean="0"/>
              <a:t>Creation via DSL key words</a:t>
            </a:r>
            <a:endParaRPr lang="en-US" sz="2800" dirty="0"/>
          </a:p>
          <a:p>
            <a:pPr marL="285750" indent="-285750">
              <a:buFont typeface="Arial" pitchFamily="34" charset="0"/>
              <a:buChar char="•"/>
            </a:pPr>
            <a:r>
              <a:rPr lang="en-US" sz="2800" dirty="0" smtClean="0"/>
              <a:t>Containment handled via scopes</a:t>
            </a:r>
          </a:p>
          <a:p>
            <a:pPr marL="285750" indent="-285750">
              <a:buFont typeface="Arial" pitchFamily="34" charset="0"/>
              <a:buChar char="•"/>
            </a:pPr>
            <a:r>
              <a:rPr lang="en-US" sz="2800" dirty="0" smtClean="0"/>
              <a:t>Configuration via properties</a:t>
            </a:r>
          </a:p>
          <a:p>
            <a:pPr marL="285750" indent="-285750">
              <a:buFont typeface="Arial" pitchFamily="34" charset="0"/>
              <a:buChar char="•"/>
            </a:pPr>
            <a:r>
              <a:rPr lang="en-US" sz="2800" dirty="0" smtClean="0"/>
              <a:t>No “language noise”</a:t>
            </a:r>
          </a:p>
          <a:p>
            <a:pPr marL="285750" indent="-285750">
              <a:buFont typeface="Arial" pitchFamily="34" charset="0"/>
              <a:buChar char="•"/>
            </a:pPr>
            <a:endParaRPr lang="en-US" sz="2800" dirty="0" smtClean="0"/>
          </a:p>
          <a:p>
            <a:pPr marL="285750" indent="-285750">
              <a:buFont typeface="Arial" pitchFamily="34" charset="0"/>
              <a:buChar char="•"/>
            </a:pPr>
            <a:endParaRPr lang="en-US" sz="2800" dirty="0"/>
          </a:p>
        </p:txBody>
      </p:sp>
      <p:sp>
        <p:nvSpPr>
          <p:cNvPr id="6" name="Slide Number Placeholder 5"/>
          <p:cNvSpPr>
            <a:spLocks noGrp="1"/>
          </p:cNvSpPr>
          <p:nvPr>
            <p:ph type="sldNum" idx="12"/>
          </p:nvPr>
        </p:nvSpPr>
        <p:spPr/>
        <p:txBody>
          <a:bodyPr/>
          <a:lstStyle/>
          <a:p>
            <a:fld id="{35492594-4925-424B-BE8B-96E50AE7668F}" type="slidenum">
              <a:rPr lang="en-US" smtClean="0"/>
              <a:pPr/>
              <a:t>225</a:t>
            </a:fld>
            <a:endParaRPr lang="en-US"/>
          </a:p>
        </p:txBody>
      </p:sp>
    </p:spTree>
    <p:extLst>
      <p:ext uri="{BB962C8B-B14F-4D97-AF65-F5344CB8AC3E}">
        <p14:creationId xmlns:p14="http://schemas.microsoft.com/office/powerpoint/2010/main" val="67808165"/>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Language level </a:t>
            </a:r>
            <a:br>
              <a:rPr lang="en-US" dirty="0" smtClean="0"/>
            </a:br>
            <a:r>
              <a:rPr lang="en-US" dirty="0" smtClean="0"/>
              <a:t>Builder Pattern </a:t>
            </a:r>
            <a:endParaRPr lang="en-US" dirty="0"/>
          </a:p>
        </p:txBody>
      </p:sp>
      <p:sp>
        <p:nvSpPr>
          <p:cNvPr id="3" name="Content Placeholder 2"/>
          <p:cNvSpPr>
            <a:spLocks noGrp="1"/>
          </p:cNvSpPr>
          <p:nvPr>
            <p:ph idx="1"/>
          </p:nvPr>
        </p:nvSpPr>
        <p:spPr/>
        <p:txBody>
          <a:bodyPr/>
          <a:lstStyle/>
          <a:p>
            <a:r>
              <a:rPr lang="en-US" dirty="0" smtClean="0"/>
              <a:t>Simple mechanism to create a </a:t>
            </a:r>
            <a:r>
              <a:rPr lang="en-US" b="1" dirty="0" smtClean="0"/>
              <a:t>tree</a:t>
            </a:r>
            <a:r>
              <a:rPr lang="en-US" dirty="0" smtClean="0"/>
              <a:t>-structured graph</a:t>
            </a:r>
          </a:p>
          <a:p>
            <a:r>
              <a:rPr lang="en-US" dirty="0" smtClean="0"/>
              <a:t>Syntax – level builder pattern (</a:t>
            </a:r>
            <a:r>
              <a:rPr lang="en-US" dirty="0" err="1" smtClean="0"/>
              <a:t>GoF</a:t>
            </a:r>
            <a:r>
              <a:rPr lang="en-US" dirty="0" smtClean="0"/>
              <a:t>)</a:t>
            </a:r>
          </a:p>
          <a:p>
            <a:r>
              <a:rPr lang="en-US" dirty="0" smtClean="0"/>
              <a:t>Internally: Chained method invocation, closures, parentheses  omission </a:t>
            </a:r>
          </a:p>
          <a:p>
            <a:endParaRPr lang="en-US" dirty="0" smtClean="0"/>
          </a:p>
          <a:p>
            <a:r>
              <a:rPr lang="en-US" dirty="0" smtClean="0"/>
              <a:t>Existing Builders</a:t>
            </a:r>
          </a:p>
          <a:p>
            <a:pPr lvl="1"/>
            <a:r>
              <a:rPr lang="en-US" dirty="0" smtClean="0"/>
              <a:t>Object Graphs, HTML, Swing, Ant, CLI, JMX, …</a:t>
            </a:r>
          </a:p>
          <a:p>
            <a:pPr marL="274320" lvl="1" indent="0">
              <a:buNone/>
            </a:pPr>
            <a:endParaRPr lang="en-US" dirty="0" smtClean="0"/>
          </a:p>
          <a:p>
            <a:pPr marL="274320" lvl="1" indent="0">
              <a:buNone/>
            </a:pPr>
            <a:r>
              <a:rPr lang="en-US" dirty="0" smtClean="0">
                <a:latin typeface="+mj-lt"/>
              </a:rPr>
              <a:t>-&gt; Simulation Builder </a:t>
            </a:r>
            <a:endParaRPr lang="en-US" dirty="0">
              <a:latin typeface="+mj-lt"/>
            </a:endParaRPr>
          </a:p>
        </p:txBody>
      </p:sp>
      <p:sp>
        <p:nvSpPr>
          <p:cNvPr id="5" name="Slide Number Placeholder 4"/>
          <p:cNvSpPr>
            <a:spLocks noGrp="1"/>
          </p:cNvSpPr>
          <p:nvPr>
            <p:ph type="sldNum" sz="quarter" idx="12"/>
          </p:nvPr>
        </p:nvSpPr>
        <p:spPr/>
        <p:txBody>
          <a:bodyPr/>
          <a:lstStyle/>
          <a:p>
            <a:fld id="{E9353CB8-35B8-441F-A176-6CE3BA725640}" type="slidenum">
              <a:rPr lang="en-US" smtClean="0"/>
              <a:pPr/>
              <a:t>226</a:t>
            </a:fld>
            <a:endParaRPr lang="en-US"/>
          </a:p>
        </p:txBody>
      </p:sp>
    </p:spTree>
    <p:extLst>
      <p:ext uri="{BB962C8B-B14F-4D97-AF65-F5344CB8AC3E}">
        <p14:creationId xmlns:p14="http://schemas.microsoft.com/office/powerpoint/2010/main" val="1424383823"/>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smtClean="0"/>
              <a:t/>
            </a:r>
            <a:br>
              <a:rPr lang="en-US" dirty="0" smtClean="0"/>
            </a:br>
            <a:r>
              <a:rPr lang="en-US" dirty="0" err="1" smtClean="0"/>
              <a:t>Sim</a:t>
            </a:r>
            <a:r>
              <a:rPr lang="en-US" dirty="0" smtClean="0"/>
              <a:t> (1)</a:t>
            </a:r>
            <a:endParaRPr lang="en-US" dirty="0"/>
          </a:p>
        </p:txBody>
      </p:sp>
      <p:sp>
        <p:nvSpPr>
          <p:cNvPr id="4" name="TextBox 3"/>
          <p:cNvSpPr txBox="1"/>
          <p:nvPr/>
        </p:nvSpPr>
        <p:spPr>
          <a:xfrm>
            <a:off x="685800" y="1219200"/>
            <a:ext cx="8229600" cy="5469446"/>
          </a:xfrm>
          <a:prstGeom prst="rect">
            <a:avLst/>
          </a:prstGeom>
          <a:noFill/>
          <a:effectLst>
            <a:glow rad="101600">
              <a:schemeClr val="accent2">
                <a:satMod val="175000"/>
                <a:alpha val="40000"/>
              </a:schemeClr>
            </a:glow>
          </a:effectLst>
        </p:spPr>
        <p:txBody>
          <a:bodyPr wrap="square" rtlCol="0">
            <a:spAutoFit/>
          </a:bodyPr>
          <a:lstStyle/>
          <a:p>
            <a:r>
              <a:rPr lang="en-US" sz="1200" b="1" dirty="0" err="1" smtClean="0">
                <a:latin typeface="Consolas" pitchFamily="49" charset="0"/>
              </a:rPr>
              <a:t>sim</a:t>
            </a:r>
            <a:r>
              <a:rPr lang="en-US" sz="1200" i="1" dirty="0" smtClean="0">
                <a:latin typeface="Consolas" pitchFamily="49" charset="0"/>
              </a:rPr>
              <a:t>(name</a:t>
            </a:r>
            <a:r>
              <a:rPr lang="en-US" sz="1200" dirty="0" smtClean="0">
                <a:latin typeface="Consolas" pitchFamily="49" charset="0"/>
              </a:rPr>
              <a:t>:"</a:t>
            </a:r>
            <a:r>
              <a:rPr lang="en-US" sz="1200" dirty="0" err="1" smtClean="0">
                <a:latin typeface="Consolas" pitchFamily="49" charset="0"/>
              </a:rPr>
              <a:t>Efcarson</a:t>
            </a:r>
            <a:r>
              <a:rPr lang="en-US" sz="1200" dirty="0" smtClean="0">
                <a:latin typeface="Consolas" pitchFamily="49" charset="0"/>
              </a:rPr>
              <a:t>") {</a:t>
            </a:r>
          </a:p>
          <a:p>
            <a:r>
              <a:rPr lang="en-US" sz="1200" dirty="0" smtClean="0">
                <a:latin typeface="Consolas" pitchFamily="49" charset="0"/>
              </a:rPr>
              <a:t>    // workspace directory</a:t>
            </a:r>
          </a:p>
          <a:p>
            <a:r>
              <a:rPr lang="en-US" sz="1200" dirty="0" smtClean="0">
                <a:latin typeface="Consolas" pitchFamily="49" charset="0"/>
              </a:rPr>
              <a:t>    def work = </a:t>
            </a:r>
            <a:r>
              <a:rPr lang="en-US" sz="1200" dirty="0" err="1" smtClean="0">
                <a:latin typeface="Consolas" pitchFamily="49" charset="0"/>
              </a:rPr>
              <a:t>System.getProperty</a:t>
            </a:r>
            <a:r>
              <a:rPr lang="en-US" sz="1200" dirty="0" smtClean="0">
                <a:latin typeface="Consolas" pitchFamily="49" charset="0"/>
              </a:rPr>
              <a:t>("oms3.work");</a:t>
            </a:r>
          </a:p>
          <a:p>
            <a:endParaRPr lang="en-US" sz="1200" dirty="0" smtClean="0">
              <a:latin typeface="Consolas" pitchFamily="49" charset="0"/>
            </a:endParaRPr>
          </a:p>
          <a:p>
            <a:r>
              <a:rPr lang="en-US" sz="1200" dirty="0" smtClean="0">
                <a:latin typeface="Consolas" pitchFamily="49" charset="0"/>
              </a:rPr>
              <a:t>    // define output strategy: output base dir and</a:t>
            </a:r>
          </a:p>
          <a:p>
            <a:r>
              <a:rPr lang="en-US" sz="1200" dirty="0" smtClean="0">
                <a:latin typeface="Consolas" pitchFamily="49" charset="0"/>
              </a:rPr>
              <a:t>    // the scheme NUMBERED|SIMPLE|DATE</a:t>
            </a:r>
          </a:p>
          <a:p>
            <a:r>
              <a:rPr lang="en-US" sz="1200" dirty="0" smtClean="0">
                <a:latin typeface="Consolas" pitchFamily="49" charset="0"/>
              </a:rPr>
              <a:t>    </a:t>
            </a:r>
            <a:r>
              <a:rPr lang="en-US" sz="1200" b="1" dirty="0" err="1" smtClean="0">
                <a:latin typeface="Consolas" pitchFamily="49" charset="0"/>
              </a:rPr>
              <a:t>outputstrategy</a:t>
            </a:r>
            <a:r>
              <a:rPr lang="en-US" sz="1200" dirty="0" smtClean="0">
                <a:latin typeface="Consolas" pitchFamily="49" charset="0"/>
              </a:rPr>
              <a:t>(dir:"$work/output", </a:t>
            </a:r>
            <a:r>
              <a:rPr lang="en-US" sz="1200" dirty="0" err="1" smtClean="0">
                <a:latin typeface="Consolas" pitchFamily="49" charset="0"/>
              </a:rPr>
              <a:t>scheme:NUMBERED</a:t>
            </a:r>
            <a:r>
              <a:rPr lang="en-US" sz="1200" dirty="0" smtClean="0">
                <a:latin typeface="Consolas" pitchFamily="49" charset="0"/>
              </a:rPr>
              <a:t>)</a:t>
            </a:r>
          </a:p>
          <a:p>
            <a:endParaRPr lang="en-US" sz="1200" dirty="0" smtClean="0">
              <a:latin typeface="Consolas" pitchFamily="49" charset="0"/>
            </a:endParaRPr>
          </a:p>
          <a:p>
            <a:r>
              <a:rPr lang="en-US" sz="1200" dirty="0" smtClean="0">
                <a:latin typeface="Consolas" pitchFamily="49" charset="0"/>
              </a:rPr>
              <a:t>    // for class loading: model location</a:t>
            </a:r>
          </a:p>
          <a:p>
            <a:r>
              <a:rPr lang="en-US" sz="1200" dirty="0" smtClean="0">
                <a:latin typeface="Consolas" pitchFamily="49" charset="0"/>
              </a:rPr>
              <a:t>    </a:t>
            </a:r>
            <a:r>
              <a:rPr lang="en-US" sz="1200" b="1" dirty="0" smtClean="0">
                <a:latin typeface="Consolas" pitchFamily="49" charset="0"/>
              </a:rPr>
              <a:t>resource</a:t>
            </a:r>
            <a:r>
              <a:rPr lang="en-US" sz="1200" dirty="0" smtClean="0">
                <a:latin typeface="Consolas" pitchFamily="49" charset="0"/>
              </a:rPr>
              <a:t> "$work/dist/*.jar"</a:t>
            </a:r>
          </a:p>
          <a:p>
            <a:endParaRPr lang="en-US" sz="1200" dirty="0" smtClean="0">
              <a:latin typeface="Consolas" pitchFamily="49" charset="0"/>
            </a:endParaRPr>
          </a:p>
          <a:p>
            <a:r>
              <a:rPr lang="en-US" sz="1200" dirty="0" smtClean="0">
                <a:latin typeface="Consolas" pitchFamily="49" charset="0"/>
              </a:rPr>
              <a:t>    // define models</a:t>
            </a:r>
          </a:p>
          <a:p>
            <a:r>
              <a:rPr lang="en-US" sz="1200" dirty="0" smtClean="0">
                <a:latin typeface="Consolas" pitchFamily="49" charset="0"/>
              </a:rPr>
              <a:t>    </a:t>
            </a:r>
            <a:r>
              <a:rPr lang="en-US" sz="1200" b="1" dirty="0" smtClean="0">
                <a:latin typeface="Consolas" pitchFamily="49" charset="0"/>
              </a:rPr>
              <a:t>model</a:t>
            </a:r>
            <a:r>
              <a:rPr lang="en-US" sz="1200" dirty="0" smtClean="0">
                <a:latin typeface="Consolas" pitchFamily="49" charset="0"/>
              </a:rPr>
              <a:t>(</a:t>
            </a:r>
            <a:r>
              <a:rPr lang="en-US" sz="1200" dirty="0" err="1" smtClean="0">
                <a:latin typeface="Consolas" pitchFamily="49" charset="0"/>
              </a:rPr>
              <a:t>classname</a:t>
            </a:r>
            <a:r>
              <a:rPr lang="en-US" sz="1200" dirty="0" smtClean="0">
                <a:latin typeface="Consolas" pitchFamily="49" charset="0"/>
              </a:rPr>
              <a:t>:"</a:t>
            </a:r>
            <a:r>
              <a:rPr lang="en-US" sz="1200" dirty="0" err="1" smtClean="0">
                <a:latin typeface="Consolas" pitchFamily="49" charset="0"/>
              </a:rPr>
              <a:t>model.PrmsDdJh</a:t>
            </a:r>
            <a:r>
              <a:rPr lang="en-US" sz="1200" dirty="0" smtClean="0">
                <a:latin typeface="Consolas" pitchFamily="49" charset="0"/>
              </a:rPr>
              <a:t>") {</a:t>
            </a:r>
          </a:p>
          <a:p>
            <a:r>
              <a:rPr lang="en-US" sz="1200" dirty="0" smtClean="0">
                <a:latin typeface="Consolas" pitchFamily="49" charset="0"/>
              </a:rPr>
              <a:t>        // parameter</a:t>
            </a:r>
          </a:p>
          <a:p>
            <a:r>
              <a:rPr lang="en-US" sz="1200" dirty="0" smtClean="0">
                <a:latin typeface="Consolas" pitchFamily="49" charset="0"/>
              </a:rPr>
              <a:t>        </a:t>
            </a:r>
            <a:r>
              <a:rPr lang="en-US" sz="1200" b="1" dirty="0" smtClean="0">
                <a:latin typeface="Consolas" pitchFamily="49" charset="0"/>
              </a:rPr>
              <a:t>parameter</a:t>
            </a:r>
            <a:r>
              <a:rPr lang="en-US" sz="1200" dirty="0" smtClean="0">
                <a:latin typeface="Consolas" pitchFamily="49" charset="0"/>
              </a:rPr>
              <a:t> (file:"$work/data/</a:t>
            </a:r>
            <a:r>
              <a:rPr lang="en-US" sz="1200" dirty="0" err="1" smtClean="0">
                <a:latin typeface="Consolas" pitchFamily="49" charset="0"/>
              </a:rPr>
              <a:t>efcarson</a:t>
            </a:r>
            <a:r>
              <a:rPr lang="en-US" sz="1200" dirty="0" smtClean="0">
                <a:latin typeface="Consolas" pitchFamily="49" charset="0"/>
              </a:rPr>
              <a:t>/params.csv") {</a:t>
            </a:r>
          </a:p>
          <a:p>
            <a:r>
              <a:rPr lang="en-US" sz="1200" dirty="0" smtClean="0">
                <a:latin typeface="Consolas" pitchFamily="49" charset="0"/>
              </a:rPr>
              <a:t>            </a:t>
            </a:r>
            <a:r>
              <a:rPr lang="en-US" sz="1200" dirty="0" err="1" smtClean="0">
                <a:latin typeface="Consolas" pitchFamily="49" charset="0"/>
              </a:rPr>
              <a:t>inputFile</a:t>
            </a:r>
            <a:r>
              <a:rPr lang="en-US" sz="1200" dirty="0" smtClean="0">
                <a:latin typeface="Consolas" pitchFamily="49" charset="0"/>
              </a:rPr>
              <a:t>  "$work/data/</a:t>
            </a:r>
            <a:r>
              <a:rPr lang="en-US" sz="1200" dirty="0" err="1" smtClean="0">
                <a:latin typeface="Consolas" pitchFamily="49" charset="0"/>
              </a:rPr>
              <a:t>efcarson</a:t>
            </a:r>
            <a:r>
              <a:rPr lang="en-US" sz="1200" dirty="0" smtClean="0">
                <a:latin typeface="Consolas" pitchFamily="49" charset="0"/>
              </a:rPr>
              <a:t>/data.csv"</a:t>
            </a:r>
          </a:p>
          <a:p>
            <a:r>
              <a:rPr lang="en-US" sz="1200" dirty="0" smtClean="0">
                <a:latin typeface="Consolas" pitchFamily="49" charset="0"/>
              </a:rPr>
              <a:t>            </a:t>
            </a:r>
            <a:r>
              <a:rPr lang="en-US" sz="1200" dirty="0" err="1" smtClean="0">
                <a:latin typeface="Consolas" pitchFamily="49" charset="0"/>
              </a:rPr>
              <a:t>outFile</a:t>
            </a:r>
            <a:r>
              <a:rPr lang="en-US" sz="1200" dirty="0" smtClean="0">
                <a:latin typeface="Consolas" pitchFamily="49" charset="0"/>
              </a:rPr>
              <a:t>    "out.csv"</a:t>
            </a:r>
          </a:p>
          <a:p>
            <a:r>
              <a:rPr lang="en-US" sz="1200" dirty="0" smtClean="0">
                <a:latin typeface="Consolas" pitchFamily="49" charset="0"/>
              </a:rPr>
              <a:t>            </a:t>
            </a:r>
            <a:r>
              <a:rPr lang="en-US" sz="1200" dirty="0" err="1" smtClean="0">
                <a:latin typeface="Consolas" pitchFamily="49" charset="0"/>
              </a:rPr>
              <a:t>sumFile</a:t>
            </a:r>
            <a:r>
              <a:rPr lang="en-US" sz="1200" dirty="0" smtClean="0">
                <a:latin typeface="Consolas" pitchFamily="49" charset="0"/>
              </a:rPr>
              <a:t>    "basinsum.csv"</a:t>
            </a:r>
          </a:p>
          <a:p>
            <a:r>
              <a:rPr lang="en-US" sz="1200" dirty="0" smtClean="0">
                <a:latin typeface="Consolas" pitchFamily="49" charset="0"/>
              </a:rPr>
              <a:t>            out        "summary.txt"</a:t>
            </a:r>
          </a:p>
          <a:p>
            <a:r>
              <a:rPr lang="en-US" sz="1200" dirty="0" smtClean="0">
                <a:latin typeface="Consolas" pitchFamily="49" charset="0"/>
              </a:rPr>
              <a:t>            </a:t>
            </a:r>
            <a:r>
              <a:rPr lang="en-US" sz="1200" dirty="0" err="1" smtClean="0">
                <a:latin typeface="Consolas" pitchFamily="49" charset="0"/>
              </a:rPr>
              <a:t>startTime</a:t>
            </a:r>
            <a:r>
              <a:rPr lang="en-US" sz="1200" dirty="0" smtClean="0">
                <a:latin typeface="Consolas" pitchFamily="49" charset="0"/>
              </a:rPr>
              <a:t> "1980-10-01"</a:t>
            </a:r>
          </a:p>
          <a:p>
            <a:r>
              <a:rPr lang="en-US" sz="1200" dirty="0" smtClean="0">
                <a:latin typeface="Consolas" pitchFamily="49" charset="0"/>
              </a:rPr>
              <a:t>            </a:t>
            </a:r>
            <a:r>
              <a:rPr lang="en-US" sz="1200" dirty="0" err="1" smtClean="0">
                <a:latin typeface="Consolas" pitchFamily="49" charset="0"/>
              </a:rPr>
              <a:t>endTime</a:t>
            </a:r>
            <a:r>
              <a:rPr lang="en-US" sz="1200" dirty="0" smtClean="0">
                <a:latin typeface="Consolas" pitchFamily="49" charset="0"/>
              </a:rPr>
              <a:t>   "1986-09-30"</a:t>
            </a:r>
          </a:p>
          <a:p>
            <a:r>
              <a:rPr lang="en-US" sz="1200" dirty="0" smtClean="0">
                <a:latin typeface="Consolas" pitchFamily="49" charset="0"/>
              </a:rPr>
              <a:t>        }</a:t>
            </a:r>
          </a:p>
          <a:p>
            <a:endParaRPr lang="en-US" sz="1200" dirty="0" smtClean="0">
              <a:latin typeface="Consolas" pitchFamily="49" charset="0"/>
            </a:endParaRPr>
          </a:p>
          <a:p>
            <a:r>
              <a:rPr lang="en-US" sz="1200" dirty="0" smtClean="0">
                <a:latin typeface="Consolas" pitchFamily="49" charset="0"/>
              </a:rPr>
              <a:t>        </a:t>
            </a:r>
            <a:r>
              <a:rPr lang="en-US" sz="1200" b="1" dirty="0" smtClean="0">
                <a:latin typeface="Consolas" pitchFamily="49" charset="0"/>
              </a:rPr>
              <a:t>logging</a:t>
            </a:r>
            <a:r>
              <a:rPr lang="en-US" sz="1200" dirty="0" smtClean="0">
                <a:latin typeface="Consolas" pitchFamily="49" charset="0"/>
              </a:rPr>
              <a:t> {</a:t>
            </a:r>
          </a:p>
          <a:p>
            <a:r>
              <a:rPr lang="en-US" sz="1200" dirty="0" smtClean="0">
                <a:latin typeface="Consolas" pitchFamily="49" charset="0"/>
              </a:rPr>
              <a:t>            "</a:t>
            </a:r>
            <a:r>
              <a:rPr lang="en-US" sz="1200" dirty="0" err="1" smtClean="0">
                <a:latin typeface="Consolas" pitchFamily="49" charset="0"/>
              </a:rPr>
              <a:t>Strmflow</a:t>
            </a:r>
            <a:r>
              <a:rPr lang="en-US" sz="1200" dirty="0" smtClean="0">
                <a:latin typeface="Consolas" pitchFamily="49" charset="0"/>
              </a:rPr>
              <a:t>" "INFO"</a:t>
            </a:r>
          </a:p>
          <a:p>
            <a:r>
              <a:rPr lang="en-US" sz="1200" dirty="0" smtClean="0">
                <a:latin typeface="Consolas" pitchFamily="49" charset="0"/>
              </a:rPr>
              <a:t>        }</a:t>
            </a:r>
          </a:p>
          <a:p>
            <a:r>
              <a:rPr lang="en-US" sz="1200" dirty="0" smtClean="0">
                <a:latin typeface="Consolas" pitchFamily="49" charset="0"/>
              </a:rPr>
              <a:t>    }</a:t>
            </a:r>
          </a:p>
          <a:p>
            <a:r>
              <a:rPr lang="en-US" sz="1200" dirty="0">
                <a:latin typeface="Consolas" pitchFamily="49" charset="0"/>
              </a:rPr>
              <a:t> </a:t>
            </a:r>
            <a:r>
              <a:rPr lang="en-US" sz="1200" dirty="0" smtClean="0">
                <a:latin typeface="Consolas" pitchFamily="49" charset="0"/>
              </a:rPr>
              <a:t>   // …</a:t>
            </a:r>
          </a:p>
        </p:txBody>
      </p:sp>
      <p:sp>
        <p:nvSpPr>
          <p:cNvPr id="5" name="Slide Number Placeholder 4"/>
          <p:cNvSpPr>
            <a:spLocks noGrp="1"/>
          </p:cNvSpPr>
          <p:nvPr>
            <p:ph type="sldNum" idx="12"/>
          </p:nvPr>
        </p:nvSpPr>
        <p:spPr/>
        <p:txBody>
          <a:bodyPr/>
          <a:lstStyle/>
          <a:p>
            <a:fld id="{35492594-4925-424B-BE8B-96E50AE7668F}" type="slidenum">
              <a:rPr lang="en-US" smtClean="0"/>
              <a:pPr/>
              <a:t>227</a:t>
            </a:fld>
            <a:endParaRPr lang="en-US"/>
          </a:p>
        </p:txBody>
      </p:sp>
    </p:spTree>
    <p:extLst>
      <p:ext uri="{BB962C8B-B14F-4D97-AF65-F5344CB8AC3E}">
        <p14:creationId xmlns:p14="http://schemas.microsoft.com/office/powerpoint/2010/main" val="3262762312"/>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err="1" smtClean="0"/>
              <a:t>Sim</a:t>
            </a:r>
            <a:r>
              <a:rPr lang="en-US" dirty="0" smtClean="0"/>
              <a:t> (2)</a:t>
            </a:r>
            <a:endParaRPr lang="en-US" dirty="0"/>
          </a:p>
        </p:txBody>
      </p:sp>
      <p:sp>
        <p:nvSpPr>
          <p:cNvPr id="4" name="TextBox 3"/>
          <p:cNvSpPr txBox="1"/>
          <p:nvPr/>
        </p:nvSpPr>
        <p:spPr>
          <a:xfrm>
            <a:off x="0" y="1219200"/>
            <a:ext cx="9144000" cy="4701287"/>
          </a:xfrm>
          <a:prstGeom prst="rect">
            <a:avLst/>
          </a:prstGeom>
          <a:noFill/>
          <a:effectLst>
            <a:glow rad="101600">
              <a:schemeClr val="accent2">
                <a:satMod val="175000"/>
                <a:alpha val="40000"/>
              </a:schemeClr>
            </a:glow>
          </a:effectLst>
        </p:spPr>
        <p:txBody>
          <a:bodyPr wrap="square" rtlCol="0">
            <a:spAutoFit/>
          </a:bodyPr>
          <a:lstStyle/>
          <a:p>
            <a:r>
              <a:rPr lang="en-US" sz="1200" dirty="0" smtClean="0">
                <a:latin typeface="Consolas" pitchFamily="49" charset="0"/>
              </a:rPr>
              <a:t>  ...</a:t>
            </a:r>
          </a:p>
          <a:p>
            <a:r>
              <a:rPr lang="en-US" sz="1200" dirty="0" smtClean="0">
                <a:latin typeface="Consolas" pitchFamily="49" charset="0"/>
              </a:rPr>
              <a:t>    //model efficiency (optional)</a:t>
            </a:r>
          </a:p>
          <a:p>
            <a:r>
              <a:rPr lang="en-US" sz="1200" dirty="0" smtClean="0">
                <a:latin typeface="Consolas" pitchFamily="49" charset="0"/>
              </a:rPr>
              <a:t>    </a:t>
            </a:r>
            <a:r>
              <a:rPr lang="en-US" sz="1200" b="1" dirty="0" smtClean="0">
                <a:latin typeface="Consolas" pitchFamily="49" charset="0"/>
              </a:rPr>
              <a:t>efficiency</a:t>
            </a:r>
            <a:r>
              <a:rPr lang="en-US" sz="1200" dirty="0" smtClean="0">
                <a:latin typeface="Consolas" pitchFamily="49" charset="0"/>
              </a:rPr>
              <a:t>(</a:t>
            </a:r>
            <a:r>
              <a:rPr lang="en-US" sz="1200" dirty="0" err="1" smtClean="0">
                <a:latin typeface="Consolas" pitchFamily="49" charset="0"/>
              </a:rPr>
              <a:t>obs</a:t>
            </a:r>
            <a:r>
              <a:rPr lang="en-US" sz="1200" dirty="0" smtClean="0">
                <a:latin typeface="Consolas" pitchFamily="49" charset="0"/>
              </a:rPr>
              <a:t>:"runoff[0]", </a:t>
            </a:r>
            <a:r>
              <a:rPr lang="en-US" sz="1200" dirty="0" err="1" smtClean="0">
                <a:latin typeface="Consolas" pitchFamily="49" charset="0"/>
              </a:rPr>
              <a:t>sim</a:t>
            </a:r>
            <a:r>
              <a:rPr lang="en-US" sz="1200" dirty="0" smtClean="0">
                <a:latin typeface="Consolas" pitchFamily="49" charset="0"/>
              </a:rPr>
              <a:t>:"</a:t>
            </a:r>
            <a:r>
              <a:rPr lang="en-US" sz="1200" dirty="0" err="1" smtClean="0">
                <a:latin typeface="Consolas" pitchFamily="49" charset="0"/>
              </a:rPr>
              <a:t>basin_cfs</a:t>
            </a:r>
            <a:r>
              <a:rPr lang="en-US" sz="1200" dirty="0" smtClean="0">
                <a:latin typeface="Consolas" pitchFamily="49" charset="0"/>
              </a:rPr>
              <a:t>", </a:t>
            </a:r>
            <a:r>
              <a:rPr lang="en-US" sz="1200" dirty="0" err="1" smtClean="0">
                <a:latin typeface="Consolas" pitchFamily="49" charset="0"/>
              </a:rPr>
              <a:t>methods:NS+ABSDIF+RMSE</a:t>
            </a:r>
            <a:r>
              <a:rPr lang="en-US" sz="1200" dirty="0" smtClean="0">
                <a:latin typeface="Consolas" pitchFamily="49" charset="0"/>
              </a:rPr>
              <a:t>,  file:"sum1.txt")</a:t>
            </a:r>
          </a:p>
          <a:p>
            <a:endParaRPr lang="en-US" sz="1200" dirty="0" smtClean="0">
              <a:latin typeface="Consolas" pitchFamily="49" charset="0"/>
            </a:endParaRPr>
          </a:p>
          <a:p>
            <a:r>
              <a:rPr lang="en-US" sz="1200" dirty="0" smtClean="0">
                <a:latin typeface="Consolas" pitchFamily="49" charset="0"/>
              </a:rPr>
              <a:t>    // compute some summary for runoff 'on-the-fly' (optional)</a:t>
            </a:r>
          </a:p>
          <a:p>
            <a:r>
              <a:rPr lang="en-US" sz="1200" dirty="0" smtClean="0">
                <a:latin typeface="Consolas" pitchFamily="49" charset="0"/>
              </a:rPr>
              <a:t>    </a:t>
            </a:r>
            <a:r>
              <a:rPr lang="en-US" sz="1200" b="1" dirty="0" smtClean="0">
                <a:latin typeface="Consolas" pitchFamily="49" charset="0"/>
              </a:rPr>
              <a:t>summary</a:t>
            </a:r>
            <a:r>
              <a:rPr lang="en-US" sz="1200" dirty="0" smtClean="0">
                <a:latin typeface="Consolas" pitchFamily="49" charset="0"/>
              </a:rPr>
              <a:t>(time:"date", </a:t>
            </a:r>
            <a:r>
              <a:rPr lang="en-US" sz="1200" dirty="0" err="1" smtClean="0">
                <a:latin typeface="Consolas" pitchFamily="49" charset="0"/>
              </a:rPr>
              <a:t>var</a:t>
            </a:r>
            <a:r>
              <a:rPr lang="en-US" sz="1200" dirty="0" smtClean="0">
                <a:latin typeface="Consolas" pitchFamily="49" charset="0"/>
              </a:rPr>
              <a:t>:"</a:t>
            </a:r>
            <a:r>
              <a:rPr lang="en-US" sz="1200" dirty="0" err="1" smtClean="0">
                <a:latin typeface="Consolas" pitchFamily="49" charset="0"/>
              </a:rPr>
              <a:t>basin_cfs</a:t>
            </a:r>
            <a:r>
              <a:rPr lang="en-US" sz="1200" dirty="0" smtClean="0">
                <a:latin typeface="Consolas" pitchFamily="49" charset="0"/>
              </a:rPr>
              <a:t>", </a:t>
            </a:r>
            <a:r>
              <a:rPr lang="en-US" sz="1200" dirty="0" err="1" smtClean="0">
                <a:latin typeface="Consolas" pitchFamily="49" charset="0"/>
              </a:rPr>
              <a:t>moments:MEAN+MIN</a:t>
            </a:r>
            <a:r>
              <a:rPr lang="en-US" sz="1200" dirty="0" smtClean="0">
                <a:latin typeface="Consolas" pitchFamily="49" charset="0"/>
              </a:rPr>
              <a:t>, </a:t>
            </a:r>
            <a:r>
              <a:rPr lang="en-US" sz="1200" dirty="0" err="1" smtClean="0">
                <a:latin typeface="Consolas" pitchFamily="49" charset="0"/>
              </a:rPr>
              <a:t>period:MONTHLY</a:t>
            </a:r>
            <a:r>
              <a:rPr lang="en-US" sz="1200" dirty="0" smtClean="0">
                <a:latin typeface="Consolas" pitchFamily="49" charset="0"/>
              </a:rPr>
              <a:t>, file:"sum.txt")</a:t>
            </a:r>
          </a:p>
          <a:p>
            <a:r>
              <a:rPr lang="en-US" sz="1200" dirty="0" smtClean="0">
                <a:latin typeface="Consolas" pitchFamily="49" charset="0"/>
              </a:rPr>
              <a:t>    </a:t>
            </a:r>
            <a:r>
              <a:rPr lang="en-US" sz="1200" b="1" dirty="0" smtClean="0">
                <a:latin typeface="Consolas" pitchFamily="49" charset="0"/>
              </a:rPr>
              <a:t>summary</a:t>
            </a:r>
            <a:r>
              <a:rPr lang="en-US" sz="1200" dirty="0" smtClean="0">
                <a:latin typeface="Consolas" pitchFamily="49" charset="0"/>
              </a:rPr>
              <a:t>(time:"date", </a:t>
            </a:r>
            <a:r>
              <a:rPr lang="en-US" sz="1200" dirty="0" err="1" smtClean="0">
                <a:latin typeface="Consolas" pitchFamily="49" charset="0"/>
              </a:rPr>
              <a:t>var</a:t>
            </a:r>
            <a:r>
              <a:rPr lang="en-US" sz="1200" dirty="0" smtClean="0">
                <a:latin typeface="Consolas" pitchFamily="49" charset="0"/>
              </a:rPr>
              <a:t>:"</a:t>
            </a:r>
            <a:r>
              <a:rPr lang="en-US" sz="1200" dirty="0" err="1" smtClean="0">
                <a:latin typeface="Consolas" pitchFamily="49" charset="0"/>
              </a:rPr>
              <a:t>basin_gwflow_cfs</a:t>
            </a:r>
            <a:r>
              <a:rPr lang="en-US" sz="1200" dirty="0" smtClean="0">
                <a:latin typeface="Consolas" pitchFamily="49" charset="0"/>
              </a:rPr>
              <a:t>", moments:MEAN+MIN+MAX+LAG1, </a:t>
            </a:r>
            <a:r>
              <a:rPr lang="en-US" sz="1200" dirty="0" err="1" smtClean="0">
                <a:latin typeface="Consolas" pitchFamily="49" charset="0"/>
              </a:rPr>
              <a:t>period:YEARLY</a:t>
            </a:r>
            <a:r>
              <a:rPr lang="en-US" sz="1200" dirty="0" smtClean="0">
                <a:latin typeface="Consolas" pitchFamily="49" charset="0"/>
              </a:rPr>
              <a:t>, file:"sum.txt")</a:t>
            </a:r>
          </a:p>
          <a:p>
            <a:endParaRPr lang="en-US" sz="1200" dirty="0" smtClean="0">
              <a:latin typeface="Consolas" pitchFamily="49" charset="0"/>
            </a:endParaRPr>
          </a:p>
          <a:p>
            <a:r>
              <a:rPr lang="en-US" sz="1200" dirty="0" smtClean="0">
                <a:latin typeface="Consolas" pitchFamily="49" charset="0"/>
              </a:rPr>
              <a:t>    </a:t>
            </a:r>
            <a:r>
              <a:rPr lang="en-US" sz="1200" b="1" dirty="0" smtClean="0">
                <a:latin typeface="Consolas" pitchFamily="49" charset="0"/>
              </a:rPr>
              <a:t>output</a:t>
            </a:r>
            <a:r>
              <a:rPr lang="en-US" sz="1200" dirty="0" smtClean="0">
                <a:latin typeface="Consolas" pitchFamily="49" charset="0"/>
              </a:rPr>
              <a:t>(time:"date", </a:t>
            </a:r>
            <a:r>
              <a:rPr lang="en-US" sz="1200" dirty="0" err="1" smtClean="0">
                <a:latin typeface="Consolas" pitchFamily="49" charset="0"/>
              </a:rPr>
              <a:t>vars</a:t>
            </a:r>
            <a:r>
              <a:rPr lang="en-US" sz="1200" dirty="0" smtClean="0">
                <a:latin typeface="Consolas" pitchFamily="49" charset="0"/>
              </a:rPr>
              <a:t>:"</a:t>
            </a:r>
            <a:r>
              <a:rPr lang="en-US" sz="1200" dirty="0" err="1" smtClean="0">
                <a:latin typeface="Consolas" pitchFamily="49" charset="0"/>
              </a:rPr>
              <a:t>basin_gwflow_cfs,basin_cfs,runoff</a:t>
            </a:r>
            <a:r>
              <a:rPr lang="en-US" sz="1200" dirty="0" smtClean="0">
                <a:latin typeface="Consolas" pitchFamily="49" charset="0"/>
              </a:rPr>
              <a:t>[0]", </a:t>
            </a:r>
            <a:r>
              <a:rPr lang="en-US" sz="1200" dirty="0" err="1" smtClean="0">
                <a:latin typeface="Consolas" pitchFamily="49" charset="0"/>
              </a:rPr>
              <a:t>fformat</a:t>
            </a:r>
            <a:r>
              <a:rPr lang="en-US" sz="1200" dirty="0" smtClean="0">
                <a:latin typeface="Consolas" pitchFamily="49" charset="0"/>
              </a:rPr>
              <a:t>:"7.5f", file:"out1.csv")</a:t>
            </a:r>
          </a:p>
          <a:p>
            <a:endParaRPr lang="en-US" sz="1200" dirty="0" smtClean="0">
              <a:latin typeface="Consolas" pitchFamily="49" charset="0"/>
            </a:endParaRPr>
          </a:p>
          <a:p>
            <a:r>
              <a:rPr lang="en-US" sz="1200" dirty="0" smtClean="0">
                <a:latin typeface="Consolas" pitchFamily="49" charset="0"/>
              </a:rPr>
              <a:t>    </a:t>
            </a:r>
            <a:r>
              <a:rPr lang="en-US" sz="1200" b="1" dirty="0" smtClean="0">
                <a:latin typeface="Consolas" pitchFamily="49" charset="0"/>
              </a:rPr>
              <a:t>analysis</a:t>
            </a:r>
            <a:r>
              <a:rPr lang="en-US" sz="1200" dirty="0" smtClean="0">
                <a:latin typeface="Consolas" pitchFamily="49" charset="0"/>
              </a:rPr>
              <a:t>(title:"Simulation Output") {</a:t>
            </a:r>
          </a:p>
          <a:p>
            <a:r>
              <a:rPr lang="en-US" sz="1200" dirty="0" smtClean="0">
                <a:latin typeface="Consolas" pitchFamily="49" charset="0"/>
              </a:rPr>
              <a:t>        </a:t>
            </a:r>
            <a:r>
              <a:rPr lang="en-US" sz="1200" b="1" dirty="0" err="1" smtClean="0">
                <a:latin typeface="Consolas" pitchFamily="49" charset="0"/>
              </a:rPr>
              <a:t>timeseries</a:t>
            </a:r>
            <a:r>
              <a:rPr lang="en-US" sz="1200" dirty="0" smtClean="0">
                <a:latin typeface="Consolas" pitchFamily="49" charset="0"/>
              </a:rPr>
              <a:t>(title:"East Fork Carson", view: COMBINED) {  // view: COMBINED | MULTI | STACKED</a:t>
            </a:r>
          </a:p>
          <a:p>
            <a:r>
              <a:rPr lang="en-US" sz="1200" dirty="0" smtClean="0">
                <a:latin typeface="Consolas" pitchFamily="49" charset="0"/>
              </a:rPr>
              <a:t>            </a:t>
            </a:r>
            <a:r>
              <a:rPr lang="en-US" sz="1200" b="1" dirty="0" smtClean="0">
                <a:latin typeface="Consolas" pitchFamily="49" charset="0"/>
              </a:rPr>
              <a:t>x</a:t>
            </a:r>
            <a:r>
              <a:rPr lang="en-US" sz="1200" dirty="0" smtClean="0">
                <a:latin typeface="Consolas" pitchFamily="49" charset="0"/>
              </a:rPr>
              <a:t>(file:"%last/out1.csv", column:"date")</a:t>
            </a:r>
          </a:p>
          <a:p>
            <a:r>
              <a:rPr lang="en-US" sz="1200" dirty="0" smtClean="0">
                <a:latin typeface="Consolas" pitchFamily="49" charset="0"/>
              </a:rPr>
              <a:t>            </a:t>
            </a:r>
            <a:r>
              <a:rPr lang="en-US" sz="1200" b="1" dirty="0" smtClean="0">
                <a:latin typeface="Consolas" pitchFamily="49" charset="0"/>
              </a:rPr>
              <a:t>y</a:t>
            </a:r>
            <a:r>
              <a:rPr lang="en-US" sz="1200" dirty="0" smtClean="0">
                <a:latin typeface="Consolas" pitchFamily="49" charset="0"/>
              </a:rPr>
              <a:t>(file:"%last/out1.csv", column:"</a:t>
            </a:r>
            <a:r>
              <a:rPr lang="en-US" sz="1200" dirty="0" err="1" smtClean="0">
                <a:latin typeface="Consolas" pitchFamily="49" charset="0"/>
              </a:rPr>
              <a:t>basin_cfs</a:t>
            </a:r>
            <a:r>
              <a:rPr lang="en-US" sz="1200" dirty="0" smtClean="0">
                <a:latin typeface="Consolas" pitchFamily="49" charset="0"/>
              </a:rPr>
              <a:t>")</a:t>
            </a:r>
          </a:p>
          <a:p>
            <a:r>
              <a:rPr lang="en-US" sz="1200" dirty="0" smtClean="0">
                <a:latin typeface="Consolas" pitchFamily="49" charset="0"/>
              </a:rPr>
              <a:t>                </a:t>
            </a:r>
            <a:r>
              <a:rPr lang="en-US" sz="1200" b="1" dirty="0" smtClean="0">
                <a:latin typeface="Consolas" pitchFamily="49" charset="0"/>
              </a:rPr>
              <a:t>calc</a:t>
            </a:r>
            <a:r>
              <a:rPr lang="en-US" sz="1200" dirty="0" smtClean="0">
                <a:latin typeface="Consolas" pitchFamily="49" charset="0"/>
              </a:rPr>
              <a:t>(</a:t>
            </a:r>
            <a:r>
              <a:rPr lang="en-US" sz="1200" dirty="0" err="1" smtClean="0">
                <a:latin typeface="Consolas" pitchFamily="49" charset="0"/>
              </a:rPr>
              <a:t>eq</a:t>
            </a:r>
            <a:r>
              <a:rPr lang="en-US" sz="1200" dirty="0" smtClean="0">
                <a:latin typeface="Consolas" pitchFamily="49" charset="0"/>
              </a:rPr>
              <a:t>:"</a:t>
            </a:r>
            <a:r>
              <a:rPr lang="en-US" sz="1200" dirty="0" err="1" smtClean="0">
                <a:latin typeface="Consolas" pitchFamily="49" charset="0"/>
              </a:rPr>
              <a:t>sim</a:t>
            </a:r>
            <a:r>
              <a:rPr lang="en-US" sz="1200" dirty="0" smtClean="0">
                <a:latin typeface="Consolas" pitchFamily="49" charset="0"/>
              </a:rPr>
              <a:t> - </a:t>
            </a:r>
            <a:r>
              <a:rPr lang="en-US" sz="1200" dirty="0" err="1" smtClean="0">
                <a:latin typeface="Consolas" pitchFamily="49" charset="0"/>
              </a:rPr>
              <a:t>obs</a:t>
            </a:r>
            <a:r>
              <a:rPr lang="en-US" sz="1200" dirty="0" smtClean="0">
                <a:latin typeface="Consolas" pitchFamily="49" charset="0"/>
              </a:rPr>
              <a:t>") {</a:t>
            </a:r>
          </a:p>
          <a:p>
            <a:r>
              <a:rPr lang="en-US" sz="1200" dirty="0" smtClean="0">
                <a:latin typeface="Consolas" pitchFamily="49" charset="0"/>
              </a:rPr>
              <a:t>               </a:t>
            </a:r>
            <a:r>
              <a:rPr lang="en-US" sz="1200" b="1" dirty="0" smtClean="0">
                <a:latin typeface="Consolas" pitchFamily="49" charset="0"/>
              </a:rPr>
              <a:t> </a:t>
            </a:r>
            <a:r>
              <a:rPr lang="en-US" sz="1200" b="1" dirty="0" err="1" smtClean="0">
                <a:latin typeface="Consolas" pitchFamily="49" charset="0"/>
              </a:rPr>
              <a:t>sim</a:t>
            </a:r>
            <a:r>
              <a:rPr lang="en-US" sz="1200" b="1" dirty="0" smtClean="0">
                <a:latin typeface="Consolas" pitchFamily="49" charset="0"/>
              </a:rPr>
              <a:t>(</a:t>
            </a:r>
            <a:r>
              <a:rPr lang="en-US" sz="1200" dirty="0" smtClean="0">
                <a:latin typeface="Consolas" pitchFamily="49" charset="0"/>
              </a:rPr>
              <a:t>file:"%last/out1.csv", column:"</a:t>
            </a:r>
            <a:r>
              <a:rPr lang="en-US" sz="1200" dirty="0" err="1" smtClean="0">
                <a:latin typeface="Consolas" pitchFamily="49" charset="0"/>
              </a:rPr>
              <a:t>basin_cfs</a:t>
            </a:r>
            <a:r>
              <a:rPr lang="en-US" sz="1200" dirty="0" smtClean="0">
                <a:latin typeface="Consolas" pitchFamily="49" charset="0"/>
              </a:rPr>
              <a:t>")</a:t>
            </a:r>
          </a:p>
          <a:p>
            <a:r>
              <a:rPr lang="en-US" sz="1200" dirty="0" smtClean="0">
                <a:latin typeface="Consolas" pitchFamily="49" charset="0"/>
              </a:rPr>
              <a:t>                </a:t>
            </a:r>
            <a:r>
              <a:rPr lang="en-US" sz="1200" b="1" dirty="0" err="1" smtClean="0">
                <a:latin typeface="Consolas" pitchFamily="49" charset="0"/>
              </a:rPr>
              <a:t>obs</a:t>
            </a:r>
            <a:r>
              <a:rPr lang="en-US" sz="1200" dirty="0" smtClean="0">
                <a:latin typeface="Consolas" pitchFamily="49" charset="0"/>
              </a:rPr>
              <a:t>(file:"%last/out1.csv", column:"runoff[0]")</a:t>
            </a:r>
          </a:p>
          <a:p>
            <a:r>
              <a:rPr lang="en-US" sz="1200" dirty="0" smtClean="0">
                <a:latin typeface="Consolas" pitchFamily="49" charset="0"/>
              </a:rPr>
              <a:t>            }</a:t>
            </a:r>
          </a:p>
          <a:p>
            <a:endParaRPr lang="en-US" sz="1200" dirty="0" smtClean="0">
              <a:latin typeface="Consolas" pitchFamily="49" charset="0"/>
            </a:endParaRPr>
          </a:p>
          <a:p>
            <a:r>
              <a:rPr lang="en-US" sz="1200" dirty="0" smtClean="0">
                <a:latin typeface="Consolas" pitchFamily="49" charset="0"/>
              </a:rPr>
              <a:t>            </a:t>
            </a:r>
            <a:r>
              <a:rPr lang="en-US" sz="1200" b="1" dirty="0" smtClean="0">
                <a:latin typeface="Consolas" pitchFamily="49" charset="0"/>
              </a:rPr>
              <a:t>y</a:t>
            </a:r>
            <a:r>
              <a:rPr lang="en-US" sz="1200" dirty="0" smtClean="0">
                <a:latin typeface="Consolas" pitchFamily="49" charset="0"/>
              </a:rPr>
              <a:t>(file:"%last/out1.csv", column:"runoff[0]")</a:t>
            </a:r>
          </a:p>
          <a:p>
            <a:r>
              <a:rPr lang="en-US" sz="1200" dirty="0" smtClean="0">
                <a:latin typeface="Consolas" pitchFamily="49" charset="0"/>
              </a:rPr>
              <a:t>        } </a:t>
            </a:r>
          </a:p>
          <a:p>
            <a:r>
              <a:rPr lang="en-US" sz="1200" dirty="0" smtClean="0">
                <a:latin typeface="Consolas" pitchFamily="49" charset="0"/>
              </a:rPr>
              <a:t>    }</a:t>
            </a:r>
          </a:p>
          <a:p>
            <a:endParaRPr lang="en-US" sz="1200" dirty="0">
              <a:latin typeface="Consolas" pitchFamily="49" charset="0"/>
            </a:endParaRPr>
          </a:p>
          <a:p>
            <a:r>
              <a:rPr lang="en-US" sz="1200" dirty="0" smtClean="0">
                <a:latin typeface="Consolas" pitchFamily="49" charset="0"/>
              </a:rPr>
              <a:t> }</a:t>
            </a:r>
          </a:p>
        </p:txBody>
      </p:sp>
      <p:sp>
        <p:nvSpPr>
          <p:cNvPr id="5" name="Slide Number Placeholder 4"/>
          <p:cNvSpPr>
            <a:spLocks noGrp="1"/>
          </p:cNvSpPr>
          <p:nvPr>
            <p:ph type="sldNum" idx="12"/>
          </p:nvPr>
        </p:nvSpPr>
        <p:spPr/>
        <p:txBody>
          <a:bodyPr/>
          <a:lstStyle/>
          <a:p>
            <a:fld id="{35492594-4925-424B-BE8B-96E50AE7668F}" type="slidenum">
              <a:rPr lang="en-US" smtClean="0"/>
              <a:pPr/>
              <a:t>228</a:t>
            </a:fld>
            <a:endParaRPr lang="en-US"/>
          </a:p>
        </p:txBody>
      </p:sp>
    </p:spTree>
    <p:extLst>
      <p:ext uri="{BB962C8B-B14F-4D97-AF65-F5344CB8AC3E}">
        <p14:creationId xmlns:p14="http://schemas.microsoft.com/office/powerpoint/2010/main" val="222750421"/>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311150"/>
            <a:ext cx="8228013" cy="679450"/>
          </a:xfrm>
        </p:spPr>
        <p:txBody>
          <a:bodyPr>
            <a:normAutofit fontScale="90000"/>
          </a:bodyPr>
          <a:lstStyle/>
          <a:p>
            <a:r>
              <a:rPr lang="en-US" cap="none" dirty="0" smtClean="0"/>
              <a:t>Ensemble </a:t>
            </a:r>
            <a:r>
              <a:rPr lang="en-US" cap="none" dirty="0" err="1" smtClean="0"/>
              <a:t>streamflow</a:t>
            </a:r>
            <a:r>
              <a:rPr lang="en-US" cap="none" dirty="0" smtClean="0"/>
              <a:t> prediction: </a:t>
            </a:r>
            <a:r>
              <a:rPr lang="en-US" cap="none" dirty="0" err="1" smtClean="0"/>
              <a:t>esp</a:t>
            </a:r>
            <a:endParaRPr lang="en-US" cap="none" dirty="0"/>
          </a:p>
        </p:txBody>
      </p:sp>
      <p:sp>
        <p:nvSpPr>
          <p:cNvPr id="4" name="TextBox 3"/>
          <p:cNvSpPr txBox="1"/>
          <p:nvPr/>
        </p:nvSpPr>
        <p:spPr>
          <a:xfrm>
            <a:off x="685800" y="1219200"/>
            <a:ext cx="8229600" cy="5469446"/>
          </a:xfrm>
          <a:prstGeom prst="rect">
            <a:avLst/>
          </a:prstGeom>
          <a:noFill/>
          <a:effectLst>
            <a:glow rad="101600">
              <a:schemeClr val="accent2">
                <a:satMod val="175000"/>
                <a:alpha val="40000"/>
              </a:schemeClr>
            </a:glow>
          </a:effectLst>
        </p:spPr>
        <p:txBody>
          <a:bodyPr wrap="square" rtlCol="0">
            <a:spAutoFit/>
          </a:bodyPr>
          <a:lstStyle/>
          <a:p>
            <a:r>
              <a:rPr lang="en-US" sz="1200" b="1" dirty="0" err="1" smtClean="0">
                <a:latin typeface="Consolas" pitchFamily="49" charset="0"/>
              </a:rPr>
              <a:t>esp</a:t>
            </a:r>
            <a:r>
              <a:rPr lang="en-US" sz="1200" dirty="0" smtClean="0">
                <a:latin typeface="Consolas" pitchFamily="49" charset="0"/>
              </a:rPr>
              <a:t>(name:"</a:t>
            </a:r>
            <a:r>
              <a:rPr lang="en-US" sz="1200" dirty="0" err="1" smtClean="0">
                <a:latin typeface="Consolas" pitchFamily="49" charset="0"/>
              </a:rPr>
              <a:t>EFCarson</a:t>
            </a:r>
            <a:r>
              <a:rPr lang="en-US" sz="1200" dirty="0" smtClean="0">
                <a:latin typeface="Consolas" pitchFamily="49" charset="0"/>
              </a:rPr>
              <a:t>") {</a:t>
            </a:r>
          </a:p>
          <a:p>
            <a:r>
              <a:rPr lang="en-US" sz="1200" dirty="0">
                <a:latin typeface="Consolas" pitchFamily="49" charset="0"/>
              </a:rPr>
              <a:t> </a:t>
            </a:r>
            <a:r>
              <a:rPr lang="en-US" sz="1200" dirty="0" smtClean="0">
                <a:latin typeface="Consolas" pitchFamily="49" charset="0"/>
              </a:rPr>
              <a:t>   </a:t>
            </a:r>
            <a:r>
              <a:rPr lang="en-US" sz="1200" dirty="0" smtClean="0">
                <a:solidFill>
                  <a:schemeClr val="accent3"/>
                </a:solidFill>
                <a:latin typeface="Consolas" pitchFamily="49" charset="0"/>
              </a:rPr>
              <a:t>def work = </a:t>
            </a:r>
            <a:r>
              <a:rPr lang="en-US" sz="1200" dirty="0" err="1" smtClean="0">
                <a:solidFill>
                  <a:schemeClr val="accent3"/>
                </a:solidFill>
                <a:latin typeface="Consolas" pitchFamily="49" charset="0"/>
              </a:rPr>
              <a:t>System.getProperty</a:t>
            </a:r>
            <a:r>
              <a:rPr lang="en-US" sz="1200" dirty="0" smtClean="0">
                <a:solidFill>
                  <a:schemeClr val="accent3"/>
                </a:solidFill>
                <a:latin typeface="Consolas" pitchFamily="49" charset="0"/>
              </a:rPr>
              <a:t>("oms3.work");</a:t>
            </a:r>
          </a:p>
          <a:p>
            <a:endParaRPr lang="en-US" sz="1200" dirty="0" smtClean="0">
              <a:latin typeface="Consolas" pitchFamily="49" charset="0"/>
            </a:endParaRPr>
          </a:p>
          <a:p>
            <a:r>
              <a:rPr lang="en-US" sz="1200" dirty="0" smtClean="0">
                <a:latin typeface="Consolas" pitchFamily="49" charset="0"/>
              </a:rPr>
              <a:t>    // define output strategy: output base dir and</a:t>
            </a:r>
          </a:p>
          <a:p>
            <a:r>
              <a:rPr lang="en-US" sz="1200" dirty="0" smtClean="0">
                <a:latin typeface="Consolas" pitchFamily="49" charset="0"/>
              </a:rPr>
              <a:t>    // the strategy NUMBERED|SIMPLE|DATE</a:t>
            </a:r>
          </a:p>
          <a:p>
            <a:r>
              <a:rPr lang="en-US" sz="1200" dirty="0" smtClean="0">
                <a:latin typeface="Consolas" pitchFamily="49" charset="0"/>
              </a:rPr>
              <a:t>    </a:t>
            </a:r>
            <a:r>
              <a:rPr lang="en-US" sz="1200" dirty="0" err="1" smtClean="0">
                <a:latin typeface="Consolas" pitchFamily="49" charset="0"/>
              </a:rPr>
              <a:t>outputstrategy</a:t>
            </a:r>
            <a:r>
              <a:rPr lang="en-US" sz="1200" dirty="0" smtClean="0">
                <a:latin typeface="Consolas" pitchFamily="49" charset="0"/>
              </a:rPr>
              <a:t>(dir: "$work/output", </a:t>
            </a:r>
            <a:r>
              <a:rPr lang="en-US" sz="1200" dirty="0" err="1" smtClean="0">
                <a:latin typeface="Consolas" pitchFamily="49" charset="0"/>
              </a:rPr>
              <a:t>scheme:NUMBERED</a:t>
            </a:r>
            <a:r>
              <a:rPr lang="en-US" sz="1200" dirty="0" smtClean="0">
                <a:latin typeface="Consolas" pitchFamily="49" charset="0"/>
              </a:rPr>
              <a:t>)</a:t>
            </a:r>
          </a:p>
          <a:p>
            <a:endParaRPr lang="en-US" sz="1200" dirty="0" smtClean="0">
              <a:latin typeface="Consolas" pitchFamily="49" charset="0"/>
            </a:endParaRPr>
          </a:p>
          <a:p>
            <a:r>
              <a:rPr lang="en-US" sz="1200" dirty="0" smtClean="0">
                <a:latin typeface="Consolas" pitchFamily="49" charset="0"/>
              </a:rPr>
              <a:t>    // for class loading: model locations</a:t>
            </a:r>
          </a:p>
          <a:p>
            <a:r>
              <a:rPr lang="en-US" sz="1200" dirty="0" smtClean="0">
                <a:latin typeface="Consolas" pitchFamily="49" charset="0"/>
              </a:rPr>
              <a:t>    resource "$work/dist/*.jar"</a:t>
            </a:r>
          </a:p>
          <a:p>
            <a:endParaRPr lang="en-US" sz="1200" dirty="0" smtClean="0">
              <a:latin typeface="Consolas" pitchFamily="49" charset="0"/>
            </a:endParaRPr>
          </a:p>
          <a:p>
            <a:r>
              <a:rPr lang="en-US" sz="1200" dirty="0" smtClean="0">
                <a:latin typeface="Consolas" pitchFamily="49" charset="0"/>
              </a:rPr>
              <a:t>    // define model</a:t>
            </a:r>
          </a:p>
          <a:p>
            <a:r>
              <a:rPr lang="en-US" sz="1200" dirty="0" smtClean="0">
                <a:latin typeface="Consolas" pitchFamily="49" charset="0"/>
              </a:rPr>
              <a:t>    model(</a:t>
            </a:r>
            <a:r>
              <a:rPr lang="en-US" sz="1200" dirty="0" err="1" smtClean="0">
                <a:latin typeface="Consolas" pitchFamily="49" charset="0"/>
              </a:rPr>
              <a:t>classname</a:t>
            </a:r>
            <a:r>
              <a:rPr lang="en-US" sz="1200" dirty="0" smtClean="0">
                <a:latin typeface="Consolas" pitchFamily="49" charset="0"/>
              </a:rPr>
              <a:t>:"</a:t>
            </a:r>
            <a:r>
              <a:rPr lang="en-US" sz="1200" dirty="0" err="1" smtClean="0">
                <a:latin typeface="Consolas" pitchFamily="49" charset="0"/>
              </a:rPr>
              <a:t>model.PrmsDdJh</a:t>
            </a:r>
            <a:r>
              <a:rPr lang="en-US" sz="1200" dirty="0" smtClean="0">
                <a:latin typeface="Consolas" pitchFamily="49" charset="0"/>
              </a:rPr>
              <a:t>") {</a:t>
            </a:r>
          </a:p>
          <a:p>
            <a:r>
              <a:rPr lang="en-US" sz="1200" dirty="0" smtClean="0">
                <a:latin typeface="Consolas" pitchFamily="49" charset="0"/>
              </a:rPr>
              <a:t>         //..</a:t>
            </a:r>
          </a:p>
          <a:p>
            <a:r>
              <a:rPr lang="en-US" sz="1200" dirty="0" smtClean="0">
                <a:latin typeface="Consolas" pitchFamily="49" charset="0"/>
              </a:rPr>
              <a:t>    }</a:t>
            </a:r>
          </a:p>
          <a:p>
            <a:endParaRPr lang="en-US" sz="1200" dirty="0" smtClean="0">
              <a:latin typeface="Consolas" pitchFamily="49" charset="0"/>
            </a:endParaRPr>
          </a:p>
          <a:p>
            <a:r>
              <a:rPr lang="en-US" sz="1200" dirty="0" smtClean="0">
                <a:solidFill>
                  <a:srgbClr val="FF0000"/>
                </a:solidFill>
                <a:latin typeface="Consolas" pitchFamily="49" charset="0"/>
              </a:rPr>
              <a:t>    // the number of forecast days after the end of the simulation period</a:t>
            </a:r>
          </a:p>
          <a:p>
            <a:r>
              <a:rPr lang="en-US" sz="1200" dirty="0" smtClean="0">
                <a:solidFill>
                  <a:srgbClr val="FF0000"/>
                </a:solidFill>
                <a:latin typeface="Consolas" pitchFamily="49" charset="0"/>
              </a:rPr>
              <a:t>    </a:t>
            </a:r>
            <a:r>
              <a:rPr lang="en-US" sz="1200" b="1" dirty="0" err="1" smtClean="0">
                <a:solidFill>
                  <a:srgbClr val="FF0000"/>
                </a:solidFill>
                <a:latin typeface="Consolas" pitchFamily="49" charset="0"/>
              </a:rPr>
              <a:t>forecast_days</a:t>
            </a:r>
            <a:r>
              <a:rPr lang="en-US" sz="1200" b="1" dirty="0" smtClean="0">
                <a:solidFill>
                  <a:srgbClr val="FF0000"/>
                </a:solidFill>
                <a:latin typeface="Consolas" pitchFamily="49" charset="0"/>
              </a:rPr>
              <a:t> 15</a:t>
            </a:r>
          </a:p>
          <a:p>
            <a:r>
              <a:rPr lang="en-US" sz="1200" dirty="0" smtClean="0">
                <a:solidFill>
                  <a:srgbClr val="FF0000"/>
                </a:solidFill>
                <a:latin typeface="Consolas" pitchFamily="49" charset="0"/>
              </a:rPr>
              <a:t>    // </a:t>
            </a:r>
            <a:r>
              <a:rPr lang="en-US" sz="1200" dirty="0" err="1" smtClean="0">
                <a:solidFill>
                  <a:srgbClr val="FF0000"/>
                </a:solidFill>
                <a:latin typeface="Consolas" pitchFamily="49" charset="0"/>
              </a:rPr>
              <a:t>forecast_end</a:t>
            </a:r>
            <a:r>
              <a:rPr lang="en-US" sz="1200" dirty="0" smtClean="0">
                <a:solidFill>
                  <a:srgbClr val="FF0000"/>
                </a:solidFill>
                <a:latin typeface="Consolas" pitchFamily="49" charset="0"/>
              </a:rPr>
              <a:t>  "1984-10-15"</a:t>
            </a:r>
          </a:p>
          <a:p>
            <a:endParaRPr lang="en-US" sz="1200" dirty="0" smtClean="0">
              <a:solidFill>
                <a:srgbClr val="FF0000"/>
              </a:solidFill>
              <a:latin typeface="Consolas" pitchFamily="49" charset="0"/>
            </a:endParaRPr>
          </a:p>
          <a:p>
            <a:r>
              <a:rPr lang="en-US" sz="1200" dirty="0" smtClean="0">
                <a:solidFill>
                  <a:srgbClr val="FF0000"/>
                </a:solidFill>
                <a:latin typeface="Consolas" pitchFamily="49" charset="0"/>
              </a:rPr>
              <a:t>    // historical years for to be used for traces</a:t>
            </a:r>
          </a:p>
          <a:p>
            <a:r>
              <a:rPr lang="en-US" sz="1200" dirty="0" smtClean="0">
                <a:solidFill>
                  <a:srgbClr val="FF0000"/>
                </a:solidFill>
                <a:latin typeface="Consolas" pitchFamily="49" charset="0"/>
              </a:rPr>
              <a:t>    // years are inclusive</a:t>
            </a:r>
          </a:p>
          <a:p>
            <a:r>
              <a:rPr lang="en-US" sz="1200" dirty="0" smtClean="0">
                <a:solidFill>
                  <a:srgbClr val="FF0000"/>
                </a:solidFill>
                <a:latin typeface="Consolas" pitchFamily="49" charset="0"/>
              </a:rPr>
              <a:t>    </a:t>
            </a:r>
            <a:r>
              <a:rPr lang="en-US" sz="1200" b="1" dirty="0" err="1" smtClean="0">
                <a:solidFill>
                  <a:srgbClr val="FF0000"/>
                </a:solidFill>
                <a:latin typeface="Consolas" pitchFamily="49" charset="0"/>
              </a:rPr>
              <a:t>first_year</a:t>
            </a:r>
            <a:r>
              <a:rPr lang="en-US" sz="1200" b="1" dirty="0" smtClean="0">
                <a:solidFill>
                  <a:srgbClr val="FF0000"/>
                </a:solidFill>
                <a:latin typeface="Consolas" pitchFamily="49" charset="0"/>
              </a:rPr>
              <a:t> 1981</a:t>
            </a:r>
          </a:p>
          <a:p>
            <a:r>
              <a:rPr lang="en-US" sz="1200" b="1" dirty="0" smtClean="0">
                <a:solidFill>
                  <a:srgbClr val="FF0000"/>
                </a:solidFill>
                <a:latin typeface="Consolas" pitchFamily="49" charset="0"/>
              </a:rPr>
              <a:t>    </a:t>
            </a:r>
            <a:r>
              <a:rPr lang="en-US" sz="1200" b="1" dirty="0" err="1" smtClean="0">
                <a:solidFill>
                  <a:srgbClr val="FF0000"/>
                </a:solidFill>
                <a:latin typeface="Consolas" pitchFamily="49" charset="0"/>
              </a:rPr>
              <a:t>last_year</a:t>
            </a:r>
            <a:r>
              <a:rPr lang="en-US" sz="1200" b="1" dirty="0" smtClean="0">
                <a:solidFill>
                  <a:srgbClr val="FF0000"/>
                </a:solidFill>
                <a:latin typeface="Consolas" pitchFamily="49" charset="0"/>
              </a:rPr>
              <a:t>  1983</a:t>
            </a:r>
          </a:p>
          <a:p>
            <a:r>
              <a:rPr lang="en-US" sz="1200" dirty="0" smtClean="0">
                <a:solidFill>
                  <a:srgbClr val="FF0000"/>
                </a:solidFill>
                <a:latin typeface="Consolas" pitchFamily="49" charset="0"/>
              </a:rPr>
              <a:t>    analysis(title:"Trace analysis") {</a:t>
            </a:r>
          </a:p>
          <a:p>
            <a:r>
              <a:rPr lang="en-US" sz="1200" dirty="0" smtClean="0">
                <a:solidFill>
                  <a:srgbClr val="FF0000"/>
                </a:solidFill>
                <a:latin typeface="Consolas" pitchFamily="49" charset="0"/>
              </a:rPr>
              <a:t>        // relative path name, last output</a:t>
            </a:r>
          </a:p>
          <a:p>
            <a:r>
              <a:rPr lang="en-US" sz="1200" b="1" dirty="0" smtClean="0">
                <a:solidFill>
                  <a:srgbClr val="FF0000"/>
                </a:solidFill>
                <a:latin typeface="Consolas" pitchFamily="49" charset="0"/>
              </a:rPr>
              <a:t>        </a:t>
            </a:r>
            <a:r>
              <a:rPr lang="en-US" sz="1200" b="1" dirty="0" err="1" smtClean="0">
                <a:solidFill>
                  <a:srgbClr val="FF0000"/>
                </a:solidFill>
                <a:latin typeface="Consolas" pitchFamily="49" charset="0"/>
              </a:rPr>
              <a:t>esptraces</a:t>
            </a:r>
            <a:r>
              <a:rPr lang="en-US" sz="1200" b="1" dirty="0" smtClean="0">
                <a:solidFill>
                  <a:srgbClr val="FF0000"/>
                </a:solidFill>
                <a:latin typeface="Consolas" pitchFamily="49" charset="0"/>
              </a:rPr>
              <a:t>(title:"test 2", dir:"%last", </a:t>
            </a:r>
            <a:r>
              <a:rPr lang="en-US" sz="1200" b="1" dirty="0" err="1" smtClean="0">
                <a:solidFill>
                  <a:srgbClr val="FF0000"/>
                </a:solidFill>
                <a:latin typeface="Consolas" pitchFamily="49" charset="0"/>
              </a:rPr>
              <a:t>var</a:t>
            </a:r>
            <a:r>
              <a:rPr lang="en-US" sz="1200" b="1" dirty="0" smtClean="0">
                <a:solidFill>
                  <a:srgbClr val="FF0000"/>
                </a:solidFill>
                <a:latin typeface="Consolas" pitchFamily="49" charset="0"/>
              </a:rPr>
              <a:t>:"</a:t>
            </a:r>
            <a:r>
              <a:rPr lang="en-US" sz="1200" b="1" dirty="0" err="1" smtClean="0">
                <a:solidFill>
                  <a:srgbClr val="FF0000"/>
                </a:solidFill>
                <a:latin typeface="Consolas" pitchFamily="49" charset="0"/>
              </a:rPr>
              <a:t>basin_cfs</a:t>
            </a:r>
            <a:r>
              <a:rPr lang="en-US" sz="1200" b="1" dirty="0" smtClean="0">
                <a:solidFill>
                  <a:srgbClr val="FF0000"/>
                </a:solidFill>
                <a:latin typeface="Consolas" pitchFamily="49" charset="0"/>
              </a:rPr>
              <a:t>")</a:t>
            </a:r>
          </a:p>
          <a:p>
            <a:r>
              <a:rPr lang="en-US" sz="1200" dirty="0" smtClean="0">
                <a:solidFill>
                  <a:srgbClr val="FF0000"/>
                </a:solidFill>
                <a:latin typeface="Consolas" pitchFamily="49" charset="0"/>
              </a:rPr>
              <a:t>    }</a:t>
            </a:r>
          </a:p>
          <a:p>
            <a:r>
              <a:rPr lang="en-US" sz="1200" dirty="0" smtClean="0">
                <a:latin typeface="Consolas" pitchFamily="49" charset="0"/>
              </a:rPr>
              <a:t>}</a:t>
            </a:r>
          </a:p>
        </p:txBody>
      </p:sp>
      <p:sp>
        <p:nvSpPr>
          <p:cNvPr id="5" name="Slide Number Placeholder 4"/>
          <p:cNvSpPr>
            <a:spLocks noGrp="1"/>
          </p:cNvSpPr>
          <p:nvPr>
            <p:ph type="sldNum" idx="12"/>
          </p:nvPr>
        </p:nvSpPr>
        <p:spPr/>
        <p:txBody>
          <a:bodyPr/>
          <a:lstStyle/>
          <a:p>
            <a:fld id="{35492594-4925-424B-BE8B-96E50AE7668F}" type="slidenum">
              <a:rPr lang="en-US" smtClean="0"/>
              <a:pPr/>
              <a:t>229</a:t>
            </a:fld>
            <a:endParaRPr lang="en-US"/>
          </a:p>
        </p:txBody>
      </p:sp>
    </p:spTree>
    <p:extLst>
      <p:ext uri="{BB962C8B-B14F-4D97-AF65-F5344CB8AC3E}">
        <p14:creationId xmlns:p14="http://schemas.microsoft.com/office/powerpoint/2010/main" val="42459223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Applications</a:t>
            </a:r>
            <a:endParaRPr lang="en-US" dirty="0"/>
          </a:p>
        </p:txBody>
      </p:sp>
      <p:sp>
        <p:nvSpPr>
          <p:cNvPr id="3" name="Text Placeholder 2"/>
          <p:cNvSpPr>
            <a:spLocks noGrp="1"/>
          </p:cNvSpPr>
          <p:nvPr>
            <p:ph type="body" idx="1"/>
          </p:nvPr>
        </p:nvSpPr>
        <p:spPr/>
        <p:txBody>
          <a:bodyPr/>
          <a:lstStyle/>
          <a:p>
            <a:endParaRPr lang="en-US"/>
          </a:p>
        </p:txBody>
      </p:sp>
      <p:sp>
        <p:nvSpPr>
          <p:cNvPr id="5" name="Slide Number Placeholder 4"/>
          <p:cNvSpPr>
            <a:spLocks noGrp="1"/>
          </p:cNvSpPr>
          <p:nvPr>
            <p:ph type="sldNum" sz="quarter" idx="12"/>
          </p:nvPr>
        </p:nvSpPr>
        <p:spPr/>
        <p:txBody>
          <a:bodyPr/>
          <a:lstStyle/>
          <a:p>
            <a:fld id="{E9353CB8-35B8-441F-A176-6CE3BA725640}" type="slidenum">
              <a:rPr lang="en-US" smtClean="0"/>
              <a:pPr/>
              <a:t>23</a:t>
            </a:fld>
            <a:endParaRPr lang="en-US"/>
          </a:p>
        </p:txBody>
      </p:sp>
    </p:spTree>
    <p:extLst>
      <p:ext uri="{BB962C8B-B14F-4D97-AF65-F5344CB8AC3E}">
        <p14:creationId xmlns:p14="http://schemas.microsoft.com/office/powerpoint/2010/main" val="3442116027"/>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cstate="print"/>
          <a:srcRect/>
          <a:stretch>
            <a:fillRect/>
          </a:stretch>
        </p:blipFill>
        <p:spPr bwMode="auto">
          <a:xfrm>
            <a:off x="857251" y="514786"/>
            <a:ext cx="7350125" cy="5932449"/>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E9353CB8-35B8-441F-A176-6CE3BA725640}" type="slidenum">
              <a:rPr lang="en-US" smtClean="0"/>
              <a:pPr/>
              <a:t>230</a:t>
            </a:fld>
            <a:endParaRPr lang="en-US"/>
          </a:p>
        </p:txBody>
      </p:sp>
    </p:spTree>
    <p:extLst>
      <p:ext uri="{BB962C8B-B14F-4D97-AF65-F5344CB8AC3E}">
        <p14:creationId xmlns:p14="http://schemas.microsoft.com/office/powerpoint/2010/main" val="2648856239"/>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Mixing Scripts / DSL</a:t>
            </a:r>
            <a:endParaRPr lang="en-US" dirty="0"/>
          </a:p>
        </p:txBody>
      </p:sp>
      <p:sp>
        <p:nvSpPr>
          <p:cNvPr id="4" name="TextBox 3"/>
          <p:cNvSpPr txBox="1"/>
          <p:nvPr/>
        </p:nvSpPr>
        <p:spPr>
          <a:xfrm>
            <a:off x="533400" y="1447800"/>
            <a:ext cx="8382000" cy="4509248"/>
          </a:xfrm>
          <a:prstGeom prst="rect">
            <a:avLst/>
          </a:prstGeom>
          <a:noFill/>
          <a:effectLst>
            <a:glow rad="101600">
              <a:schemeClr val="accent2">
                <a:satMod val="175000"/>
                <a:alpha val="40000"/>
              </a:schemeClr>
            </a:glow>
          </a:effectLst>
        </p:spPr>
        <p:txBody>
          <a:bodyPr wrap="square" rtlCol="0">
            <a:spAutoFit/>
          </a:bodyPr>
          <a:lstStyle/>
          <a:p>
            <a:endParaRPr lang="en-US" sz="1200" dirty="0" smtClean="0">
              <a:latin typeface="Consolas" pitchFamily="49" charset="0"/>
            </a:endParaRPr>
          </a:p>
          <a:p>
            <a:endParaRPr lang="en-US" sz="1200" dirty="0" smtClean="0">
              <a:latin typeface="Consolas" pitchFamily="49" charset="0"/>
            </a:endParaRPr>
          </a:p>
          <a:p>
            <a:r>
              <a:rPr lang="en-US" sz="1200" dirty="0" smtClean="0">
                <a:latin typeface="Consolas" pitchFamily="49" charset="0"/>
              </a:rPr>
              <a:t>// list of watersheds to analyze</a:t>
            </a:r>
          </a:p>
          <a:p>
            <a:r>
              <a:rPr lang="en-US" sz="1200" dirty="0" smtClean="0">
                <a:latin typeface="Consolas" pitchFamily="49" charset="0"/>
              </a:rPr>
              <a:t>watersheds = ["</a:t>
            </a:r>
            <a:r>
              <a:rPr lang="en-US" sz="1200" dirty="0" err="1" smtClean="0">
                <a:latin typeface="Consolas" pitchFamily="49" charset="0"/>
              </a:rPr>
              <a:t>YampaStmBt</a:t>
            </a:r>
            <a:r>
              <a:rPr lang="en-US" sz="1200" dirty="0" smtClean="0">
                <a:latin typeface="Consolas" pitchFamily="49" charset="0"/>
              </a:rPr>
              <a:t>", "East", "Animas"]</a:t>
            </a:r>
          </a:p>
          <a:p>
            <a:endParaRPr lang="en-US" sz="1200" dirty="0" smtClean="0">
              <a:latin typeface="Consolas" pitchFamily="49" charset="0"/>
            </a:endParaRPr>
          </a:p>
          <a:p>
            <a:r>
              <a:rPr lang="en-US" sz="1200" dirty="0" smtClean="0">
                <a:latin typeface="Consolas" pitchFamily="49" charset="0"/>
              </a:rPr>
              <a:t>/////////////////// Implementation</a:t>
            </a:r>
          </a:p>
          <a:p>
            <a:endParaRPr lang="en-US" sz="1200" dirty="0" smtClean="0">
              <a:latin typeface="Consolas" pitchFamily="49" charset="0"/>
            </a:endParaRPr>
          </a:p>
          <a:p>
            <a:r>
              <a:rPr lang="en-US" sz="1200" dirty="0" smtClean="0">
                <a:latin typeface="Consolas" pitchFamily="49" charset="0"/>
              </a:rPr>
              <a:t>// base output folder for </a:t>
            </a:r>
            <a:r>
              <a:rPr lang="en-US" sz="1200" dirty="0" err="1" smtClean="0">
                <a:latin typeface="Consolas" pitchFamily="49" charset="0"/>
              </a:rPr>
              <a:t>todays</a:t>
            </a:r>
            <a:r>
              <a:rPr lang="en-US" sz="1200" dirty="0" smtClean="0">
                <a:latin typeface="Consolas" pitchFamily="49" charset="0"/>
              </a:rPr>
              <a:t> run</a:t>
            </a:r>
          </a:p>
          <a:p>
            <a:r>
              <a:rPr lang="en-US" sz="1200" dirty="0" smtClean="0">
                <a:latin typeface="Consolas" pitchFamily="49" charset="0"/>
              </a:rPr>
              <a:t>today = new File(</a:t>
            </a:r>
            <a:r>
              <a:rPr lang="en-US" sz="1200" dirty="0" err="1" smtClean="0">
                <a:latin typeface="Consolas" pitchFamily="49" charset="0"/>
              </a:rPr>
              <a:t>batch_out</a:t>
            </a:r>
            <a:r>
              <a:rPr lang="en-US" sz="1200" dirty="0" smtClean="0">
                <a:latin typeface="Consolas" pitchFamily="49" charset="0"/>
              </a:rPr>
              <a:t>, </a:t>
            </a:r>
            <a:r>
              <a:rPr lang="en-US" sz="1200" dirty="0" err="1" smtClean="0">
                <a:latin typeface="Consolas" pitchFamily="49" charset="0"/>
              </a:rPr>
              <a:t>SimConst.now</a:t>
            </a:r>
            <a:r>
              <a:rPr lang="en-US" sz="1200" dirty="0" smtClean="0">
                <a:latin typeface="Consolas" pitchFamily="49" charset="0"/>
              </a:rPr>
              <a:t>(</a:t>
            </a:r>
            <a:r>
              <a:rPr lang="en-US" sz="1200" dirty="0" err="1" smtClean="0">
                <a:latin typeface="Consolas" pitchFamily="49" charset="0"/>
              </a:rPr>
              <a:t>date_pattern</a:t>
            </a:r>
            <a:r>
              <a:rPr lang="en-US" sz="1200" dirty="0" smtClean="0">
                <a:latin typeface="Consolas" pitchFamily="49" charset="0"/>
              </a:rPr>
              <a:t>))</a:t>
            </a:r>
          </a:p>
          <a:p>
            <a:endParaRPr lang="en-US" sz="1200" dirty="0" smtClean="0">
              <a:latin typeface="Consolas" pitchFamily="49" charset="0"/>
            </a:endParaRPr>
          </a:p>
          <a:p>
            <a:r>
              <a:rPr lang="en-US" sz="1200" dirty="0" smtClean="0">
                <a:latin typeface="Consolas" pitchFamily="49" charset="0"/>
              </a:rPr>
              <a:t>// create a simulation builder for all watersheds</a:t>
            </a:r>
          </a:p>
          <a:p>
            <a:r>
              <a:rPr lang="en-US" sz="1200" dirty="0" err="1" smtClean="0">
                <a:latin typeface="Consolas" pitchFamily="49" charset="0"/>
              </a:rPr>
              <a:t>sim</a:t>
            </a:r>
            <a:r>
              <a:rPr lang="en-US" sz="1200" dirty="0" smtClean="0">
                <a:latin typeface="Consolas" pitchFamily="49" charset="0"/>
              </a:rPr>
              <a:t> = new </a:t>
            </a:r>
            <a:r>
              <a:rPr lang="en-US" sz="1200" dirty="0" err="1" smtClean="0">
                <a:latin typeface="Consolas" pitchFamily="49" charset="0"/>
              </a:rPr>
              <a:t>SimBuilder</a:t>
            </a:r>
            <a:r>
              <a:rPr lang="en-US" sz="1200" dirty="0" smtClean="0">
                <a:latin typeface="Consolas" pitchFamily="49" charset="0"/>
              </a:rPr>
              <a:t>().</a:t>
            </a:r>
            <a:r>
              <a:rPr lang="en-US" sz="1200" dirty="0" err="1" smtClean="0">
                <a:solidFill>
                  <a:schemeClr val="accent3"/>
                </a:solidFill>
                <a:latin typeface="Consolas" pitchFamily="49" charset="0"/>
              </a:rPr>
              <a:t>esp</a:t>
            </a:r>
            <a:r>
              <a:rPr lang="en-US" sz="1200" dirty="0" smtClean="0">
                <a:solidFill>
                  <a:schemeClr val="accent3"/>
                </a:solidFill>
                <a:latin typeface="Consolas" pitchFamily="49" charset="0"/>
              </a:rPr>
              <a:t>(name:"ALL") {</a:t>
            </a:r>
          </a:p>
          <a:p>
            <a:r>
              <a:rPr lang="en-US" sz="1200" dirty="0" smtClean="0">
                <a:solidFill>
                  <a:schemeClr val="accent3"/>
                </a:solidFill>
                <a:latin typeface="Consolas" pitchFamily="49" charset="0"/>
              </a:rPr>
              <a:t>    </a:t>
            </a:r>
            <a:r>
              <a:rPr lang="en-US" sz="1200" b="1" dirty="0" smtClean="0">
                <a:solidFill>
                  <a:schemeClr val="accent3"/>
                </a:solidFill>
                <a:latin typeface="Consolas" pitchFamily="49" charset="0"/>
              </a:rPr>
              <a:t>analysis(title:"Batch trace analysis: $today") {</a:t>
            </a:r>
          </a:p>
          <a:p>
            <a:r>
              <a:rPr lang="en-US" sz="1200" b="1" dirty="0" smtClean="0">
                <a:latin typeface="Consolas" pitchFamily="49" charset="0"/>
              </a:rPr>
              <a:t>        </a:t>
            </a:r>
            <a:r>
              <a:rPr lang="en-US" sz="1200" dirty="0" err="1" smtClean="0">
                <a:latin typeface="Consolas" pitchFamily="49" charset="0"/>
              </a:rPr>
              <a:t>watersheds.each</a:t>
            </a:r>
            <a:r>
              <a:rPr lang="en-US" sz="1200" dirty="0" smtClean="0">
                <a:latin typeface="Consolas" pitchFamily="49" charset="0"/>
              </a:rPr>
              <a:t> { </a:t>
            </a:r>
          </a:p>
          <a:p>
            <a:r>
              <a:rPr lang="en-US" sz="1200" b="1" dirty="0" smtClean="0">
                <a:latin typeface="Consolas" pitchFamily="49" charset="0"/>
              </a:rPr>
              <a:t>            </a:t>
            </a:r>
            <a:r>
              <a:rPr lang="en-US" sz="1200" b="1" dirty="0" err="1" smtClean="0">
                <a:solidFill>
                  <a:schemeClr val="accent3"/>
                </a:solidFill>
                <a:latin typeface="Consolas" pitchFamily="49" charset="0"/>
              </a:rPr>
              <a:t>esptraces</a:t>
            </a:r>
            <a:r>
              <a:rPr lang="en-US" sz="1200" b="1" dirty="0" smtClean="0">
                <a:solidFill>
                  <a:schemeClr val="accent3"/>
                </a:solidFill>
                <a:latin typeface="Consolas" pitchFamily="49" charset="0"/>
              </a:rPr>
              <a:t>(</a:t>
            </a:r>
            <a:r>
              <a:rPr lang="en-US" sz="1200" b="1" dirty="0" err="1" smtClean="0">
                <a:solidFill>
                  <a:schemeClr val="accent3"/>
                </a:solidFill>
                <a:latin typeface="Consolas" pitchFamily="49" charset="0"/>
              </a:rPr>
              <a:t>title:</a:t>
            </a:r>
            <a:r>
              <a:rPr lang="en-US" sz="1200" b="1" dirty="0" err="1" smtClean="0">
                <a:latin typeface="Consolas" pitchFamily="49" charset="0"/>
              </a:rPr>
              <a:t>it</a:t>
            </a:r>
            <a:r>
              <a:rPr lang="en-US" sz="1200" b="1" dirty="0" smtClean="0">
                <a:solidFill>
                  <a:schemeClr val="accent3"/>
                </a:solidFill>
                <a:latin typeface="Consolas" pitchFamily="49" charset="0"/>
              </a:rPr>
              <a:t>, dir:"$today/</a:t>
            </a:r>
            <a:r>
              <a:rPr lang="en-US" sz="1200" b="1" dirty="0" smtClean="0">
                <a:latin typeface="Consolas" pitchFamily="49" charset="0"/>
              </a:rPr>
              <a:t>$it</a:t>
            </a:r>
            <a:r>
              <a:rPr lang="en-US" sz="1200" b="1" dirty="0" smtClean="0">
                <a:solidFill>
                  <a:schemeClr val="accent3"/>
                </a:solidFill>
                <a:latin typeface="Consolas" pitchFamily="49" charset="0"/>
              </a:rPr>
              <a:t>/out", </a:t>
            </a:r>
            <a:r>
              <a:rPr lang="en-US" sz="1200" b="1" dirty="0" err="1" smtClean="0">
                <a:solidFill>
                  <a:schemeClr val="accent3"/>
                </a:solidFill>
                <a:latin typeface="Consolas" pitchFamily="49" charset="0"/>
              </a:rPr>
              <a:t>var</a:t>
            </a:r>
            <a:r>
              <a:rPr lang="en-US" sz="1200" b="1" dirty="0" smtClean="0">
                <a:solidFill>
                  <a:schemeClr val="accent3"/>
                </a:solidFill>
                <a:latin typeface="Consolas" pitchFamily="49" charset="0"/>
              </a:rPr>
              <a:t>:"</a:t>
            </a:r>
            <a:r>
              <a:rPr lang="en-US" sz="1200" b="1" dirty="0" err="1" smtClean="0">
                <a:solidFill>
                  <a:schemeClr val="accent3"/>
                </a:solidFill>
                <a:latin typeface="Consolas" pitchFamily="49" charset="0"/>
              </a:rPr>
              <a:t>basin_cfs</a:t>
            </a:r>
            <a:r>
              <a:rPr lang="en-US" sz="1200" b="1" dirty="0" smtClean="0">
                <a:solidFill>
                  <a:schemeClr val="accent3"/>
                </a:solidFill>
                <a:latin typeface="Consolas" pitchFamily="49" charset="0"/>
              </a:rPr>
              <a:t>", </a:t>
            </a:r>
          </a:p>
          <a:p>
            <a:r>
              <a:rPr lang="en-US" sz="1200" b="1" dirty="0">
                <a:solidFill>
                  <a:schemeClr val="accent3"/>
                </a:solidFill>
                <a:latin typeface="Consolas" pitchFamily="49" charset="0"/>
              </a:rPr>
              <a:t>	</a:t>
            </a:r>
            <a:r>
              <a:rPr lang="en-US" sz="1200" b="1" dirty="0" smtClean="0">
                <a:solidFill>
                  <a:schemeClr val="accent3"/>
                </a:solidFill>
                <a:latin typeface="Consolas" pitchFamily="49" charset="0"/>
              </a:rPr>
              <a:t>		report:"$today/${it}.txt")</a:t>
            </a:r>
          </a:p>
          <a:p>
            <a:r>
              <a:rPr lang="en-US" sz="1200" b="1" dirty="0" smtClean="0">
                <a:latin typeface="Consolas" pitchFamily="49" charset="0"/>
              </a:rPr>
              <a:t>        </a:t>
            </a:r>
            <a:r>
              <a:rPr lang="en-US" sz="1200" dirty="0" smtClean="0">
                <a:latin typeface="Consolas" pitchFamily="49" charset="0"/>
              </a:rPr>
              <a:t>}</a:t>
            </a:r>
          </a:p>
          <a:p>
            <a:r>
              <a:rPr lang="en-US" sz="1200" b="1" dirty="0" smtClean="0">
                <a:latin typeface="Consolas" pitchFamily="49" charset="0"/>
              </a:rPr>
              <a:t>    }</a:t>
            </a:r>
          </a:p>
          <a:p>
            <a:r>
              <a:rPr lang="en-US" sz="1200" dirty="0" smtClean="0">
                <a:latin typeface="Consolas" pitchFamily="49" charset="0"/>
              </a:rPr>
              <a:t>}</a:t>
            </a:r>
          </a:p>
          <a:p>
            <a:endParaRPr lang="en-US" sz="1200" dirty="0" smtClean="0">
              <a:latin typeface="Consolas" pitchFamily="49" charset="0"/>
            </a:endParaRPr>
          </a:p>
          <a:p>
            <a:r>
              <a:rPr lang="en-US" sz="1200" dirty="0" err="1" smtClean="0">
                <a:latin typeface="Consolas" pitchFamily="49" charset="0"/>
              </a:rPr>
              <a:t>sim.graph</a:t>
            </a:r>
            <a:r>
              <a:rPr lang="en-US" sz="1200" dirty="0" smtClean="0">
                <a:latin typeface="Consolas" pitchFamily="49" charset="0"/>
              </a:rPr>
              <a:t>()</a:t>
            </a:r>
          </a:p>
          <a:p>
            <a:endParaRPr lang="en-US" sz="1200" dirty="0" smtClean="0">
              <a:latin typeface="Consolas" pitchFamily="49" charset="0"/>
            </a:endParaRPr>
          </a:p>
          <a:p>
            <a:endParaRPr lang="en-US" sz="1200" dirty="0" smtClean="0">
              <a:latin typeface="Consolas" pitchFamily="49" charset="0"/>
            </a:endParaRPr>
          </a:p>
        </p:txBody>
      </p:sp>
      <p:sp>
        <p:nvSpPr>
          <p:cNvPr id="5" name="Slide Number Placeholder 4"/>
          <p:cNvSpPr>
            <a:spLocks noGrp="1"/>
          </p:cNvSpPr>
          <p:nvPr>
            <p:ph type="sldNum" sz="quarter" idx="12"/>
          </p:nvPr>
        </p:nvSpPr>
        <p:spPr/>
        <p:txBody>
          <a:bodyPr/>
          <a:lstStyle/>
          <a:p>
            <a:fld id="{E9353CB8-35B8-441F-A176-6CE3BA725640}" type="slidenum">
              <a:rPr lang="en-US" smtClean="0"/>
              <a:pPr/>
              <a:t>231</a:t>
            </a:fld>
            <a:endParaRPr lang="en-US"/>
          </a:p>
        </p:txBody>
      </p:sp>
    </p:spTree>
    <p:extLst>
      <p:ext uri="{BB962C8B-B14F-4D97-AF65-F5344CB8AC3E}">
        <p14:creationId xmlns:p14="http://schemas.microsoft.com/office/powerpoint/2010/main" val="1736028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Simulation DSLs Examples in OMS3</a:t>
            </a:r>
            <a:endParaRPr lang="en-US" dirty="0"/>
          </a:p>
        </p:txBody>
      </p:sp>
      <p:sp>
        <p:nvSpPr>
          <p:cNvPr id="4" name="Content Placeholder 3"/>
          <p:cNvSpPr>
            <a:spLocks noGrp="1"/>
          </p:cNvSpPr>
          <p:nvPr>
            <p:ph idx="1"/>
          </p:nvPr>
        </p:nvSpPr>
        <p:spPr/>
        <p:txBody>
          <a:bodyPr>
            <a:normAutofit/>
          </a:bodyPr>
          <a:lstStyle/>
          <a:p>
            <a:pPr marL="168275" indent="-168275">
              <a:spcAft>
                <a:spcPts val="600"/>
              </a:spcAft>
              <a:defRPr/>
            </a:pPr>
            <a:r>
              <a:rPr lang="en-US" i="1" dirty="0" smtClean="0">
                <a:solidFill>
                  <a:schemeClr val="accent5">
                    <a:lumMod val="25000"/>
                  </a:schemeClr>
                </a:solidFill>
              </a:rPr>
              <a:t>Calibration</a:t>
            </a:r>
            <a:r>
              <a:rPr lang="en-US" dirty="0" smtClean="0">
                <a:solidFill>
                  <a:schemeClr val="accent5">
                    <a:lumMod val="25000"/>
                  </a:schemeClr>
                </a:solidFill>
              </a:rPr>
              <a:t> </a:t>
            </a:r>
            <a:r>
              <a:rPr lang="en-US" dirty="0">
                <a:solidFill>
                  <a:schemeClr val="accent5">
                    <a:lumMod val="25000"/>
                  </a:schemeClr>
                </a:solidFill>
              </a:rPr>
              <a:t>– </a:t>
            </a:r>
            <a:endParaRPr lang="en-US" dirty="0" smtClean="0">
              <a:solidFill>
                <a:schemeClr val="accent5">
                  <a:lumMod val="25000"/>
                </a:schemeClr>
              </a:solidFill>
            </a:endParaRPr>
          </a:p>
          <a:p>
            <a:pPr marL="168275" indent="-168275">
              <a:spcAft>
                <a:spcPts val="600"/>
              </a:spcAft>
              <a:defRPr/>
            </a:pPr>
            <a:r>
              <a:rPr lang="en-US" dirty="0">
                <a:solidFill>
                  <a:schemeClr val="accent5">
                    <a:lumMod val="25000"/>
                  </a:schemeClr>
                </a:solidFill>
              </a:rPr>
              <a:t>	</a:t>
            </a:r>
            <a:r>
              <a:rPr lang="en-US" dirty="0" smtClean="0">
                <a:solidFill>
                  <a:schemeClr val="accent5">
                    <a:lumMod val="25000"/>
                  </a:schemeClr>
                </a:solidFill>
              </a:rPr>
              <a:t>Luca </a:t>
            </a:r>
            <a:r>
              <a:rPr lang="en-US" dirty="0">
                <a:solidFill>
                  <a:schemeClr val="accent5">
                    <a:lumMod val="25000"/>
                  </a:schemeClr>
                </a:solidFill>
              </a:rPr>
              <a:t>(Shuffled Complex Evolution), </a:t>
            </a:r>
            <a:r>
              <a:rPr lang="en-US" i="1" dirty="0">
                <a:solidFill>
                  <a:schemeClr val="accent5">
                    <a:lumMod val="25000"/>
                  </a:schemeClr>
                </a:solidFill>
              </a:rPr>
              <a:t>Dynamically Dimensional Search (DDS</a:t>
            </a:r>
            <a:r>
              <a:rPr lang="en-US" i="1" dirty="0" smtClean="0">
                <a:solidFill>
                  <a:schemeClr val="accent5">
                    <a:lumMod val="25000"/>
                  </a:schemeClr>
                </a:solidFill>
              </a:rPr>
              <a:t>)</a:t>
            </a:r>
            <a:r>
              <a:rPr lang="en-US" dirty="0" smtClean="0">
                <a:solidFill>
                  <a:schemeClr val="accent5">
                    <a:lumMod val="25000"/>
                  </a:schemeClr>
                </a:solidFill>
              </a:rPr>
              <a:t>, LUCA, </a:t>
            </a:r>
            <a:r>
              <a:rPr lang="en-US" dirty="0">
                <a:solidFill>
                  <a:schemeClr val="accent5">
                    <a:lumMod val="25000"/>
                  </a:schemeClr>
                </a:solidFill>
              </a:rPr>
              <a:t>…</a:t>
            </a:r>
          </a:p>
          <a:p>
            <a:pPr marL="168275" indent="-168275">
              <a:spcAft>
                <a:spcPts val="600"/>
              </a:spcAft>
              <a:defRPr/>
            </a:pPr>
            <a:r>
              <a:rPr lang="en-US" i="1" dirty="0">
                <a:solidFill>
                  <a:schemeClr val="accent5">
                    <a:lumMod val="25000"/>
                  </a:schemeClr>
                </a:solidFill>
              </a:rPr>
              <a:t>Sensitivity Analysis</a:t>
            </a:r>
            <a:r>
              <a:rPr lang="en-US" dirty="0">
                <a:solidFill>
                  <a:schemeClr val="accent5">
                    <a:lumMod val="25000"/>
                  </a:schemeClr>
                </a:solidFill>
              </a:rPr>
              <a:t> – </a:t>
            </a:r>
            <a:endParaRPr lang="en-US" dirty="0" smtClean="0">
              <a:solidFill>
                <a:schemeClr val="accent5">
                  <a:lumMod val="25000"/>
                </a:schemeClr>
              </a:solidFill>
            </a:endParaRPr>
          </a:p>
          <a:p>
            <a:pPr marL="168275" indent="-168275">
              <a:spcAft>
                <a:spcPts val="600"/>
              </a:spcAft>
              <a:defRPr/>
            </a:pPr>
            <a:r>
              <a:rPr lang="en-US" i="1" dirty="0">
                <a:solidFill>
                  <a:schemeClr val="accent5">
                    <a:lumMod val="25000"/>
                  </a:schemeClr>
                </a:solidFill>
              </a:rPr>
              <a:t>	</a:t>
            </a:r>
            <a:r>
              <a:rPr lang="en-US" i="1" dirty="0" smtClean="0">
                <a:solidFill>
                  <a:schemeClr val="accent5">
                    <a:lumMod val="25000"/>
                  </a:schemeClr>
                </a:solidFill>
              </a:rPr>
              <a:t>(Morris Screening), </a:t>
            </a:r>
            <a:r>
              <a:rPr lang="en-US" i="1" dirty="0">
                <a:solidFill>
                  <a:schemeClr val="accent5">
                    <a:lumMod val="25000"/>
                  </a:schemeClr>
                </a:solidFill>
              </a:rPr>
              <a:t>Extended </a:t>
            </a:r>
            <a:r>
              <a:rPr lang="en-US" i="1" dirty="0" smtClean="0">
                <a:solidFill>
                  <a:schemeClr val="accent5">
                    <a:lumMod val="25000"/>
                  </a:schemeClr>
                </a:solidFill>
              </a:rPr>
              <a:t>FAST </a:t>
            </a:r>
            <a:endParaRPr lang="en-US" i="1" dirty="0">
              <a:solidFill>
                <a:schemeClr val="accent5">
                  <a:lumMod val="25000"/>
                </a:schemeClr>
              </a:solidFill>
            </a:endParaRPr>
          </a:p>
          <a:p>
            <a:pPr marL="168275" indent="-168275">
              <a:spcAft>
                <a:spcPts val="600"/>
              </a:spcAft>
              <a:defRPr/>
            </a:pPr>
            <a:r>
              <a:rPr lang="en-US" i="1" dirty="0">
                <a:solidFill>
                  <a:schemeClr val="accent5">
                    <a:lumMod val="25000"/>
                  </a:schemeClr>
                </a:solidFill>
              </a:rPr>
              <a:t>Uncertainty Analysis</a:t>
            </a:r>
            <a:r>
              <a:rPr lang="en-US" dirty="0">
                <a:solidFill>
                  <a:schemeClr val="accent5">
                    <a:lumMod val="25000"/>
                  </a:schemeClr>
                </a:solidFill>
              </a:rPr>
              <a:t> – </a:t>
            </a:r>
            <a:endParaRPr lang="en-US" dirty="0" smtClean="0">
              <a:solidFill>
                <a:schemeClr val="accent5">
                  <a:lumMod val="25000"/>
                </a:schemeClr>
              </a:solidFill>
            </a:endParaRPr>
          </a:p>
          <a:p>
            <a:pPr marL="168275" indent="-168275">
              <a:spcAft>
                <a:spcPts val="600"/>
              </a:spcAft>
              <a:defRPr/>
            </a:pPr>
            <a:r>
              <a:rPr lang="en-US" dirty="0">
                <a:solidFill>
                  <a:schemeClr val="accent5">
                    <a:lumMod val="25000"/>
                  </a:schemeClr>
                </a:solidFill>
              </a:rPr>
              <a:t>	</a:t>
            </a:r>
            <a:r>
              <a:rPr lang="en-US" dirty="0" smtClean="0">
                <a:solidFill>
                  <a:schemeClr val="accent5">
                    <a:lumMod val="25000"/>
                  </a:schemeClr>
                </a:solidFill>
              </a:rPr>
              <a:t>GLUE</a:t>
            </a:r>
            <a:r>
              <a:rPr lang="en-US" dirty="0">
                <a:solidFill>
                  <a:schemeClr val="accent5">
                    <a:lumMod val="25000"/>
                  </a:schemeClr>
                </a:solidFill>
              </a:rPr>
              <a:t>, </a:t>
            </a:r>
            <a:r>
              <a:rPr lang="en-US" i="1" dirty="0">
                <a:solidFill>
                  <a:schemeClr val="accent5">
                    <a:lumMod val="25000"/>
                  </a:schemeClr>
                </a:solidFill>
              </a:rPr>
              <a:t>Bayesian Monte </a:t>
            </a:r>
            <a:r>
              <a:rPr lang="en-US" i="1" dirty="0" smtClean="0">
                <a:solidFill>
                  <a:schemeClr val="accent5">
                    <a:lumMod val="25000"/>
                  </a:schemeClr>
                </a:solidFill>
              </a:rPr>
              <a:t>Carlo</a:t>
            </a:r>
          </a:p>
          <a:p>
            <a:pPr marL="168275" indent="-168275">
              <a:spcAft>
                <a:spcPts val="600"/>
              </a:spcAft>
              <a:defRPr/>
            </a:pPr>
            <a:r>
              <a:rPr lang="en-US" i="1" dirty="0" smtClean="0">
                <a:solidFill>
                  <a:schemeClr val="accent5">
                    <a:lumMod val="25000"/>
                  </a:schemeClr>
                </a:solidFill>
              </a:rPr>
              <a:t>Forecasting</a:t>
            </a:r>
            <a:r>
              <a:rPr lang="en-US" dirty="0" smtClean="0">
                <a:solidFill>
                  <a:schemeClr val="accent5">
                    <a:lumMod val="25000"/>
                  </a:schemeClr>
                </a:solidFill>
              </a:rPr>
              <a:t> – </a:t>
            </a:r>
          </a:p>
          <a:p>
            <a:pPr marL="168275" indent="-168275">
              <a:spcAft>
                <a:spcPts val="600"/>
              </a:spcAft>
              <a:defRPr/>
            </a:pPr>
            <a:r>
              <a:rPr lang="en-US" dirty="0">
                <a:solidFill>
                  <a:schemeClr val="accent5">
                    <a:lumMod val="25000"/>
                  </a:schemeClr>
                </a:solidFill>
              </a:rPr>
              <a:t>	</a:t>
            </a:r>
            <a:r>
              <a:rPr lang="en-US" dirty="0" smtClean="0">
                <a:solidFill>
                  <a:schemeClr val="accent5">
                    <a:lumMod val="25000"/>
                  </a:schemeClr>
                </a:solidFill>
              </a:rPr>
              <a:t>Ensemble </a:t>
            </a:r>
            <a:r>
              <a:rPr lang="en-US" dirty="0" err="1" smtClean="0">
                <a:solidFill>
                  <a:schemeClr val="accent5">
                    <a:lumMod val="25000"/>
                  </a:schemeClr>
                </a:solidFill>
              </a:rPr>
              <a:t>Streamflow</a:t>
            </a:r>
            <a:r>
              <a:rPr lang="en-US" dirty="0" smtClean="0">
                <a:solidFill>
                  <a:schemeClr val="accent5">
                    <a:lumMod val="25000"/>
                  </a:schemeClr>
                </a:solidFill>
              </a:rPr>
              <a:t> Prediction </a:t>
            </a:r>
            <a:endParaRPr lang="en-US" dirty="0">
              <a:solidFill>
                <a:schemeClr val="accent5">
                  <a:lumMod val="25000"/>
                </a:schemeClr>
              </a:solidFill>
            </a:endParaRPr>
          </a:p>
          <a:p>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232</a:t>
            </a:fld>
            <a:endParaRPr lang="en-US"/>
          </a:p>
        </p:txBody>
      </p:sp>
    </p:spTree>
    <p:extLst>
      <p:ext uri="{BB962C8B-B14F-4D97-AF65-F5344CB8AC3E}">
        <p14:creationId xmlns:p14="http://schemas.microsoft.com/office/powerpoint/2010/main" val="351504057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241606" y="2596289"/>
            <a:ext cx="1493935" cy="769698"/>
          </a:xfrm>
          <a:prstGeom prst="rect">
            <a:avLst/>
          </a:prstGeom>
          <a:noFill/>
        </p:spPr>
        <p:txBody>
          <a:bodyPr wrap="none" lIns="160020" tIns="80010" rIns="160020" bIns="80010" rtlCol="0">
            <a:spAutoFit/>
          </a:bodyPr>
          <a:lstStyle/>
          <a:p>
            <a:endParaRPr lang="en-US" sz="1900" dirty="0">
              <a:effectLst>
                <a:glow rad="63500">
                  <a:schemeClr val="accent1">
                    <a:satMod val="175000"/>
                    <a:alpha val="40000"/>
                  </a:schemeClr>
                </a:glow>
              </a:effectLst>
            </a:endParaRPr>
          </a:p>
          <a:p>
            <a:r>
              <a:rPr lang="en-US" sz="1900" dirty="0" smtClean="0">
                <a:effectLst>
                  <a:glow rad="63500">
                    <a:schemeClr val="accent1">
                      <a:satMod val="175000"/>
                      <a:alpha val="40000"/>
                    </a:schemeClr>
                  </a:glow>
                </a:effectLst>
              </a:rPr>
              <a:t>DSL Editor</a:t>
            </a:r>
            <a:endParaRPr lang="en-US" sz="1900" dirty="0">
              <a:effectLst>
                <a:glow rad="63500">
                  <a:schemeClr val="accent1">
                    <a:satMod val="175000"/>
                    <a:alpha val="40000"/>
                  </a:schemeClr>
                </a:glow>
              </a:effectLst>
            </a:endParaRPr>
          </a:p>
        </p:txBody>
      </p:sp>
      <p:sp>
        <p:nvSpPr>
          <p:cNvPr id="10" name="TextBox 9"/>
          <p:cNvSpPr txBox="1"/>
          <p:nvPr/>
        </p:nvSpPr>
        <p:spPr>
          <a:xfrm>
            <a:off x="6400800" y="5029200"/>
            <a:ext cx="2020746" cy="465640"/>
          </a:xfrm>
          <a:prstGeom prst="rect">
            <a:avLst/>
          </a:prstGeom>
          <a:noFill/>
        </p:spPr>
        <p:txBody>
          <a:bodyPr wrap="none" lIns="160020" tIns="80010" rIns="160020" bIns="80010" rtlCol="0">
            <a:spAutoFit/>
          </a:bodyPr>
          <a:lstStyle/>
          <a:p>
            <a:r>
              <a:rPr lang="en-US" sz="1900" dirty="0">
                <a:effectLst>
                  <a:glow rad="63500">
                    <a:schemeClr val="accent1">
                      <a:satMod val="175000"/>
                      <a:alpha val="40000"/>
                    </a:schemeClr>
                  </a:glow>
                </a:effectLst>
              </a:rPr>
              <a:t>Console Output</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080197"/>
            <a:ext cx="5558628" cy="4571581"/>
          </a:xfrm>
          <a:prstGeom prst="rect">
            <a:avLst/>
          </a:prstGeom>
          <a:ln>
            <a:noFill/>
          </a:ln>
          <a:effectLst>
            <a:outerShdw blurRad="292100" dist="139700" dir="2700000" algn="tl" rotWithShape="0">
              <a:srgbClr val="333333">
                <a:alpha val="65000"/>
              </a:srgbClr>
            </a:outerShdw>
          </a:effectLst>
        </p:spPr>
      </p:pic>
      <p:sp>
        <p:nvSpPr>
          <p:cNvPr id="7" name="Rectangle 2"/>
          <p:cNvSpPr txBox="1">
            <a:spLocks noChangeArrowheads="1"/>
          </p:cNvSpPr>
          <p:nvPr/>
        </p:nvSpPr>
        <p:spPr>
          <a:xfrm>
            <a:off x="309563" y="433388"/>
            <a:ext cx="9586912" cy="695325"/>
          </a:xfrm>
          <a:prstGeom prst="rect">
            <a:avLst/>
          </a:prstGeom>
          <a:ln/>
        </p:spPr>
        <p:txBody>
          <a:bodyPr tIns="7056">
            <a:normAutofit fontScale="97500"/>
          </a:bodyPr>
          <a:lstStyle>
            <a:lvl1pPr algn="l" defTabSz="914400" rtl="0" eaLnBrk="1" latinLnBrk="0" hangingPunct="1">
              <a:spcBef>
                <a:spcPct val="0"/>
              </a:spcBef>
              <a:buNone/>
              <a:defRPr sz="3600" kern="1200" cap="all" spc="-60" baseline="0">
                <a:solidFill>
                  <a:schemeClr val="tx2"/>
                </a:solidFill>
                <a:latin typeface="+mj-lt"/>
                <a:ea typeface="+mj-ea"/>
                <a:cs typeface="+mj-cs"/>
              </a:defRPr>
            </a:lvl1p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2800" cap="none" dirty="0" smtClean="0"/>
              <a:t>DSL syntax coloring in OMS Console 3.1</a:t>
            </a:r>
            <a:endParaRPr lang="en-US" sz="2800" cap="none"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233</a:t>
            </a:fld>
            <a:endParaRPr lang="en-US"/>
          </a:p>
        </p:txBody>
      </p:sp>
    </p:spTree>
    <p:extLst>
      <p:ext uri="{BB962C8B-B14F-4D97-AF65-F5344CB8AC3E}">
        <p14:creationId xmlns:p14="http://schemas.microsoft.com/office/powerpoint/2010/main" val="4086854313"/>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p:cNvPicPr>
            <a:picLocks noChangeAspect="1" noChangeArrowheads="1"/>
          </p:cNvPicPr>
          <p:nvPr/>
        </p:nvPicPr>
        <p:blipFill rotWithShape="1">
          <a:blip r:embed="rId3" cstate="print"/>
          <a:srcRect l="7382" t="15518" r="19788" b="12338"/>
          <a:stretch/>
        </p:blipFill>
        <p:spPr bwMode="auto">
          <a:xfrm>
            <a:off x="457200" y="1371600"/>
            <a:ext cx="7340600" cy="4730044"/>
          </a:xfrm>
          <a:prstGeom prst="rect">
            <a:avLst/>
          </a:prstGeom>
          <a:ln>
            <a:noFill/>
          </a:ln>
          <a:effectLst>
            <a:outerShdw blurRad="292100" dist="139700" dir="2700000" algn="tl" rotWithShape="0">
              <a:srgbClr val="333333">
                <a:alpha val="65000"/>
              </a:srgbClr>
            </a:outerShdw>
          </a:effectLst>
        </p:spPr>
      </p:pic>
      <p:sp>
        <p:nvSpPr>
          <p:cNvPr id="16386" name="Rectangle 2"/>
          <p:cNvSpPr>
            <a:spLocks noGrp="1" noChangeArrowheads="1"/>
          </p:cNvSpPr>
          <p:nvPr>
            <p:ph type="title"/>
          </p:nvPr>
        </p:nvSpPr>
        <p:spPr>
          <a:xfrm>
            <a:off x="309563" y="433388"/>
            <a:ext cx="9586912" cy="695325"/>
          </a:xfrm>
          <a:ln/>
        </p:spPr>
        <p:txBody>
          <a:bodyPr tIns="7056">
            <a:normAutofit fontScale="90000"/>
          </a:bodyPr>
          <a:lstStyle/>
          <a:p>
            <a:pPr>
              <a:tabLst>
                <a:tab pos="723900" algn="l"/>
                <a:tab pos="1447800" algn="l"/>
                <a:tab pos="2171700" algn="l"/>
                <a:tab pos="2895600" algn="l"/>
                <a:tab pos="3619500" algn="l"/>
                <a:tab pos="4343400" algn="l"/>
                <a:tab pos="5067300" algn="l"/>
                <a:tab pos="5791200" algn="l"/>
                <a:tab pos="6515100" algn="l"/>
                <a:tab pos="7239000" algn="l"/>
                <a:tab pos="7962900" algn="l"/>
                <a:tab pos="8686800" algn="l"/>
                <a:tab pos="9410700" algn="l"/>
              </a:tabLst>
            </a:pPr>
            <a:r>
              <a:rPr lang="en-US" sz="2800" cap="none" dirty="0" smtClean="0"/>
              <a:t>DSL syntax coloring and command line </a:t>
            </a:r>
            <a:br>
              <a:rPr lang="en-US" sz="2800" cap="none" dirty="0" smtClean="0"/>
            </a:br>
            <a:r>
              <a:rPr lang="en-US" sz="2800" cap="none" dirty="0" smtClean="0"/>
              <a:t>completion in </a:t>
            </a:r>
            <a:r>
              <a:rPr lang="en-US" sz="2800" cap="none" dirty="0" err="1" smtClean="0"/>
              <a:t>uDig</a:t>
            </a:r>
            <a:endParaRPr lang="en-US" sz="2800" cap="none" dirty="0"/>
          </a:p>
        </p:txBody>
      </p:sp>
      <p:sp>
        <p:nvSpPr>
          <p:cNvPr id="3" name="Slide Number Placeholder 2"/>
          <p:cNvSpPr>
            <a:spLocks noGrp="1"/>
          </p:cNvSpPr>
          <p:nvPr>
            <p:ph type="sldNum" idx="12"/>
          </p:nvPr>
        </p:nvSpPr>
        <p:spPr/>
        <p:txBody>
          <a:bodyPr/>
          <a:lstStyle/>
          <a:p>
            <a:fld id="{35492594-4925-424B-BE8B-96E50AE7668F}" type="slidenum">
              <a:rPr lang="en-US" smtClean="0"/>
              <a:pPr/>
              <a:t>234</a:t>
            </a:fld>
            <a:endParaRPr lang="en-US"/>
          </a:p>
        </p:txBody>
      </p:sp>
    </p:spTree>
    <p:extLst>
      <p:ext uri="{BB962C8B-B14F-4D97-AF65-F5344CB8AC3E}">
        <p14:creationId xmlns:p14="http://schemas.microsoft.com/office/powerpoint/2010/main" val="3963855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DSLs for simulation</a:t>
            </a:r>
            <a:endParaRPr lang="en-US" dirty="0"/>
          </a:p>
        </p:txBody>
      </p:sp>
      <p:sp>
        <p:nvSpPr>
          <p:cNvPr id="3" name="Content Placeholder 2"/>
          <p:cNvSpPr>
            <a:spLocks noGrp="1"/>
          </p:cNvSpPr>
          <p:nvPr>
            <p:ph idx="1"/>
          </p:nvPr>
        </p:nvSpPr>
        <p:spPr/>
        <p:txBody>
          <a:bodyPr/>
          <a:lstStyle/>
          <a:p>
            <a:pPr marL="342900" indent="-342900">
              <a:buFont typeface="Arial" pitchFamily="34" charset="0"/>
              <a:buChar char="•"/>
            </a:pPr>
            <a:r>
              <a:rPr lang="en-US" dirty="0" smtClean="0"/>
              <a:t>Lightweight  model ‘orchestration’ layer</a:t>
            </a:r>
          </a:p>
          <a:p>
            <a:pPr marL="342900" indent="-342900">
              <a:buFont typeface="Arial" pitchFamily="34" charset="0"/>
              <a:buChar char="•"/>
            </a:pPr>
            <a:r>
              <a:rPr lang="en-US" dirty="0" smtClean="0"/>
              <a:t>Based on language level Builder Pattern </a:t>
            </a:r>
          </a:p>
          <a:p>
            <a:pPr marL="342900" indent="-342900">
              <a:buFont typeface="Arial" pitchFamily="34" charset="0"/>
              <a:buChar char="•"/>
            </a:pPr>
            <a:r>
              <a:rPr lang="en-US" dirty="0" smtClean="0"/>
              <a:t>Descriptive </a:t>
            </a:r>
            <a:r>
              <a:rPr lang="en-US" i="1" dirty="0" smtClean="0"/>
              <a:t>and</a:t>
            </a:r>
            <a:r>
              <a:rPr lang="en-US" dirty="0" smtClean="0"/>
              <a:t> programmatic</a:t>
            </a:r>
          </a:p>
          <a:p>
            <a:pPr marL="342900" indent="-342900">
              <a:buFont typeface="Arial" pitchFamily="34" charset="0"/>
              <a:buChar char="•"/>
            </a:pPr>
            <a:r>
              <a:rPr lang="en-US" dirty="0" smtClean="0"/>
              <a:t>Scalable for various modeling applications</a:t>
            </a:r>
          </a:p>
          <a:p>
            <a:pPr marL="342900" indent="-342900">
              <a:buFont typeface="Arial" pitchFamily="34" charset="0"/>
              <a:buChar char="•"/>
            </a:pPr>
            <a:r>
              <a:rPr lang="en-US" dirty="0" smtClean="0"/>
              <a:t>Flexible, domain expert can understand it</a:t>
            </a:r>
          </a:p>
          <a:p>
            <a:pPr marL="342900" indent="-342900">
              <a:buFont typeface="Arial" pitchFamily="34" charset="0"/>
              <a:buChar char="•"/>
            </a:pPr>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235</a:t>
            </a:fld>
            <a:endParaRPr lang="en-US"/>
          </a:p>
        </p:txBody>
      </p:sp>
    </p:spTree>
    <p:extLst>
      <p:ext uri="{BB962C8B-B14F-4D97-AF65-F5344CB8AC3E}">
        <p14:creationId xmlns:p14="http://schemas.microsoft.com/office/powerpoint/2010/main" val="367445931"/>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Resources</a:t>
            </a:r>
            <a:endParaRPr lang="en-US" dirty="0"/>
          </a:p>
        </p:txBody>
      </p:sp>
      <p:sp>
        <p:nvSpPr>
          <p:cNvPr id="3" name="Content Placeholder 2"/>
          <p:cNvSpPr>
            <a:spLocks noGrp="1"/>
          </p:cNvSpPr>
          <p:nvPr>
            <p:ph idx="1"/>
          </p:nvPr>
        </p:nvSpPr>
        <p:spPr/>
        <p:txBody>
          <a:bodyPr/>
          <a:lstStyle/>
          <a:p>
            <a:r>
              <a:rPr lang="en-US" dirty="0" smtClean="0">
                <a:hlinkClick r:id="rId2"/>
              </a:rPr>
              <a:t>http://oms.javaforge.com</a:t>
            </a:r>
            <a:endParaRPr lang="en-US" dirty="0" smtClean="0"/>
          </a:p>
          <a:p>
            <a:pPr>
              <a:buNone/>
            </a:pPr>
            <a:endParaRPr lang="en-US" dirty="0"/>
          </a:p>
          <a:p>
            <a:r>
              <a:rPr lang="en-US" dirty="0" smtClean="0"/>
              <a:t>http://www.infoq.com/presentations/Design-Your-Own-DSL-with-Groovy</a:t>
            </a:r>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236</a:t>
            </a:fld>
            <a:endParaRPr lang="en-US"/>
          </a:p>
        </p:txBody>
      </p:sp>
    </p:spTree>
    <p:extLst>
      <p:ext uri="{BB962C8B-B14F-4D97-AF65-F5344CB8AC3E}">
        <p14:creationId xmlns:p14="http://schemas.microsoft.com/office/powerpoint/2010/main" val="161909830"/>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ChangeArrowheads="1"/>
          </p:cNvSpPr>
          <p:nvPr/>
        </p:nvSpPr>
        <p:spPr bwMode="auto">
          <a:xfrm>
            <a:off x="0" y="154075"/>
            <a:ext cx="9144000" cy="630238"/>
          </a:xfrm>
          <a:prstGeom prst="rect">
            <a:avLst/>
          </a:prstGeom>
          <a:noFill/>
          <a:ln w="9525">
            <a:noFill/>
            <a:round/>
            <a:headEnd/>
            <a:tailEnd/>
          </a:ln>
          <a:effectLst/>
        </p:spPr>
        <p:txBody>
          <a:bodyPr wrap="none" lIns="90000" tIns="45000" rIns="90000" bIns="45000" anchor="ctr"/>
          <a:lstStyle/>
          <a:p>
            <a:pPr>
              <a:lnSpc>
                <a:spcPct val="102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b="1" dirty="0" smtClean="0">
                <a:solidFill>
                  <a:srgbClr val="000000"/>
                </a:solidFill>
                <a:latin typeface="Times New Roman" pitchFamily="16" charset="0"/>
                <a:ea typeface="DejaVu Sans" charset="0"/>
                <a:cs typeface="DejaVu Sans" charset="0"/>
              </a:rPr>
              <a:t>OMS3 </a:t>
            </a:r>
            <a:r>
              <a:rPr lang="en-US" sz="2400" b="1" dirty="0" err="1" smtClean="0">
                <a:solidFill>
                  <a:srgbClr val="000000"/>
                </a:solidFill>
                <a:latin typeface="Times New Roman" pitchFamily="16" charset="0"/>
                <a:ea typeface="DejaVu Sans" charset="0"/>
                <a:cs typeface="DejaVu Sans" charset="0"/>
              </a:rPr>
              <a:t>JGrassTools</a:t>
            </a:r>
            <a:endParaRPr lang="en-US" sz="2400" b="1" dirty="0">
              <a:solidFill>
                <a:srgbClr val="000000"/>
              </a:solidFill>
              <a:latin typeface="Times New Roman" pitchFamily="16" charset="0"/>
              <a:ea typeface="DejaVu Sans" charset="0"/>
              <a:cs typeface="DejaVu Sans" charset="0"/>
            </a:endParaRPr>
          </a:p>
        </p:txBody>
      </p:sp>
      <p:pic>
        <p:nvPicPr>
          <p:cNvPr id="14338" name="Picture 2"/>
          <p:cNvPicPr>
            <a:picLocks noChangeAspect="1" noChangeArrowheads="1"/>
          </p:cNvPicPr>
          <p:nvPr/>
        </p:nvPicPr>
        <p:blipFill>
          <a:blip r:embed="rId3" cstate="print"/>
          <a:srcRect r="14801"/>
          <a:stretch>
            <a:fillRect/>
          </a:stretch>
        </p:blipFill>
        <p:spPr bwMode="auto">
          <a:xfrm>
            <a:off x="3886200" y="914400"/>
            <a:ext cx="4953000" cy="5718175"/>
          </a:xfrm>
          <a:prstGeom prst="rect">
            <a:avLst/>
          </a:prstGeom>
          <a:noFill/>
          <a:ln w="9525">
            <a:noFill/>
            <a:round/>
            <a:headEnd/>
            <a:tailEnd/>
          </a:ln>
          <a:effectLst/>
        </p:spPr>
      </p:pic>
      <p:pic>
        <p:nvPicPr>
          <p:cNvPr id="14339" name="Picture 3"/>
          <p:cNvPicPr>
            <a:picLocks noChangeAspect="1" noChangeArrowheads="1"/>
          </p:cNvPicPr>
          <p:nvPr/>
        </p:nvPicPr>
        <p:blipFill>
          <a:blip r:embed="rId4" cstate="print"/>
          <a:srcRect/>
          <a:stretch>
            <a:fillRect/>
          </a:stretch>
        </p:blipFill>
        <p:spPr bwMode="auto">
          <a:xfrm>
            <a:off x="98425" y="1000125"/>
            <a:ext cx="3594100" cy="5318125"/>
          </a:xfrm>
          <a:prstGeom prst="rect">
            <a:avLst/>
          </a:prstGeom>
          <a:noFill/>
          <a:ln w="9525">
            <a:noFill/>
            <a:round/>
            <a:headEnd/>
            <a:tailEnd/>
          </a:ln>
          <a:effectLst/>
        </p:spPr>
      </p:pic>
      <p:sp>
        <p:nvSpPr>
          <p:cNvPr id="3" name="Slide Number Placeholder 2"/>
          <p:cNvSpPr>
            <a:spLocks noGrp="1"/>
          </p:cNvSpPr>
          <p:nvPr>
            <p:ph type="sldNum" idx="12"/>
          </p:nvPr>
        </p:nvSpPr>
        <p:spPr/>
        <p:txBody>
          <a:bodyPr/>
          <a:lstStyle/>
          <a:p>
            <a:fld id="{35492594-4925-424B-BE8B-96E50AE7668F}" type="slidenum">
              <a:rPr lang="en-US" smtClean="0"/>
              <a:pPr/>
              <a:t>237</a:t>
            </a:fld>
            <a:endParaRPr lang="en-US"/>
          </a:p>
        </p:txBody>
      </p:sp>
    </p:spTree>
    <p:extLst>
      <p:ext uri="{BB962C8B-B14F-4D97-AF65-F5344CB8AC3E}">
        <p14:creationId xmlns:p14="http://schemas.microsoft.com/office/powerpoint/2010/main" val="352792358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1"/>
          <p:cNvSpPr>
            <a:spLocks noChangeArrowheads="1"/>
          </p:cNvSpPr>
          <p:nvPr/>
        </p:nvSpPr>
        <p:spPr bwMode="auto">
          <a:xfrm>
            <a:off x="0" y="460375"/>
            <a:ext cx="9144000" cy="630238"/>
          </a:xfrm>
          <a:prstGeom prst="rect">
            <a:avLst/>
          </a:prstGeom>
          <a:noFill/>
          <a:ln w="9525">
            <a:noFill/>
            <a:round/>
            <a:headEnd/>
            <a:tailEnd/>
          </a:ln>
          <a:effectLst/>
        </p:spPr>
        <p:txBody>
          <a:bodyPr wrap="none" lIns="90000" tIns="45000" rIns="90000" bIns="45000" anchor="ctr"/>
          <a:lstStyle/>
          <a:p>
            <a:pPr>
              <a:lnSpc>
                <a:spcPct val="102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sz="2400" b="1">
                <a:solidFill>
                  <a:srgbClr val="000000"/>
                </a:solidFill>
                <a:latin typeface="Times New Roman" pitchFamily="16" charset="0"/>
                <a:ea typeface="DejaVu Sans" charset="0"/>
                <a:cs typeface="DejaVu Sans" charset="0"/>
              </a:rPr>
              <a:t>EnergyBalance after + time</a:t>
            </a:r>
          </a:p>
        </p:txBody>
      </p:sp>
      <p:pic>
        <p:nvPicPr>
          <p:cNvPr id="15362" name="Picture 2"/>
          <p:cNvPicPr>
            <a:picLocks noChangeAspect="1" noChangeArrowheads="1"/>
          </p:cNvPicPr>
          <p:nvPr/>
        </p:nvPicPr>
        <p:blipFill>
          <a:blip r:embed="rId3" cstate="print"/>
          <a:srcRect r="47500" b="2734"/>
          <a:stretch>
            <a:fillRect/>
          </a:stretch>
        </p:blipFill>
        <p:spPr bwMode="auto">
          <a:xfrm>
            <a:off x="4343400" y="598488"/>
            <a:ext cx="4800600" cy="5421312"/>
          </a:xfrm>
          <a:prstGeom prst="rect">
            <a:avLst/>
          </a:prstGeom>
          <a:noFill/>
          <a:ln w="9525">
            <a:noFill/>
            <a:round/>
            <a:headEnd/>
            <a:tailEnd/>
          </a:ln>
          <a:effectLst/>
        </p:spPr>
      </p:pic>
      <p:pic>
        <p:nvPicPr>
          <p:cNvPr id="15363" name="Picture 3"/>
          <p:cNvPicPr>
            <a:picLocks noChangeAspect="1" noChangeArrowheads="1"/>
          </p:cNvPicPr>
          <p:nvPr/>
        </p:nvPicPr>
        <p:blipFill>
          <a:blip r:embed="rId4" cstate="print"/>
          <a:srcRect/>
          <a:stretch>
            <a:fillRect/>
          </a:stretch>
        </p:blipFill>
        <p:spPr bwMode="auto">
          <a:xfrm>
            <a:off x="184150" y="1444625"/>
            <a:ext cx="3805238" cy="4672013"/>
          </a:xfrm>
          <a:prstGeom prst="rect">
            <a:avLst/>
          </a:prstGeom>
          <a:noFill/>
          <a:ln w="9525">
            <a:noFill/>
            <a:round/>
            <a:headEnd/>
            <a:tailEnd/>
          </a:ln>
          <a:effectLst/>
        </p:spPr>
      </p:pic>
      <p:sp>
        <p:nvSpPr>
          <p:cNvPr id="3" name="Slide Number Placeholder 2"/>
          <p:cNvSpPr>
            <a:spLocks noGrp="1"/>
          </p:cNvSpPr>
          <p:nvPr>
            <p:ph type="sldNum" idx="12"/>
          </p:nvPr>
        </p:nvSpPr>
        <p:spPr/>
        <p:txBody>
          <a:bodyPr/>
          <a:lstStyle/>
          <a:p>
            <a:fld id="{35492594-4925-424B-BE8B-96E50AE7668F}" type="slidenum">
              <a:rPr lang="en-US" smtClean="0"/>
              <a:pPr/>
              <a:t>238</a:t>
            </a:fld>
            <a:endParaRPr lang="en-US"/>
          </a:p>
        </p:txBody>
      </p:sp>
    </p:spTree>
    <p:extLst>
      <p:ext uri="{BB962C8B-B14F-4D97-AF65-F5344CB8AC3E}">
        <p14:creationId xmlns:p14="http://schemas.microsoft.com/office/powerpoint/2010/main" val="2648525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718"/>
            <a:ext cx="5791200" cy="1066482"/>
          </a:xfrm>
        </p:spPr>
        <p:txBody>
          <a:bodyPr/>
          <a:lstStyle/>
          <a:p>
            <a:r>
              <a:rPr lang="en-US" dirty="0" smtClean="0"/>
              <a:t>ESP batch processing</a:t>
            </a:r>
            <a:endParaRPr lang="en-US" dirty="0"/>
          </a:p>
        </p:txBody>
      </p:sp>
      <p:sp>
        <p:nvSpPr>
          <p:cNvPr id="4" name="TextBox 3"/>
          <p:cNvSpPr txBox="1"/>
          <p:nvPr/>
        </p:nvSpPr>
        <p:spPr>
          <a:xfrm>
            <a:off x="685800" y="1219200"/>
            <a:ext cx="8229600" cy="5085366"/>
          </a:xfrm>
          <a:prstGeom prst="rect">
            <a:avLst/>
          </a:prstGeom>
          <a:noFill/>
          <a:effectLst>
            <a:glow rad="101600">
              <a:schemeClr val="accent2">
                <a:satMod val="175000"/>
                <a:alpha val="40000"/>
              </a:schemeClr>
            </a:glow>
          </a:effectLst>
        </p:spPr>
        <p:txBody>
          <a:bodyPr wrap="square" rtlCol="0">
            <a:spAutoFit/>
          </a:bodyPr>
          <a:lstStyle/>
          <a:p>
            <a:r>
              <a:rPr lang="en-US" sz="1200" dirty="0" smtClean="0">
                <a:latin typeface="Consolas" pitchFamily="49" charset="0"/>
              </a:rPr>
              <a:t>// ..</a:t>
            </a:r>
          </a:p>
          <a:p>
            <a:r>
              <a:rPr lang="en-US" sz="1200" dirty="0" smtClean="0">
                <a:solidFill>
                  <a:srgbClr val="FF0000"/>
                </a:solidFill>
                <a:latin typeface="Consolas" pitchFamily="49" charset="0"/>
              </a:rPr>
              <a:t>scripts = [</a:t>
            </a:r>
          </a:p>
          <a:p>
            <a:r>
              <a:rPr lang="en-US" sz="1200" dirty="0" smtClean="0">
                <a:solidFill>
                  <a:srgbClr val="FF0000"/>
                </a:solidFill>
                <a:latin typeface="Consolas" pitchFamily="49" charset="0"/>
              </a:rPr>
              <a:t>  </a:t>
            </a:r>
            <a:r>
              <a:rPr lang="en-US" sz="1200" b="1" dirty="0" smtClean="0">
                <a:solidFill>
                  <a:srgbClr val="FF0000"/>
                </a:solidFill>
                <a:latin typeface="Consolas" pitchFamily="49" charset="0"/>
              </a:rPr>
              <a:t>"</a:t>
            </a:r>
            <a:r>
              <a:rPr lang="en-US" sz="1200" b="1" dirty="0" err="1" smtClean="0">
                <a:solidFill>
                  <a:srgbClr val="FF0000"/>
                </a:solidFill>
                <a:latin typeface="Consolas" pitchFamily="49" charset="0"/>
              </a:rPr>
              <a:t>yampa</a:t>
            </a:r>
            <a:r>
              <a:rPr lang="en-US" sz="1200" b="1" dirty="0" smtClean="0">
                <a:solidFill>
                  <a:srgbClr val="FF0000"/>
                </a:solidFill>
                <a:latin typeface="Consolas" pitchFamily="49" charset="0"/>
              </a:rPr>
              <a:t>/yampaStmBtXyz.esp",</a:t>
            </a:r>
          </a:p>
          <a:p>
            <a:r>
              <a:rPr lang="en-US" sz="1200" b="1" dirty="0" smtClean="0">
                <a:solidFill>
                  <a:srgbClr val="FF0000"/>
                </a:solidFill>
                <a:latin typeface="Consolas" pitchFamily="49" charset="0"/>
              </a:rPr>
              <a:t>  "east/eastXyz.esp",</a:t>
            </a:r>
          </a:p>
          <a:p>
            <a:r>
              <a:rPr lang="en-US" sz="1200" b="1" dirty="0" smtClean="0">
                <a:solidFill>
                  <a:srgbClr val="FF0000"/>
                </a:solidFill>
                <a:latin typeface="Consolas" pitchFamily="49" charset="0"/>
              </a:rPr>
              <a:t>  "animas/animasXyz.esp"</a:t>
            </a:r>
          </a:p>
          <a:p>
            <a:r>
              <a:rPr lang="en-US" sz="1200" dirty="0" smtClean="0">
                <a:solidFill>
                  <a:srgbClr val="FF0000"/>
                </a:solidFill>
                <a:latin typeface="Consolas" pitchFamily="49" charset="0"/>
              </a:rPr>
              <a:t>]</a:t>
            </a:r>
          </a:p>
          <a:p>
            <a:endParaRPr lang="en-US" sz="1200" dirty="0" smtClean="0">
              <a:latin typeface="Consolas" pitchFamily="49" charset="0"/>
            </a:endParaRPr>
          </a:p>
          <a:p>
            <a:r>
              <a:rPr lang="en-US" sz="1200" dirty="0" smtClean="0">
                <a:latin typeface="Consolas" pitchFamily="49" charset="0"/>
              </a:rPr>
              <a:t>// Initialization end forecast end</a:t>
            </a:r>
          </a:p>
          <a:p>
            <a:r>
              <a:rPr lang="en-US" sz="1200" dirty="0" err="1" smtClean="0">
                <a:latin typeface="Consolas" pitchFamily="49" charset="0"/>
              </a:rPr>
              <a:t>initEnd</a:t>
            </a:r>
            <a:r>
              <a:rPr lang="en-US" sz="1200" dirty="0" smtClean="0">
                <a:latin typeface="Consolas" pitchFamily="49" charset="0"/>
              </a:rPr>
              <a:t> = "2005-04-30"</a:t>
            </a:r>
          </a:p>
          <a:p>
            <a:r>
              <a:rPr lang="en-US" sz="1200" dirty="0" err="1" smtClean="0">
                <a:latin typeface="Consolas" pitchFamily="49" charset="0"/>
              </a:rPr>
              <a:t>fctEnd</a:t>
            </a:r>
            <a:r>
              <a:rPr lang="en-US" sz="1200" dirty="0" smtClean="0">
                <a:latin typeface="Consolas" pitchFamily="49" charset="0"/>
              </a:rPr>
              <a:t>  = "2005-05-30"</a:t>
            </a:r>
          </a:p>
          <a:p>
            <a:endParaRPr lang="en-US" sz="1200" dirty="0" smtClean="0">
              <a:latin typeface="Consolas" pitchFamily="49" charset="0"/>
            </a:endParaRPr>
          </a:p>
          <a:p>
            <a:r>
              <a:rPr lang="en-US" sz="1200" dirty="0" smtClean="0">
                <a:latin typeface="Consolas" pitchFamily="49" charset="0"/>
              </a:rPr>
              <a:t>// pass system properties for others to read.</a:t>
            </a:r>
          </a:p>
          <a:p>
            <a:r>
              <a:rPr lang="en-US" sz="1200" dirty="0" err="1" smtClean="0">
                <a:latin typeface="Consolas" pitchFamily="49" charset="0"/>
              </a:rPr>
              <a:t>System.setProperty</a:t>
            </a:r>
            <a:r>
              <a:rPr lang="en-US" sz="1200" dirty="0" smtClean="0">
                <a:latin typeface="Consolas" pitchFamily="49" charset="0"/>
              </a:rPr>
              <a:t>("out", </a:t>
            </a:r>
            <a:r>
              <a:rPr lang="en-US" sz="1200" dirty="0" err="1" smtClean="0">
                <a:latin typeface="Consolas" pitchFamily="49" charset="0"/>
              </a:rPr>
              <a:t>today.toString</a:t>
            </a:r>
            <a:r>
              <a:rPr lang="en-US" sz="1200" dirty="0" smtClean="0">
                <a:latin typeface="Consolas" pitchFamily="49" charset="0"/>
              </a:rPr>
              <a:t>());</a:t>
            </a:r>
          </a:p>
          <a:p>
            <a:r>
              <a:rPr lang="en-US" sz="1200" dirty="0" err="1" smtClean="0">
                <a:latin typeface="Consolas" pitchFamily="49" charset="0"/>
              </a:rPr>
              <a:t>System.setProperty</a:t>
            </a:r>
            <a:r>
              <a:rPr lang="en-US" sz="1200" dirty="0" smtClean="0">
                <a:latin typeface="Consolas" pitchFamily="49" charset="0"/>
              </a:rPr>
              <a:t>("</a:t>
            </a:r>
            <a:r>
              <a:rPr lang="en-US" sz="1200" dirty="0" err="1" smtClean="0">
                <a:latin typeface="Consolas" pitchFamily="49" charset="0"/>
              </a:rPr>
              <a:t>initEnd</a:t>
            </a:r>
            <a:r>
              <a:rPr lang="en-US" sz="1200" dirty="0" smtClean="0">
                <a:latin typeface="Consolas" pitchFamily="49" charset="0"/>
              </a:rPr>
              <a:t>", </a:t>
            </a:r>
            <a:r>
              <a:rPr lang="en-US" sz="1200" dirty="0" err="1" smtClean="0">
                <a:latin typeface="Consolas" pitchFamily="49" charset="0"/>
              </a:rPr>
              <a:t>System.getProperty</a:t>
            </a:r>
            <a:r>
              <a:rPr lang="en-US" sz="1200" dirty="0" smtClean="0">
                <a:latin typeface="Consolas" pitchFamily="49" charset="0"/>
              </a:rPr>
              <a:t>("</a:t>
            </a:r>
            <a:r>
              <a:rPr lang="en-US" sz="1200" dirty="0" err="1" smtClean="0">
                <a:latin typeface="Consolas" pitchFamily="49" charset="0"/>
              </a:rPr>
              <a:t>initEnd",initEnd</a:t>
            </a:r>
            <a:r>
              <a:rPr lang="en-US" sz="1200" dirty="0" smtClean="0">
                <a:latin typeface="Consolas" pitchFamily="49" charset="0"/>
              </a:rPr>
              <a:t>))</a:t>
            </a:r>
          </a:p>
          <a:p>
            <a:r>
              <a:rPr lang="en-US" sz="1200" dirty="0" err="1" smtClean="0">
                <a:latin typeface="Consolas" pitchFamily="49" charset="0"/>
              </a:rPr>
              <a:t>System.setProperty</a:t>
            </a:r>
            <a:r>
              <a:rPr lang="en-US" sz="1200" dirty="0" smtClean="0">
                <a:latin typeface="Consolas" pitchFamily="49" charset="0"/>
              </a:rPr>
              <a:t>("</a:t>
            </a:r>
            <a:r>
              <a:rPr lang="en-US" sz="1200" dirty="0" err="1" smtClean="0">
                <a:latin typeface="Consolas" pitchFamily="49" charset="0"/>
              </a:rPr>
              <a:t>fctEnd</a:t>
            </a:r>
            <a:r>
              <a:rPr lang="en-US" sz="1200" dirty="0" smtClean="0">
                <a:latin typeface="Consolas" pitchFamily="49" charset="0"/>
              </a:rPr>
              <a:t>",  </a:t>
            </a:r>
            <a:r>
              <a:rPr lang="en-US" sz="1200" dirty="0" err="1" smtClean="0">
                <a:latin typeface="Consolas" pitchFamily="49" charset="0"/>
              </a:rPr>
              <a:t>System.getProperty</a:t>
            </a:r>
            <a:r>
              <a:rPr lang="en-US" sz="1200" dirty="0" smtClean="0">
                <a:latin typeface="Consolas" pitchFamily="49" charset="0"/>
              </a:rPr>
              <a:t>("</a:t>
            </a:r>
            <a:r>
              <a:rPr lang="en-US" sz="1200" dirty="0" err="1" smtClean="0">
                <a:latin typeface="Consolas" pitchFamily="49" charset="0"/>
              </a:rPr>
              <a:t>fctEnd</a:t>
            </a:r>
            <a:r>
              <a:rPr lang="en-US" sz="1200" dirty="0" smtClean="0">
                <a:latin typeface="Consolas" pitchFamily="49" charset="0"/>
              </a:rPr>
              <a:t>", </a:t>
            </a:r>
            <a:r>
              <a:rPr lang="en-US" sz="1200" dirty="0" err="1" smtClean="0">
                <a:latin typeface="Consolas" pitchFamily="49" charset="0"/>
              </a:rPr>
              <a:t>fctEnd</a:t>
            </a:r>
            <a:r>
              <a:rPr lang="en-US" sz="1200" dirty="0" smtClean="0">
                <a:latin typeface="Consolas" pitchFamily="49" charset="0"/>
              </a:rPr>
              <a:t>))</a:t>
            </a:r>
          </a:p>
          <a:p>
            <a:endParaRPr lang="en-US" sz="1200" dirty="0" smtClean="0">
              <a:latin typeface="Consolas" pitchFamily="49" charset="0"/>
            </a:endParaRPr>
          </a:p>
          <a:p>
            <a:r>
              <a:rPr lang="en-US" sz="1200" dirty="0" smtClean="0">
                <a:latin typeface="Consolas" pitchFamily="49" charset="0"/>
              </a:rPr>
              <a:t>work = </a:t>
            </a:r>
            <a:r>
              <a:rPr lang="en-US" sz="1200" dirty="0" err="1" smtClean="0">
                <a:latin typeface="Consolas" pitchFamily="49" charset="0"/>
              </a:rPr>
              <a:t>System.getProperty</a:t>
            </a:r>
            <a:r>
              <a:rPr lang="en-US" sz="1200" dirty="0" smtClean="0">
                <a:latin typeface="Consolas" pitchFamily="49" charset="0"/>
              </a:rPr>
              <a:t>("work") + "/simulation"</a:t>
            </a:r>
          </a:p>
          <a:p>
            <a:r>
              <a:rPr lang="en-US" sz="1200" dirty="0" err="1" smtClean="0">
                <a:latin typeface="Consolas" pitchFamily="49" charset="0"/>
              </a:rPr>
              <a:t>println</a:t>
            </a:r>
            <a:r>
              <a:rPr lang="en-US" sz="1200" dirty="0" smtClean="0">
                <a:latin typeface="Consolas" pitchFamily="49" charset="0"/>
              </a:rPr>
              <a:t> "Batch ESP run '$today' forecasting " + </a:t>
            </a:r>
            <a:r>
              <a:rPr lang="en-US" sz="1200" dirty="0" err="1" smtClean="0">
                <a:latin typeface="Consolas" pitchFamily="49" charset="0"/>
              </a:rPr>
              <a:t>System.getProperty</a:t>
            </a:r>
            <a:r>
              <a:rPr lang="en-US" sz="1200" dirty="0" smtClean="0">
                <a:latin typeface="Consolas" pitchFamily="49" charset="0"/>
              </a:rPr>
              <a:t>("</a:t>
            </a:r>
            <a:r>
              <a:rPr lang="en-US" sz="1200" dirty="0" err="1" smtClean="0">
                <a:latin typeface="Consolas" pitchFamily="49" charset="0"/>
              </a:rPr>
              <a:t>initEnd</a:t>
            </a:r>
            <a:r>
              <a:rPr lang="en-US" sz="1200" dirty="0" smtClean="0">
                <a:latin typeface="Consolas" pitchFamily="49" charset="0"/>
              </a:rPr>
              <a:t>") + "..."+ </a:t>
            </a:r>
            <a:r>
              <a:rPr lang="en-US" sz="1200" dirty="0" err="1" smtClean="0">
                <a:latin typeface="Consolas" pitchFamily="49" charset="0"/>
              </a:rPr>
              <a:t>System.getProperty</a:t>
            </a:r>
            <a:r>
              <a:rPr lang="en-US" sz="1200" dirty="0" smtClean="0">
                <a:latin typeface="Consolas" pitchFamily="49" charset="0"/>
              </a:rPr>
              <a:t>("</a:t>
            </a:r>
            <a:r>
              <a:rPr lang="en-US" sz="1200" dirty="0" err="1" smtClean="0">
                <a:latin typeface="Consolas" pitchFamily="49" charset="0"/>
              </a:rPr>
              <a:t>fctEnd</a:t>
            </a:r>
            <a:r>
              <a:rPr lang="en-US" sz="1200" dirty="0" smtClean="0">
                <a:latin typeface="Consolas" pitchFamily="49" charset="0"/>
              </a:rPr>
              <a:t>");</a:t>
            </a:r>
          </a:p>
          <a:p>
            <a:r>
              <a:rPr lang="en-US" sz="1200" b="1" dirty="0" err="1" smtClean="0">
                <a:solidFill>
                  <a:srgbClr val="FF0000"/>
                </a:solidFill>
                <a:latin typeface="Consolas" pitchFamily="49" charset="0"/>
              </a:rPr>
              <a:t>scripts.each</a:t>
            </a:r>
            <a:r>
              <a:rPr lang="en-US" sz="1200" b="1" dirty="0" smtClean="0">
                <a:solidFill>
                  <a:srgbClr val="FF0000"/>
                </a:solidFill>
                <a:latin typeface="Consolas" pitchFamily="49" charset="0"/>
              </a:rPr>
              <a:t> {</a:t>
            </a:r>
          </a:p>
          <a:p>
            <a:r>
              <a:rPr lang="en-US" sz="1200" b="1" dirty="0" smtClean="0">
                <a:solidFill>
                  <a:srgbClr val="FF0000"/>
                </a:solidFill>
                <a:latin typeface="Consolas" pitchFamily="49" charset="0"/>
              </a:rPr>
              <a:t>    </a:t>
            </a:r>
            <a:r>
              <a:rPr lang="en-US" sz="1200" b="1" dirty="0" err="1" smtClean="0">
                <a:solidFill>
                  <a:srgbClr val="FF0000"/>
                </a:solidFill>
                <a:latin typeface="Consolas" pitchFamily="49" charset="0"/>
              </a:rPr>
              <a:t>println</a:t>
            </a:r>
            <a:r>
              <a:rPr lang="en-US" sz="1200" b="1" dirty="0" smtClean="0">
                <a:solidFill>
                  <a:srgbClr val="FF0000"/>
                </a:solidFill>
                <a:latin typeface="Consolas" pitchFamily="49" charset="0"/>
              </a:rPr>
              <a:t> "Running '$it'  ..."</a:t>
            </a:r>
          </a:p>
          <a:p>
            <a:r>
              <a:rPr lang="en-US" sz="1200" b="1" dirty="0" smtClean="0">
                <a:solidFill>
                  <a:srgbClr val="FF0000"/>
                </a:solidFill>
                <a:latin typeface="Consolas" pitchFamily="49" charset="0"/>
              </a:rPr>
              <a:t>    res = </a:t>
            </a:r>
            <a:r>
              <a:rPr lang="en-US" sz="1200" b="1" dirty="0" err="1" smtClean="0">
                <a:solidFill>
                  <a:srgbClr val="FF0000"/>
                </a:solidFill>
                <a:latin typeface="Consolas" pitchFamily="49" charset="0"/>
              </a:rPr>
              <a:t>Eval.me</a:t>
            </a:r>
            <a:r>
              <a:rPr lang="en-US" sz="1200" b="1" dirty="0" smtClean="0">
                <a:solidFill>
                  <a:srgbClr val="FF0000"/>
                </a:solidFill>
                <a:latin typeface="Consolas" pitchFamily="49" charset="0"/>
              </a:rPr>
              <a:t>(new File("$work/prefix.sim").text + new File("$work/$it").text);</a:t>
            </a:r>
          </a:p>
          <a:p>
            <a:r>
              <a:rPr lang="en-US" sz="1200" b="1" dirty="0" smtClean="0">
                <a:solidFill>
                  <a:srgbClr val="FF0000"/>
                </a:solidFill>
                <a:latin typeface="Consolas" pitchFamily="49" charset="0"/>
              </a:rPr>
              <a:t>    </a:t>
            </a:r>
            <a:r>
              <a:rPr lang="en-US" sz="1200" b="1" dirty="0" err="1" smtClean="0">
                <a:solidFill>
                  <a:srgbClr val="FF0000"/>
                </a:solidFill>
                <a:latin typeface="Consolas" pitchFamily="49" charset="0"/>
              </a:rPr>
              <a:t>res.run</a:t>
            </a:r>
            <a:r>
              <a:rPr lang="en-US" sz="1200" b="1" dirty="0" smtClean="0">
                <a:solidFill>
                  <a:srgbClr val="FF0000"/>
                </a:solidFill>
                <a:latin typeface="Consolas" pitchFamily="49" charset="0"/>
              </a:rPr>
              <a:t>()</a:t>
            </a:r>
          </a:p>
          <a:p>
            <a:r>
              <a:rPr lang="en-US" sz="1200" b="1" dirty="0" smtClean="0">
                <a:solidFill>
                  <a:srgbClr val="FF0000"/>
                </a:solidFill>
                <a:latin typeface="Consolas" pitchFamily="49" charset="0"/>
              </a:rPr>
              <a:t>}</a:t>
            </a:r>
          </a:p>
          <a:p>
            <a:endParaRPr lang="en-US" sz="1200" dirty="0" smtClean="0">
              <a:latin typeface="Consolas" pitchFamily="49" charset="0"/>
            </a:endParaRPr>
          </a:p>
          <a:p>
            <a:endParaRPr lang="en-US" sz="1200" dirty="0" smtClean="0">
              <a:latin typeface="Consolas" pitchFamily="49" charset="0"/>
            </a:endParaRPr>
          </a:p>
        </p:txBody>
      </p:sp>
      <p:sp>
        <p:nvSpPr>
          <p:cNvPr id="5" name="Slide Number Placeholder 4"/>
          <p:cNvSpPr>
            <a:spLocks noGrp="1"/>
          </p:cNvSpPr>
          <p:nvPr>
            <p:ph type="sldNum" sz="quarter" idx="12"/>
          </p:nvPr>
        </p:nvSpPr>
        <p:spPr/>
        <p:txBody>
          <a:bodyPr/>
          <a:lstStyle/>
          <a:p>
            <a:fld id="{E9353CB8-35B8-441F-A176-6CE3BA725640}" type="slidenum">
              <a:rPr lang="en-US" smtClean="0"/>
              <a:pPr/>
              <a:t>239</a:t>
            </a:fld>
            <a:endParaRPr lang="en-US"/>
          </a:p>
        </p:txBody>
      </p:sp>
    </p:spTree>
    <p:extLst>
      <p:ext uri="{BB962C8B-B14F-4D97-AF65-F5344CB8AC3E}">
        <p14:creationId xmlns:p14="http://schemas.microsoft.com/office/powerpoint/2010/main" val="390981333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OMS3 Applications</a:t>
            </a:r>
            <a:endParaRPr lang="en-US" dirty="0"/>
          </a:p>
        </p:txBody>
      </p:sp>
      <p:sp>
        <p:nvSpPr>
          <p:cNvPr id="3" name="Content Placeholder 2"/>
          <p:cNvSpPr>
            <a:spLocks noGrp="1"/>
          </p:cNvSpPr>
          <p:nvPr>
            <p:ph sz="quarter" idx="1"/>
          </p:nvPr>
        </p:nvSpPr>
        <p:spPr/>
        <p:txBody>
          <a:bodyPr/>
          <a:lstStyle/>
          <a:p>
            <a:r>
              <a:rPr lang="en-US" dirty="0" smtClean="0"/>
              <a:t>OMS3/</a:t>
            </a:r>
            <a:r>
              <a:rPr lang="en-US" dirty="0" err="1" smtClean="0"/>
              <a:t>AgES</a:t>
            </a:r>
            <a:r>
              <a:rPr lang="en-US" dirty="0" smtClean="0"/>
              <a:t> </a:t>
            </a:r>
            <a:r>
              <a:rPr lang="en-US" dirty="0" smtClean="0">
                <a:sym typeface="Wingdings" pitchFamily="2" charset="2"/>
              </a:rPr>
              <a:t> 5 year CRIS ARS</a:t>
            </a:r>
            <a:endParaRPr lang="en-US" dirty="0" smtClean="0"/>
          </a:p>
          <a:p>
            <a:r>
              <a:rPr lang="en-US" dirty="0" smtClean="0">
                <a:sym typeface="Wingdings" pitchFamily="2" charset="2"/>
              </a:rPr>
              <a:t>OMS3/</a:t>
            </a:r>
            <a:r>
              <a:rPr lang="en-US" dirty="0" err="1" smtClean="0">
                <a:sym typeface="Wingdings" pitchFamily="2" charset="2"/>
              </a:rPr>
              <a:t>JGrass</a:t>
            </a:r>
            <a:r>
              <a:rPr lang="en-US" dirty="0" smtClean="0">
                <a:sym typeface="Wingdings" pitchFamily="2" charset="2"/>
              </a:rPr>
              <a:t> (</a:t>
            </a:r>
            <a:r>
              <a:rPr lang="en-US" dirty="0" err="1" smtClean="0">
                <a:sym typeface="Wingdings" pitchFamily="2" charset="2"/>
              </a:rPr>
              <a:t>Univ</a:t>
            </a:r>
            <a:r>
              <a:rPr lang="en-US" dirty="0" smtClean="0">
                <a:sym typeface="Wingdings" pitchFamily="2" charset="2"/>
              </a:rPr>
              <a:t> Trento/</a:t>
            </a:r>
            <a:r>
              <a:rPr lang="en-US" dirty="0" err="1" smtClean="0">
                <a:sym typeface="Wingdings" pitchFamily="2" charset="2"/>
              </a:rPr>
              <a:t>HydroloGIS</a:t>
            </a:r>
            <a:r>
              <a:rPr lang="en-US" dirty="0" smtClean="0">
                <a:sym typeface="Wingdings" pitchFamily="2" charset="2"/>
              </a:rPr>
              <a:t>)</a:t>
            </a:r>
            <a:endParaRPr lang="en-US" dirty="0" smtClean="0"/>
          </a:p>
          <a:p>
            <a:r>
              <a:rPr lang="en-US" dirty="0" smtClean="0"/>
              <a:t>OMS3/McCabe WBM </a:t>
            </a:r>
            <a:r>
              <a:rPr lang="en-US" dirty="0" smtClean="0">
                <a:sym typeface="Wingdings" pitchFamily="2" charset="2"/>
              </a:rPr>
              <a:t> Nile Project (IAEA)</a:t>
            </a:r>
          </a:p>
          <a:p>
            <a:r>
              <a:rPr lang="en-US" dirty="0" smtClean="0"/>
              <a:t>OMS3/Rusle2  </a:t>
            </a:r>
            <a:r>
              <a:rPr lang="en-US" dirty="0" smtClean="0">
                <a:sym typeface="Wingdings" pitchFamily="2" charset="2"/>
              </a:rPr>
              <a:t> </a:t>
            </a:r>
            <a:r>
              <a:rPr lang="en-US" dirty="0" smtClean="0"/>
              <a:t>CDSI (CSIP NRCS)</a:t>
            </a:r>
          </a:p>
          <a:p>
            <a:r>
              <a:rPr lang="en-US" dirty="0" smtClean="0"/>
              <a:t>OMS3/PRMS </a:t>
            </a:r>
            <a:r>
              <a:rPr lang="en-US" dirty="0" smtClean="0">
                <a:sym typeface="Wingdings" pitchFamily="2" charset="2"/>
              </a:rPr>
              <a:t></a:t>
            </a:r>
            <a:r>
              <a:rPr lang="en-US" dirty="0" smtClean="0"/>
              <a:t> WSF NRCS NWCC</a:t>
            </a:r>
          </a:p>
          <a:p>
            <a:endParaRPr lang="en-US" dirty="0"/>
          </a:p>
          <a:p>
            <a:r>
              <a:rPr lang="en-US" dirty="0" smtClean="0"/>
              <a:t>OMS3 NSF/USDA </a:t>
            </a:r>
            <a:r>
              <a:rPr lang="en-US" dirty="0">
                <a:sym typeface="Wingdings" pitchFamily="2" charset="2"/>
              </a:rPr>
              <a:t></a:t>
            </a:r>
            <a:r>
              <a:rPr lang="en-US" dirty="0" smtClean="0"/>
              <a:t> CSU</a:t>
            </a:r>
          </a:p>
          <a:p>
            <a:r>
              <a:rPr lang="en-US" dirty="0" smtClean="0"/>
              <a:t>OMS3 </a:t>
            </a:r>
            <a:r>
              <a:rPr lang="en-US" dirty="0" err="1" smtClean="0"/>
              <a:t>Geotop</a:t>
            </a:r>
            <a:r>
              <a:rPr lang="en-US" dirty="0" smtClean="0"/>
              <a:t> </a:t>
            </a:r>
            <a:r>
              <a:rPr lang="en-US" dirty="0" smtClean="0">
                <a:sym typeface="Wingdings" pitchFamily="2" charset="2"/>
              </a:rPr>
              <a:t> </a:t>
            </a:r>
            <a:r>
              <a:rPr lang="en-US" dirty="0" err="1" smtClean="0">
                <a:sym typeface="Wingdings" pitchFamily="2" charset="2"/>
              </a:rPr>
              <a:t>Univ</a:t>
            </a:r>
            <a:r>
              <a:rPr lang="en-US" dirty="0" smtClean="0">
                <a:sym typeface="Wingdings" pitchFamily="2" charset="2"/>
              </a:rPr>
              <a:t> Trento</a:t>
            </a:r>
            <a:r>
              <a:rPr lang="en-US" dirty="0" smtClean="0"/>
              <a:t> / </a:t>
            </a:r>
            <a:r>
              <a:rPr lang="en-US" dirty="0" err="1" smtClean="0"/>
              <a:t>Univ</a:t>
            </a:r>
            <a:r>
              <a:rPr lang="en-US" dirty="0" smtClean="0"/>
              <a:t> </a:t>
            </a:r>
            <a:r>
              <a:rPr lang="en-US" dirty="0"/>
              <a:t>C</a:t>
            </a:r>
            <a:r>
              <a:rPr lang="en-US" dirty="0" smtClean="0"/>
              <a:t>alabria</a:t>
            </a:r>
          </a:p>
          <a:p>
            <a:r>
              <a:rPr lang="en-US" dirty="0"/>
              <a:t>OMS3 </a:t>
            </a:r>
            <a:r>
              <a:rPr lang="en-US" dirty="0" err="1" smtClean="0"/>
              <a:t>NewAge</a:t>
            </a:r>
            <a:r>
              <a:rPr lang="en-US" dirty="0" smtClean="0"/>
              <a:t> </a:t>
            </a:r>
            <a:r>
              <a:rPr lang="en-US" dirty="0">
                <a:sym typeface="Wingdings" pitchFamily="2" charset="2"/>
              </a:rPr>
              <a:t> </a:t>
            </a:r>
            <a:r>
              <a:rPr lang="en-US" dirty="0" err="1">
                <a:sym typeface="Wingdings" pitchFamily="2" charset="2"/>
              </a:rPr>
              <a:t>Univ</a:t>
            </a:r>
            <a:r>
              <a:rPr lang="en-US" dirty="0">
                <a:sym typeface="Wingdings" pitchFamily="2" charset="2"/>
              </a:rPr>
              <a:t> Trento</a:t>
            </a:r>
            <a:r>
              <a:rPr lang="en-US" dirty="0"/>
              <a:t> </a:t>
            </a:r>
            <a:endParaRPr lang="en-US" dirty="0" smtClean="0"/>
          </a:p>
          <a:p>
            <a:endParaRPr lang="en-US" dirty="0"/>
          </a:p>
          <a:p>
            <a:r>
              <a:rPr lang="en-US" dirty="0" err="1" smtClean="0"/>
              <a:t>OMSLab</a:t>
            </a:r>
            <a:endParaRPr lang="en-US" dirty="0"/>
          </a:p>
          <a:p>
            <a:endParaRPr lang="en-US" dirty="0" smtClean="0"/>
          </a:p>
          <a:p>
            <a:endParaRPr lang="en-US" dirty="0" smtClean="0"/>
          </a:p>
          <a:p>
            <a:pPr marL="0" indent="0">
              <a:buNone/>
            </a:pPr>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24</a:t>
            </a:fld>
            <a:endParaRPr lang="en-US"/>
          </a:p>
        </p:txBody>
      </p:sp>
    </p:spTree>
    <p:extLst>
      <p:ext uri="{BB962C8B-B14F-4D97-AF65-F5344CB8AC3E}">
        <p14:creationId xmlns:p14="http://schemas.microsoft.com/office/powerpoint/2010/main" val="3756008647"/>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49917" y="1643063"/>
            <a:ext cx="1648047" cy="821531"/>
          </a:xfrm>
          <a:prstGeom prst="rect">
            <a:avLst/>
          </a:prstGeom>
        </p:spPr>
        <p:style>
          <a:lnRef idx="1">
            <a:schemeClr val="accent1"/>
          </a:lnRef>
          <a:fillRef idx="2">
            <a:schemeClr val="accent1"/>
          </a:fillRef>
          <a:effectRef idx="1">
            <a:schemeClr val="accent1"/>
          </a:effectRef>
          <a:fontRef idx="minor">
            <a:schemeClr val="dk1"/>
          </a:fontRef>
        </p:style>
        <p:txBody>
          <a:bodyPr lIns="160020" tIns="80010" rIns="160020" bIns="80010" rtlCol="0" anchor="ctr"/>
          <a:lstStyle/>
          <a:p>
            <a:pPr algn="ctr"/>
            <a:r>
              <a:rPr lang="en-US" sz="2500" dirty="0"/>
              <a:t>Step 1</a:t>
            </a:r>
          </a:p>
        </p:txBody>
      </p:sp>
      <p:sp>
        <p:nvSpPr>
          <p:cNvPr id="3" name="Rectangle 2"/>
          <p:cNvSpPr/>
          <p:nvPr/>
        </p:nvSpPr>
        <p:spPr>
          <a:xfrm>
            <a:off x="1449917" y="2833688"/>
            <a:ext cx="1648047" cy="821531"/>
          </a:xfrm>
          <a:prstGeom prst="rect">
            <a:avLst/>
          </a:prstGeom>
        </p:spPr>
        <p:style>
          <a:lnRef idx="1">
            <a:schemeClr val="accent1"/>
          </a:lnRef>
          <a:fillRef idx="2">
            <a:schemeClr val="accent1"/>
          </a:fillRef>
          <a:effectRef idx="1">
            <a:schemeClr val="accent1"/>
          </a:effectRef>
          <a:fontRef idx="minor">
            <a:schemeClr val="dk1"/>
          </a:fontRef>
        </p:style>
        <p:txBody>
          <a:bodyPr lIns="160020" tIns="80010" rIns="160020" bIns="80010" rtlCol="0" anchor="ctr"/>
          <a:lstStyle/>
          <a:p>
            <a:pPr algn="ctr"/>
            <a:r>
              <a:rPr lang="en-US" sz="2500" dirty="0"/>
              <a:t>Step 2</a:t>
            </a:r>
          </a:p>
        </p:txBody>
      </p:sp>
      <p:sp>
        <p:nvSpPr>
          <p:cNvPr id="4" name="Rectangle 3"/>
          <p:cNvSpPr/>
          <p:nvPr/>
        </p:nvSpPr>
        <p:spPr>
          <a:xfrm>
            <a:off x="1449917" y="4441031"/>
            <a:ext cx="1648047" cy="821531"/>
          </a:xfrm>
          <a:prstGeom prst="rect">
            <a:avLst/>
          </a:prstGeom>
        </p:spPr>
        <p:style>
          <a:lnRef idx="1">
            <a:schemeClr val="accent1"/>
          </a:lnRef>
          <a:fillRef idx="2">
            <a:schemeClr val="accent1"/>
          </a:fillRef>
          <a:effectRef idx="1">
            <a:schemeClr val="accent1"/>
          </a:effectRef>
          <a:fontRef idx="minor">
            <a:schemeClr val="dk1"/>
          </a:fontRef>
        </p:style>
        <p:txBody>
          <a:bodyPr lIns="160020" tIns="80010" rIns="160020" bIns="80010" rtlCol="0" anchor="ctr"/>
          <a:lstStyle/>
          <a:p>
            <a:pPr algn="ctr"/>
            <a:r>
              <a:rPr lang="en-US" sz="2500" dirty="0"/>
              <a:t>Step n</a:t>
            </a:r>
          </a:p>
        </p:txBody>
      </p:sp>
      <p:cxnSp>
        <p:nvCxnSpPr>
          <p:cNvPr id="6" name="Straight Arrow Connector 5"/>
          <p:cNvCxnSpPr>
            <a:stCxn id="2" idx="2"/>
            <a:endCxn id="3" idx="0"/>
          </p:cNvCxnSpPr>
          <p:nvPr/>
        </p:nvCxnSpPr>
        <p:spPr>
          <a:xfrm rot="5400000">
            <a:off x="2089393" y="2649306"/>
            <a:ext cx="369094" cy="26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stCxn id="3" idx="2"/>
            <a:endCxn id="4" idx="0"/>
          </p:cNvCxnSpPr>
          <p:nvPr/>
        </p:nvCxnSpPr>
        <p:spPr>
          <a:xfrm rot="5400000">
            <a:off x="1881034" y="4048290"/>
            <a:ext cx="785813" cy="2647"/>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3778250" y="1631156"/>
            <a:ext cx="1648047" cy="821531"/>
          </a:xfrm>
          <a:prstGeom prst="rect">
            <a:avLst/>
          </a:prstGeom>
        </p:spPr>
        <p:style>
          <a:lnRef idx="1">
            <a:schemeClr val="accent1"/>
          </a:lnRef>
          <a:fillRef idx="2">
            <a:schemeClr val="accent1"/>
          </a:fillRef>
          <a:effectRef idx="1">
            <a:schemeClr val="accent1"/>
          </a:effectRef>
          <a:fontRef idx="minor">
            <a:schemeClr val="dk1"/>
          </a:fontRef>
        </p:style>
        <p:txBody>
          <a:bodyPr lIns="160020" tIns="80010" rIns="160020" bIns="80010" rtlCol="0" anchor="ctr"/>
          <a:lstStyle/>
          <a:p>
            <a:pPr algn="ctr"/>
            <a:r>
              <a:rPr lang="en-US" sz="2500" dirty="0"/>
              <a:t>Step 1</a:t>
            </a:r>
          </a:p>
        </p:txBody>
      </p:sp>
      <p:sp>
        <p:nvSpPr>
          <p:cNvPr id="10" name="Rectangle 9"/>
          <p:cNvSpPr/>
          <p:nvPr/>
        </p:nvSpPr>
        <p:spPr>
          <a:xfrm>
            <a:off x="3778250" y="2833688"/>
            <a:ext cx="1648047" cy="821531"/>
          </a:xfrm>
          <a:prstGeom prst="rect">
            <a:avLst/>
          </a:prstGeom>
        </p:spPr>
        <p:style>
          <a:lnRef idx="1">
            <a:schemeClr val="accent1"/>
          </a:lnRef>
          <a:fillRef idx="2">
            <a:schemeClr val="accent1"/>
          </a:fillRef>
          <a:effectRef idx="1">
            <a:schemeClr val="accent1"/>
          </a:effectRef>
          <a:fontRef idx="minor">
            <a:schemeClr val="dk1"/>
          </a:fontRef>
        </p:style>
        <p:txBody>
          <a:bodyPr lIns="160020" tIns="80010" rIns="160020" bIns="80010" rtlCol="0" anchor="ctr"/>
          <a:lstStyle/>
          <a:p>
            <a:pPr algn="ctr"/>
            <a:r>
              <a:rPr lang="en-US" sz="2500" dirty="0"/>
              <a:t>Step 2</a:t>
            </a:r>
          </a:p>
        </p:txBody>
      </p:sp>
      <p:sp>
        <p:nvSpPr>
          <p:cNvPr id="11" name="Rectangle 10"/>
          <p:cNvSpPr/>
          <p:nvPr/>
        </p:nvSpPr>
        <p:spPr>
          <a:xfrm>
            <a:off x="3778250" y="4429125"/>
            <a:ext cx="1648047" cy="821531"/>
          </a:xfrm>
          <a:prstGeom prst="rect">
            <a:avLst/>
          </a:prstGeom>
        </p:spPr>
        <p:style>
          <a:lnRef idx="1">
            <a:schemeClr val="accent1"/>
          </a:lnRef>
          <a:fillRef idx="2">
            <a:schemeClr val="accent1"/>
          </a:fillRef>
          <a:effectRef idx="1">
            <a:schemeClr val="accent1"/>
          </a:effectRef>
          <a:fontRef idx="minor">
            <a:schemeClr val="dk1"/>
          </a:fontRef>
        </p:style>
        <p:txBody>
          <a:bodyPr lIns="160020" tIns="80010" rIns="160020" bIns="80010" rtlCol="0" anchor="ctr"/>
          <a:lstStyle/>
          <a:p>
            <a:pPr algn="ctr"/>
            <a:r>
              <a:rPr lang="en-US" sz="2500" dirty="0"/>
              <a:t>Step n</a:t>
            </a:r>
          </a:p>
        </p:txBody>
      </p:sp>
      <p:cxnSp>
        <p:nvCxnSpPr>
          <p:cNvPr id="12" name="Straight Arrow Connector 11"/>
          <p:cNvCxnSpPr>
            <a:stCxn id="9" idx="2"/>
            <a:endCxn id="10" idx="0"/>
          </p:cNvCxnSpPr>
          <p:nvPr/>
        </p:nvCxnSpPr>
        <p:spPr>
          <a:xfrm rot="5400000">
            <a:off x="4411773" y="2643353"/>
            <a:ext cx="381000" cy="26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2"/>
            <a:endCxn id="11" idx="0"/>
          </p:cNvCxnSpPr>
          <p:nvPr/>
        </p:nvCxnSpPr>
        <p:spPr>
          <a:xfrm rot="5400000">
            <a:off x="4215320" y="4042337"/>
            <a:ext cx="773906" cy="2647"/>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15" name="Shape 14"/>
          <p:cNvCxnSpPr>
            <a:stCxn id="4" idx="2"/>
            <a:endCxn id="9" idx="0"/>
          </p:cNvCxnSpPr>
          <p:nvPr/>
        </p:nvCxnSpPr>
        <p:spPr>
          <a:xfrm rot="5400000" flipH="1" flipV="1">
            <a:off x="1622404" y="2282693"/>
            <a:ext cx="3631406" cy="2328333"/>
          </a:xfrm>
          <a:prstGeom prst="bentConnector5">
            <a:avLst>
              <a:gd name="adj1" fmla="val -11803"/>
              <a:gd name="adj2" fmla="val 50000"/>
              <a:gd name="adj3" fmla="val 111803"/>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413500" y="1631156"/>
            <a:ext cx="1648047" cy="821531"/>
          </a:xfrm>
          <a:prstGeom prst="rect">
            <a:avLst/>
          </a:prstGeom>
        </p:spPr>
        <p:style>
          <a:lnRef idx="1">
            <a:schemeClr val="accent1"/>
          </a:lnRef>
          <a:fillRef idx="2">
            <a:schemeClr val="accent1"/>
          </a:fillRef>
          <a:effectRef idx="1">
            <a:schemeClr val="accent1"/>
          </a:effectRef>
          <a:fontRef idx="minor">
            <a:schemeClr val="dk1"/>
          </a:fontRef>
        </p:style>
        <p:txBody>
          <a:bodyPr lIns="160020" tIns="80010" rIns="160020" bIns="80010" rtlCol="0" anchor="ctr"/>
          <a:lstStyle/>
          <a:p>
            <a:pPr algn="ctr"/>
            <a:r>
              <a:rPr lang="en-US" sz="2500" dirty="0"/>
              <a:t>Step 1</a:t>
            </a:r>
          </a:p>
        </p:txBody>
      </p:sp>
      <p:sp>
        <p:nvSpPr>
          <p:cNvPr id="17" name="Rectangle 16"/>
          <p:cNvSpPr/>
          <p:nvPr/>
        </p:nvSpPr>
        <p:spPr>
          <a:xfrm>
            <a:off x="6413500" y="2869406"/>
            <a:ext cx="1648047" cy="821531"/>
          </a:xfrm>
          <a:prstGeom prst="rect">
            <a:avLst/>
          </a:prstGeom>
        </p:spPr>
        <p:style>
          <a:lnRef idx="1">
            <a:schemeClr val="accent1"/>
          </a:lnRef>
          <a:fillRef idx="2">
            <a:schemeClr val="accent1"/>
          </a:fillRef>
          <a:effectRef idx="1">
            <a:schemeClr val="accent1"/>
          </a:effectRef>
          <a:fontRef idx="minor">
            <a:schemeClr val="dk1"/>
          </a:fontRef>
        </p:style>
        <p:txBody>
          <a:bodyPr lIns="160020" tIns="80010" rIns="160020" bIns="80010" rtlCol="0" anchor="ctr"/>
          <a:lstStyle/>
          <a:p>
            <a:pPr algn="ctr"/>
            <a:r>
              <a:rPr lang="en-US" sz="2500" dirty="0"/>
              <a:t>Step 2</a:t>
            </a:r>
          </a:p>
        </p:txBody>
      </p:sp>
      <p:sp>
        <p:nvSpPr>
          <p:cNvPr id="18" name="Rectangle 17"/>
          <p:cNvSpPr/>
          <p:nvPr/>
        </p:nvSpPr>
        <p:spPr>
          <a:xfrm>
            <a:off x="6413500" y="4429125"/>
            <a:ext cx="1648047" cy="821531"/>
          </a:xfrm>
          <a:prstGeom prst="rect">
            <a:avLst/>
          </a:prstGeom>
        </p:spPr>
        <p:style>
          <a:lnRef idx="1">
            <a:schemeClr val="accent1"/>
          </a:lnRef>
          <a:fillRef idx="2">
            <a:schemeClr val="accent1"/>
          </a:fillRef>
          <a:effectRef idx="1">
            <a:schemeClr val="accent1"/>
          </a:effectRef>
          <a:fontRef idx="minor">
            <a:schemeClr val="dk1"/>
          </a:fontRef>
        </p:style>
        <p:txBody>
          <a:bodyPr lIns="160020" tIns="80010" rIns="160020" bIns="80010" rtlCol="0" anchor="ctr"/>
          <a:lstStyle/>
          <a:p>
            <a:pPr algn="ctr"/>
            <a:r>
              <a:rPr lang="en-US" sz="2500" dirty="0"/>
              <a:t>Step n</a:t>
            </a:r>
          </a:p>
        </p:txBody>
      </p:sp>
      <p:cxnSp>
        <p:nvCxnSpPr>
          <p:cNvPr id="19" name="Straight Arrow Connector 18"/>
          <p:cNvCxnSpPr>
            <a:stCxn id="16" idx="2"/>
            <a:endCxn id="17" idx="0"/>
          </p:cNvCxnSpPr>
          <p:nvPr/>
        </p:nvCxnSpPr>
        <p:spPr>
          <a:xfrm rot="5400000">
            <a:off x="7029164" y="2661212"/>
            <a:ext cx="416719" cy="26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7" idx="2"/>
            <a:endCxn id="18" idx="0"/>
          </p:cNvCxnSpPr>
          <p:nvPr/>
        </p:nvCxnSpPr>
        <p:spPr>
          <a:xfrm rot="5400000">
            <a:off x="6868429" y="4060197"/>
            <a:ext cx="738188" cy="2647"/>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21" name="Shape 20"/>
          <p:cNvCxnSpPr>
            <a:stCxn id="11" idx="2"/>
            <a:endCxn id="16" idx="0"/>
          </p:cNvCxnSpPr>
          <p:nvPr/>
        </p:nvCxnSpPr>
        <p:spPr>
          <a:xfrm rot="5400000" flipH="1" flipV="1">
            <a:off x="4110148" y="2123281"/>
            <a:ext cx="3619500" cy="2635250"/>
          </a:xfrm>
          <a:prstGeom prst="bentConnector5">
            <a:avLst>
              <a:gd name="adj1" fmla="val -11842"/>
              <a:gd name="adj2" fmla="val 50000"/>
              <a:gd name="adj3" fmla="val 111842"/>
            </a:avLst>
          </a:prstGeom>
          <a:ln>
            <a:prstDash val="dash"/>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83168" y="152400"/>
            <a:ext cx="1426031" cy="561692"/>
          </a:xfrm>
          <a:prstGeom prst="rect">
            <a:avLst/>
          </a:prstGeom>
          <a:noFill/>
        </p:spPr>
        <p:txBody>
          <a:bodyPr wrap="none" lIns="160020" tIns="80010" rIns="160020" bIns="80010" rtlCol="0">
            <a:spAutoFit/>
          </a:bodyPr>
          <a:lstStyle/>
          <a:p>
            <a:r>
              <a:rPr lang="en-US" sz="2500" dirty="0"/>
              <a:t>Rounds</a:t>
            </a:r>
          </a:p>
        </p:txBody>
      </p:sp>
      <p:cxnSp>
        <p:nvCxnSpPr>
          <p:cNvPr id="27" name="Straight Arrow Connector 26"/>
          <p:cNvCxnSpPr/>
          <p:nvPr/>
        </p:nvCxnSpPr>
        <p:spPr>
          <a:xfrm>
            <a:off x="878417" y="664368"/>
            <a:ext cx="1047750" cy="297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rot="16200000" flipH="1">
            <a:off x="330068" y="1224623"/>
            <a:ext cx="1107281" cy="1058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rot="16200000" flipH="1">
            <a:off x="115517" y="792949"/>
            <a:ext cx="1142300" cy="561692"/>
          </a:xfrm>
          <a:prstGeom prst="rect">
            <a:avLst/>
          </a:prstGeom>
          <a:noFill/>
        </p:spPr>
        <p:txBody>
          <a:bodyPr wrap="none" lIns="160020" tIns="80010" rIns="160020" bIns="80010" rtlCol="0">
            <a:spAutoFit/>
          </a:bodyPr>
          <a:lstStyle/>
          <a:p>
            <a:r>
              <a:rPr lang="en-US" sz="2500" dirty="0"/>
              <a:t>Steps</a:t>
            </a:r>
          </a:p>
        </p:txBody>
      </p:sp>
      <p:sp>
        <p:nvSpPr>
          <p:cNvPr id="32" name="Flowchart: Terminator 31"/>
          <p:cNvSpPr/>
          <p:nvPr/>
        </p:nvSpPr>
        <p:spPr>
          <a:xfrm>
            <a:off x="6625167" y="5500688"/>
            <a:ext cx="1227667" cy="428625"/>
          </a:xfrm>
          <a:prstGeom prst="flowChartTerminator">
            <a:avLst/>
          </a:prstGeom>
        </p:spPr>
        <p:style>
          <a:lnRef idx="1">
            <a:schemeClr val="dk1"/>
          </a:lnRef>
          <a:fillRef idx="2">
            <a:schemeClr val="dk1"/>
          </a:fillRef>
          <a:effectRef idx="1">
            <a:schemeClr val="dk1"/>
          </a:effectRef>
          <a:fontRef idx="minor">
            <a:schemeClr val="dk1"/>
          </a:fontRef>
        </p:style>
        <p:txBody>
          <a:bodyPr lIns="160020" tIns="80010" rIns="160020" bIns="80010" rtlCol="0" anchor="ctr"/>
          <a:lstStyle/>
          <a:p>
            <a:pPr algn="ctr"/>
            <a:r>
              <a:rPr lang="en-US" sz="2100" dirty="0"/>
              <a:t>End</a:t>
            </a:r>
          </a:p>
        </p:txBody>
      </p:sp>
      <p:sp>
        <p:nvSpPr>
          <p:cNvPr id="33" name="Flowchart: Terminator 32"/>
          <p:cNvSpPr/>
          <p:nvPr/>
        </p:nvSpPr>
        <p:spPr>
          <a:xfrm>
            <a:off x="1661583" y="916781"/>
            <a:ext cx="1227667" cy="428625"/>
          </a:xfrm>
          <a:prstGeom prst="flowChartTerminator">
            <a:avLst/>
          </a:prstGeom>
        </p:spPr>
        <p:style>
          <a:lnRef idx="1">
            <a:schemeClr val="dk1"/>
          </a:lnRef>
          <a:fillRef idx="2">
            <a:schemeClr val="dk1"/>
          </a:fillRef>
          <a:effectRef idx="1">
            <a:schemeClr val="dk1"/>
          </a:effectRef>
          <a:fontRef idx="minor">
            <a:schemeClr val="dk1"/>
          </a:fontRef>
        </p:style>
        <p:txBody>
          <a:bodyPr lIns="160020" tIns="80010" rIns="160020" bIns="80010" rtlCol="0" anchor="ctr"/>
          <a:lstStyle/>
          <a:p>
            <a:pPr algn="ctr"/>
            <a:r>
              <a:rPr lang="en-US" sz="2100" dirty="0"/>
              <a:t>Start</a:t>
            </a:r>
          </a:p>
        </p:txBody>
      </p:sp>
      <p:cxnSp>
        <p:nvCxnSpPr>
          <p:cNvPr id="35" name="Straight Connector 34"/>
          <p:cNvCxnSpPr>
            <a:stCxn id="33" idx="2"/>
            <a:endCxn id="2" idx="0"/>
          </p:cNvCxnSpPr>
          <p:nvPr/>
        </p:nvCxnSpPr>
        <p:spPr>
          <a:xfrm rot="5400000">
            <a:off x="2125850" y="1493496"/>
            <a:ext cx="297656" cy="147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8" idx="2"/>
            <a:endCxn id="32" idx="0"/>
          </p:cNvCxnSpPr>
          <p:nvPr/>
        </p:nvCxnSpPr>
        <p:spPr>
          <a:xfrm rot="16200000" flipH="1">
            <a:off x="7113246" y="5374933"/>
            <a:ext cx="250031" cy="1477"/>
          </a:xfrm>
          <a:prstGeom prst="line">
            <a:avLst/>
          </a:prstGeom>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1502834" y="6107907"/>
            <a:ext cx="1533433" cy="561692"/>
          </a:xfrm>
          <a:prstGeom prst="rect">
            <a:avLst/>
          </a:prstGeom>
          <a:noFill/>
        </p:spPr>
        <p:txBody>
          <a:bodyPr wrap="none" lIns="160020" tIns="80010" rIns="160020" bIns="80010" rtlCol="0">
            <a:spAutoFit/>
          </a:bodyPr>
          <a:lstStyle/>
          <a:p>
            <a:r>
              <a:rPr lang="en-US" sz="2500" dirty="0"/>
              <a:t>Round 1</a:t>
            </a:r>
          </a:p>
        </p:txBody>
      </p:sp>
      <p:sp>
        <p:nvSpPr>
          <p:cNvPr id="40" name="TextBox 39"/>
          <p:cNvSpPr txBox="1"/>
          <p:nvPr/>
        </p:nvSpPr>
        <p:spPr>
          <a:xfrm>
            <a:off x="3915833" y="6107907"/>
            <a:ext cx="2931252" cy="561692"/>
          </a:xfrm>
          <a:prstGeom prst="rect">
            <a:avLst/>
          </a:prstGeom>
          <a:noFill/>
        </p:spPr>
        <p:txBody>
          <a:bodyPr wrap="none" lIns="160020" tIns="80010" rIns="160020" bIns="80010" rtlCol="0">
            <a:spAutoFit/>
          </a:bodyPr>
          <a:lstStyle/>
          <a:p>
            <a:r>
              <a:rPr lang="en-US" sz="2500" dirty="0"/>
              <a:t>Round 2            …</a:t>
            </a:r>
          </a:p>
        </p:txBody>
      </p:sp>
      <p:sp>
        <p:nvSpPr>
          <p:cNvPr id="41" name="TextBox 40"/>
          <p:cNvSpPr txBox="1"/>
          <p:nvPr/>
        </p:nvSpPr>
        <p:spPr>
          <a:xfrm>
            <a:off x="6519334" y="6107907"/>
            <a:ext cx="1533433" cy="561692"/>
          </a:xfrm>
          <a:prstGeom prst="rect">
            <a:avLst/>
          </a:prstGeom>
          <a:noFill/>
        </p:spPr>
        <p:txBody>
          <a:bodyPr wrap="none" lIns="160020" tIns="80010" rIns="160020" bIns="80010" rtlCol="0">
            <a:spAutoFit/>
          </a:bodyPr>
          <a:lstStyle/>
          <a:p>
            <a:r>
              <a:rPr lang="en-US" sz="2500" dirty="0"/>
              <a:t>Round n</a:t>
            </a:r>
          </a:p>
        </p:txBody>
      </p:sp>
      <p:sp>
        <p:nvSpPr>
          <p:cNvPr id="30" name="TextBox 29"/>
          <p:cNvSpPr txBox="1"/>
          <p:nvPr/>
        </p:nvSpPr>
        <p:spPr>
          <a:xfrm>
            <a:off x="3429000" y="457200"/>
            <a:ext cx="4506426" cy="360996"/>
          </a:xfrm>
          <a:prstGeom prst="rect">
            <a:avLst/>
          </a:prstGeom>
          <a:noFill/>
        </p:spPr>
        <p:txBody>
          <a:bodyPr wrap="none" rtlCol="0">
            <a:spAutoFit/>
          </a:bodyPr>
          <a:lstStyle/>
          <a:p>
            <a:r>
              <a:rPr lang="en-US" dirty="0" smtClean="0"/>
              <a:t>LUCA Stepwise, Multi-objective calibration</a:t>
            </a:r>
            <a:endParaRPr lang="en-US" dirty="0"/>
          </a:p>
        </p:txBody>
      </p:sp>
      <p:sp>
        <p:nvSpPr>
          <p:cNvPr id="7" name="Slide Number Placeholder 6"/>
          <p:cNvSpPr>
            <a:spLocks noGrp="1"/>
          </p:cNvSpPr>
          <p:nvPr>
            <p:ph type="sldNum" sz="quarter" idx="12"/>
          </p:nvPr>
        </p:nvSpPr>
        <p:spPr/>
        <p:txBody>
          <a:bodyPr/>
          <a:lstStyle/>
          <a:p>
            <a:fld id="{E9353CB8-35B8-441F-A176-6CE3BA725640}" type="slidenum">
              <a:rPr lang="en-US" smtClean="0"/>
              <a:pPr/>
              <a:t>240</a:t>
            </a:fld>
            <a:endParaRPr lang="en-US"/>
          </a:p>
        </p:txBody>
      </p:sp>
    </p:spTree>
    <p:extLst>
      <p:ext uri="{BB962C8B-B14F-4D97-AF65-F5344CB8AC3E}">
        <p14:creationId xmlns:p14="http://schemas.microsoft.com/office/powerpoint/2010/main" val="1104829247"/>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19893" y="228600"/>
            <a:ext cx="8228013" cy="990600"/>
          </a:xfrm>
        </p:spPr>
        <p:txBody>
          <a:bodyPr>
            <a:normAutofit/>
          </a:bodyPr>
          <a:lstStyle/>
          <a:p>
            <a:r>
              <a:rPr lang="en-US" cap="none" dirty="0" smtClean="0"/>
              <a:t>Shuffled complex evolution: LUCA</a:t>
            </a:r>
            <a:endParaRPr lang="en-US" cap="none" dirty="0"/>
          </a:p>
        </p:txBody>
      </p:sp>
      <p:sp>
        <p:nvSpPr>
          <p:cNvPr id="4" name="TextBox 3"/>
          <p:cNvSpPr txBox="1"/>
          <p:nvPr/>
        </p:nvSpPr>
        <p:spPr>
          <a:xfrm>
            <a:off x="152400" y="1219200"/>
            <a:ext cx="8763000" cy="5277407"/>
          </a:xfrm>
          <a:prstGeom prst="rect">
            <a:avLst/>
          </a:prstGeom>
          <a:noFill/>
          <a:effectLst>
            <a:glow rad="101600">
              <a:schemeClr val="accent2">
                <a:satMod val="175000"/>
                <a:alpha val="40000"/>
              </a:schemeClr>
            </a:glow>
          </a:effectLst>
        </p:spPr>
        <p:txBody>
          <a:bodyPr wrap="square" rtlCol="0">
            <a:spAutoFit/>
          </a:bodyPr>
          <a:lstStyle/>
          <a:p>
            <a:r>
              <a:rPr lang="en-US" sz="1200" b="1" dirty="0" err="1" smtClean="0">
                <a:latin typeface="Consolas" pitchFamily="49" charset="0"/>
              </a:rPr>
              <a:t>luca</a:t>
            </a:r>
            <a:r>
              <a:rPr lang="en-US" sz="1200" dirty="0" smtClean="0">
                <a:latin typeface="Consolas" pitchFamily="49" charset="0"/>
              </a:rPr>
              <a:t>(name: "EFC-</a:t>
            </a:r>
            <a:r>
              <a:rPr lang="en-US" sz="1200" dirty="0" err="1" smtClean="0">
                <a:latin typeface="Consolas" pitchFamily="49" charset="0"/>
              </a:rPr>
              <a:t>luca</a:t>
            </a:r>
            <a:r>
              <a:rPr lang="en-US" sz="1200" dirty="0" smtClean="0">
                <a:latin typeface="Consolas" pitchFamily="49" charset="0"/>
              </a:rPr>
              <a:t>") {</a:t>
            </a:r>
          </a:p>
          <a:p>
            <a:r>
              <a:rPr lang="en-US" sz="1200" dirty="0" smtClean="0">
                <a:latin typeface="Consolas" pitchFamily="49" charset="0"/>
              </a:rPr>
              <a:t>    // model, </a:t>
            </a:r>
            <a:r>
              <a:rPr lang="en-US" sz="1200" dirty="0" err="1" smtClean="0">
                <a:latin typeface="Consolas" pitchFamily="49" charset="0"/>
              </a:rPr>
              <a:t>outputstrategy</a:t>
            </a:r>
            <a:r>
              <a:rPr lang="en-US" sz="1200" dirty="0" smtClean="0">
                <a:latin typeface="Consolas" pitchFamily="49" charset="0"/>
              </a:rPr>
              <a:t>, resource …</a:t>
            </a:r>
          </a:p>
          <a:p>
            <a:endParaRPr lang="en-US" sz="1200" dirty="0" smtClean="0">
              <a:latin typeface="Consolas" pitchFamily="49" charset="0"/>
            </a:endParaRPr>
          </a:p>
          <a:p>
            <a:r>
              <a:rPr lang="en-US" sz="1200" dirty="0" smtClean="0">
                <a:latin typeface="Consolas" pitchFamily="49" charset="0"/>
              </a:rPr>
              <a:t>    </a:t>
            </a:r>
            <a:r>
              <a:rPr lang="en-US" sz="1200" dirty="0" err="1" smtClean="0">
                <a:latin typeface="Consolas" pitchFamily="49" charset="0"/>
              </a:rPr>
              <a:t>calibration_start</a:t>
            </a:r>
            <a:r>
              <a:rPr lang="en-US" sz="1200" dirty="0" smtClean="0">
                <a:latin typeface="Consolas" pitchFamily="49" charset="0"/>
              </a:rPr>
              <a:t> "1981-10-01"         // Calibration start date</a:t>
            </a:r>
          </a:p>
          <a:p>
            <a:r>
              <a:rPr lang="en-US" sz="1200" dirty="0" smtClean="0">
                <a:latin typeface="Consolas" pitchFamily="49" charset="0"/>
              </a:rPr>
              <a:t>    </a:t>
            </a:r>
            <a:r>
              <a:rPr lang="en-US" sz="1200" b="1" dirty="0" smtClean="0">
                <a:latin typeface="Consolas" pitchFamily="49" charset="0"/>
              </a:rPr>
              <a:t>rounds</a:t>
            </a:r>
            <a:r>
              <a:rPr lang="en-US" sz="1200" dirty="0" smtClean="0">
                <a:latin typeface="Consolas" pitchFamily="49" charset="0"/>
              </a:rPr>
              <a:t> 2                               // calibration rounds, default 1</a:t>
            </a:r>
          </a:p>
          <a:p>
            <a:endParaRPr lang="en-US" sz="1200" dirty="0" smtClean="0">
              <a:latin typeface="Consolas" pitchFamily="49" charset="0"/>
            </a:endParaRPr>
          </a:p>
          <a:p>
            <a:r>
              <a:rPr lang="en-US" sz="1200" dirty="0" smtClean="0">
                <a:latin typeface="Consolas" pitchFamily="49" charset="0"/>
              </a:rPr>
              <a:t>    // step definitions</a:t>
            </a:r>
          </a:p>
          <a:p>
            <a:r>
              <a:rPr lang="en-US" sz="1200" dirty="0" smtClean="0">
                <a:latin typeface="Consolas" pitchFamily="49" charset="0"/>
              </a:rPr>
              <a:t>    </a:t>
            </a:r>
            <a:r>
              <a:rPr lang="en-US" sz="1200" b="1" dirty="0" smtClean="0">
                <a:latin typeface="Consolas" pitchFamily="49" charset="0"/>
              </a:rPr>
              <a:t>step</a:t>
            </a:r>
            <a:r>
              <a:rPr lang="en-US" sz="1200" dirty="0" smtClean="0">
                <a:latin typeface="Consolas" pitchFamily="49" charset="0"/>
              </a:rPr>
              <a:t> {                     </a:t>
            </a:r>
          </a:p>
          <a:p>
            <a:r>
              <a:rPr lang="en-US" sz="1200" dirty="0" smtClean="0">
                <a:latin typeface="Consolas" pitchFamily="49" charset="0"/>
              </a:rPr>
              <a:t>        parameter {</a:t>
            </a:r>
          </a:p>
          <a:p>
            <a:r>
              <a:rPr lang="en-US" sz="1200" dirty="0" smtClean="0">
                <a:latin typeface="Consolas" pitchFamily="49" charset="0"/>
              </a:rPr>
              <a:t>            </a:t>
            </a:r>
            <a:r>
              <a:rPr lang="en-US" sz="1200" dirty="0" err="1" smtClean="0">
                <a:solidFill>
                  <a:srgbClr val="FF0000"/>
                </a:solidFill>
                <a:latin typeface="Consolas" pitchFamily="49" charset="0"/>
              </a:rPr>
              <a:t>jh_coef</a:t>
            </a:r>
            <a:r>
              <a:rPr lang="en-US" sz="1200" dirty="0" smtClean="0">
                <a:latin typeface="Consolas" pitchFamily="49" charset="0"/>
              </a:rPr>
              <a:t>(lower:0.001, upper:0.02, </a:t>
            </a:r>
            <a:r>
              <a:rPr lang="en-US" sz="1200" dirty="0" err="1" smtClean="0">
                <a:latin typeface="Consolas" pitchFamily="49" charset="0"/>
              </a:rPr>
              <a:t>strategy:MEAN</a:t>
            </a:r>
            <a:r>
              <a:rPr lang="en-US" sz="1200" dirty="0" smtClean="0">
                <a:latin typeface="Consolas" pitchFamily="49" charset="0"/>
              </a:rPr>
              <a:t>)</a:t>
            </a:r>
          </a:p>
          <a:p>
            <a:r>
              <a:rPr lang="en-US" sz="1200" dirty="0" smtClean="0">
                <a:latin typeface="Consolas" pitchFamily="49" charset="0"/>
              </a:rPr>
              <a:t>        }</a:t>
            </a:r>
          </a:p>
          <a:p>
            <a:r>
              <a:rPr lang="en-US" sz="1200" dirty="0" smtClean="0">
                <a:latin typeface="Consolas" pitchFamily="49" charset="0"/>
              </a:rPr>
              <a:t>        </a:t>
            </a:r>
            <a:r>
              <a:rPr lang="en-US" sz="1200" b="1" dirty="0" smtClean="0">
                <a:latin typeface="Consolas" pitchFamily="49" charset="0"/>
              </a:rPr>
              <a:t>optimization</a:t>
            </a:r>
            <a:r>
              <a:rPr lang="en-US" sz="1200" dirty="0" smtClean="0">
                <a:latin typeface="Consolas" pitchFamily="49" charset="0"/>
              </a:rPr>
              <a:t>(simulated:"out1.csv|EFC-luca|basin_cfs", </a:t>
            </a:r>
            <a:r>
              <a:rPr lang="en-US" sz="1200" dirty="0" err="1" smtClean="0">
                <a:latin typeface="Consolas" pitchFamily="49" charset="0"/>
              </a:rPr>
              <a:t>obs</a:t>
            </a:r>
            <a:r>
              <a:rPr lang="en-US" sz="1200" dirty="0" smtClean="0">
                <a:latin typeface="Consolas" pitchFamily="49" charset="0"/>
              </a:rPr>
              <a:t>: "$work/</a:t>
            </a:r>
            <a:r>
              <a:rPr lang="en-US" sz="1200" dirty="0" err="1" smtClean="0">
                <a:latin typeface="Consolas" pitchFamily="49" charset="0"/>
              </a:rPr>
              <a:t>datacsv|obs|runoff</a:t>
            </a:r>
            <a:r>
              <a:rPr lang="en-US" sz="1200" dirty="0" smtClean="0">
                <a:latin typeface="Consolas" pitchFamily="49" charset="0"/>
              </a:rPr>
              <a:t>[0]") {</a:t>
            </a:r>
          </a:p>
          <a:p>
            <a:r>
              <a:rPr lang="en-US" sz="1200" dirty="0" smtClean="0">
                <a:latin typeface="Consolas" pitchFamily="49" charset="0"/>
              </a:rPr>
              <a:t>            of(</a:t>
            </a:r>
            <a:r>
              <a:rPr lang="en-US" sz="1200" dirty="0" err="1" smtClean="0">
                <a:latin typeface="Consolas" pitchFamily="49" charset="0"/>
              </a:rPr>
              <a:t>method:ABSDIF</a:t>
            </a:r>
            <a:r>
              <a:rPr lang="en-US" sz="1200" dirty="0" smtClean="0">
                <a:latin typeface="Consolas" pitchFamily="49" charset="0"/>
              </a:rPr>
              <a:t>, </a:t>
            </a:r>
            <a:r>
              <a:rPr lang="en-US" sz="1200" dirty="0" err="1" smtClean="0">
                <a:latin typeface="Consolas" pitchFamily="49" charset="0"/>
              </a:rPr>
              <a:t>timestep:DAILY</a:t>
            </a:r>
            <a:r>
              <a:rPr lang="en-US" sz="1200" dirty="0" smtClean="0">
                <a:latin typeface="Consolas" pitchFamily="49" charset="0"/>
              </a:rPr>
              <a:t>)    // methods: RMSE ABSDIF LOGABSDIF PMCC</a:t>
            </a:r>
          </a:p>
          <a:p>
            <a:r>
              <a:rPr lang="en-US" sz="1200" dirty="0" smtClean="0">
                <a:latin typeface="Consolas" pitchFamily="49" charset="0"/>
              </a:rPr>
              <a:t>        }</a:t>
            </a:r>
          </a:p>
          <a:p>
            <a:r>
              <a:rPr lang="en-US" sz="1200" dirty="0" smtClean="0">
                <a:latin typeface="Consolas" pitchFamily="49" charset="0"/>
              </a:rPr>
              <a:t>    }</a:t>
            </a:r>
          </a:p>
          <a:p>
            <a:endParaRPr lang="en-US" sz="1200" dirty="0" smtClean="0">
              <a:latin typeface="Consolas" pitchFamily="49" charset="0"/>
            </a:endParaRPr>
          </a:p>
          <a:p>
            <a:r>
              <a:rPr lang="en-US" sz="1200" dirty="0" smtClean="0">
                <a:latin typeface="Consolas" pitchFamily="49" charset="0"/>
              </a:rPr>
              <a:t>    </a:t>
            </a:r>
            <a:r>
              <a:rPr lang="en-US" sz="1200" b="1" dirty="0" smtClean="0">
                <a:latin typeface="Consolas" pitchFamily="49" charset="0"/>
              </a:rPr>
              <a:t>step</a:t>
            </a:r>
            <a:r>
              <a:rPr lang="en-US" sz="1200" dirty="0" smtClean="0">
                <a:latin typeface="Consolas" pitchFamily="49" charset="0"/>
              </a:rPr>
              <a:t> {                    </a:t>
            </a:r>
          </a:p>
          <a:p>
            <a:r>
              <a:rPr lang="en-US" sz="1200" dirty="0" smtClean="0">
                <a:latin typeface="Consolas" pitchFamily="49" charset="0"/>
              </a:rPr>
              <a:t>        parameter {</a:t>
            </a:r>
          </a:p>
          <a:p>
            <a:r>
              <a:rPr lang="en-US" sz="1200" dirty="0" smtClean="0">
                <a:latin typeface="Consolas" pitchFamily="49" charset="0"/>
              </a:rPr>
              <a:t>            </a:t>
            </a:r>
            <a:r>
              <a:rPr lang="en-US" sz="1200" dirty="0" err="1" smtClean="0">
                <a:solidFill>
                  <a:srgbClr val="FF0000"/>
                </a:solidFill>
                <a:latin typeface="Consolas" pitchFamily="49" charset="0"/>
              </a:rPr>
              <a:t>ssrcoef_sq</a:t>
            </a:r>
            <a:r>
              <a:rPr lang="en-US" sz="1200" dirty="0" smtClean="0">
                <a:latin typeface="Consolas" pitchFamily="49" charset="0"/>
              </a:rPr>
              <a:t>(lower:0.001, upper:0.4, </a:t>
            </a:r>
            <a:r>
              <a:rPr lang="en-US" sz="1200" dirty="0" err="1" smtClean="0">
                <a:latin typeface="Consolas" pitchFamily="49" charset="0"/>
              </a:rPr>
              <a:t>strategy:MEAN</a:t>
            </a:r>
            <a:r>
              <a:rPr lang="en-US" sz="1200" dirty="0" smtClean="0">
                <a:latin typeface="Consolas" pitchFamily="49" charset="0"/>
              </a:rPr>
              <a:t>)</a:t>
            </a:r>
          </a:p>
          <a:p>
            <a:r>
              <a:rPr lang="en-US" sz="1200" dirty="0" smtClean="0">
                <a:latin typeface="Consolas" pitchFamily="49" charset="0"/>
              </a:rPr>
              <a:t>            </a:t>
            </a:r>
            <a:r>
              <a:rPr lang="en-US" sz="1200" dirty="0" smtClean="0">
                <a:solidFill>
                  <a:srgbClr val="FF0000"/>
                </a:solidFill>
                <a:latin typeface="Consolas" pitchFamily="49" charset="0"/>
              </a:rPr>
              <a:t>soil2gw_max</a:t>
            </a:r>
            <a:r>
              <a:rPr lang="en-US" sz="1200" dirty="0" smtClean="0">
                <a:latin typeface="Consolas" pitchFamily="49" charset="0"/>
              </a:rPr>
              <a:t>(lower:0.001, upper:0.4, </a:t>
            </a:r>
            <a:r>
              <a:rPr lang="en-US" sz="1200" dirty="0" err="1" smtClean="0">
                <a:latin typeface="Consolas" pitchFamily="49" charset="0"/>
              </a:rPr>
              <a:t>strategy:MEAN</a:t>
            </a:r>
            <a:r>
              <a:rPr lang="en-US" sz="1200" dirty="0" smtClean="0">
                <a:latin typeface="Consolas" pitchFamily="49" charset="0"/>
              </a:rPr>
              <a:t>)</a:t>
            </a:r>
          </a:p>
          <a:p>
            <a:r>
              <a:rPr lang="en-US" sz="1200" dirty="0" smtClean="0">
                <a:latin typeface="Consolas" pitchFamily="49" charset="0"/>
              </a:rPr>
              <a:t>        }</a:t>
            </a:r>
          </a:p>
          <a:p>
            <a:endParaRPr lang="en-US" sz="1200" dirty="0" smtClean="0">
              <a:latin typeface="Consolas" pitchFamily="49" charset="0"/>
            </a:endParaRPr>
          </a:p>
          <a:p>
            <a:r>
              <a:rPr lang="en-US" sz="1200" dirty="0" smtClean="0">
                <a:latin typeface="Consolas" pitchFamily="49" charset="0"/>
              </a:rPr>
              <a:t>        </a:t>
            </a:r>
            <a:r>
              <a:rPr lang="en-US" sz="1200" b="1" dirty="0" smtClean="0">
                <a:latin typeface="Consolas" pitchFamily="49" charset="0"/>
              </a:rPr>
              <a:t>optimization</a:t>
            </a:r>
            <a:r>
              <a:rPr lang="en-US" sz="1200" dirty="0" smtClean="0">
                <a:latin typeface="Consolas" pitchFamily="49" charset="0"/>
              </a:rPr>
              <a:t>(simulated:"out1.csv|EFC-luca|basin_cfs", </a:t>
            </a:r>
            <a:r>
              <a:rPr lang="en-US" sz="1200" dirty="0" err="1" smtClean="0">
                <a:latin typeface="Consolas" pitchFamily="49" charset="0"/>
              </a:rPr>
              <a:t>obs</a:t>
            </a:r>
            <a:r>
              <a:rPr lang="en-US" sz="1200" dirty="0" smtClean="0">
                <a:latin typeface="Consolas" pitchFamily="49" charset="0"/>
              </a:rPr>
              <a:t>: "$work/</a:t>
            </a:r>
            <a:r>
              <a:rPr lang="en-US" sz="1200" dirty="0" err="1" smtClean="0">
                <a:latin typeface="Consolas" pitchFamily="49" charset="0"/>
              </a:rPr>
              <a:t>datacsv|obs|runoff</a:t>
            </a:r>
            <a:r>
              <a:rPr lang="en-US" sz="1200" dirty="0" smtClean="0">
                <a:latin typeface="Consolas" pitchFamily="49" charset="0"/>
              </a:rPr>
              <a:t>[0]") {</a:t>
            </a:r>
          </a:p>
          <a:p>
            <a:r>
              <a:rPr lang="en-US" sz="1200" dirty="0" smtClean="0">
                <a:latin typeface="Consolas" pitchFamily="49" charset="0"/>
              </a:rPr>
              <a:t>            of(</a:t>
            </a:r>
            <a:r>
              <a:rPr lang="en-US" sz="1200" dirty="0" err="1" smtClean="0">
                <a:latin typeface="Consolas" pitchFamily="49" charset="0"/>
              </a:rPr>
              <a:t>method:ABSDIF</a:t>
            </a:r>
            <a:r>
              <a:rPr lang="en-US" sz="1200" dirty="0" smtClean="0">
                <a:latin typeface="Consolas" pitchFamily="49" charset="0"/>
              </a:rPr>
              <a:t>, </a:t>
            </a:r>
            <a:r>
              <a:rPr lang="en-US" sz="1200" dirty="0" err="1" smtClean="0">
                <a:latin typeface="Consolas" pitchFamily="49" charset="0"/>
              </a:rPr>
              <a:t>timestep:DAILY</a:t>
            </a:r>
            <a:r>
              <a:rPr lang="en-US" sz="1200" dirty="0" smtClean="0">
                <a:latin typeface="Consolas" pitchFamily="49" charset="0"/>
              </a:rPr>
              <a:t>)    // methods: RMSE ABSDIF LOGABSDIF PMCC</a:t>
            </a:r>
          </a:p>
          <a:p>
            <a:r>
              <a:rPr lang="en-US" sz="1200" dirty="0" smtClean="0">
                <a:latin typeface="Consolas" pitchFamily="49" charset="0"/>
              </a:rPr>
              <a:t>        }</a:t>
            </a:r>
          </a:p>
          <a:p>
            <a:r>
              <a:rPr lang="en-US" sz="1200" dirty="0" smtClean="0">
                <a:latin typeface="Consolas" pitchFamily="49" charset="0"/>
              </a:rPr>
              <a:t>    }</a:t>
            </a:r>
          </a:p>
          <a:p>
            <a:r>
              <a:rPr lang="en-US" sz="1200" dirty="0" smtClean="0">
                <a:latin typeface="Consolas" pitchFamily="49" charset="0"/>
              </a:rPr>
              <a:t>}</a:t>
            </a:r>
          </a:p>
        </p:txBody>
      </p:sp>
      <p:sp>
        <p:nvSpPr>
          <p:cNvPr id="5" name="Slide Number Placeholder 4"/>
          <p:cNvSpPr>
            <a:spLocks noGrp="1"/>
          </p:cNvSpPr>
          <p:nvPr>
            <p:ph type="sldNum" idx="12"/>
          </p:nvPr>
        </p:nvSpPr>
        <p:spPr/>
        <p:txBody>
          <a:bodyPr/>
          <a:lstStyle/>
          <a:p>
            <a:fld id="{35492594-4925-424B-BE8B-96E50AE7668F}" type="slidenum">
              <a:rPr lang="en-US" smtClean="0"/>
              <a:pPr/>
              <a:t>241</a:t>
            </a:fld>
            <a:endParaRPr lang="en-US"/>
          </a:p>
        </p:txBody>
      </p:sp>
    </p:spTree>
    <p:extLst>
      <p:ext uri="{BB962C8B-B14F-4D97-AF65-F5344CB8AC3E}">
        <p14:creationId xmlns:p14="http://schemas.microsoft.com/office/powerpoint/2010/main" val="319763335"/>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p:txBody>
          <a:bodyPr/>
          <a:lstStyle/>
          <a:p>
            <a:r>
              <a:rPr lang="en-US" dirty="0" smtClean="0"/>
              <a:t>Cloud Services Innovation Platform</a:t>
            </a:r>
          </a:p>
        </p:txBody>
      </p:sp>
      <p:sp>
        <p:nvSpPr>
          <p:cNvPr id="3" name="Title 2"/>
          <p:cNvSpPr>
            <a:spLocks noGrp="1"/>
          </p:cNvSpPr>
          <p:nvPr>
            <p:ph type="title"/>
          </p:nvPr>
        </p:nvSpPr>
        <p:spPr/>
        <p:txBody>
          <a:bodyPr/>
          <a:lstStyle/>
          <a:p>
            <a:r>
              <a:rPr lang="en-US" dirty="0" smtClean="0"/>
              <a:t>CSIP / OMS3</a:t>
            </a:r>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242</a:t>
            </a:fld>
            <a:endParaRPr lang="en-US"/>
          </a:p>
        </p:txBody>
      </p:sp>
    </p:spTree>
    <p:extLst>
      <p:ext uri="{BB962C8B-B14F-4D97-AF65-F5344CB8AC3E}">
        <p14:creationId xmlns:p14="http://schemas.microsoft.com/office/powerpoint/2010/main" val="598318313"/>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2648" y="228600"/>
            <a:ext cx="8531352" cy="990600"/>
          </a:xfrm>
        </p:spPr>
        <p:txBody>
          <a:bodyPr>
            <a:normAutofit/>
          </a:bodyPr>
          <a:lstStyle/>
          <a:p>
            <a:r>
              <a:rPr lang="en-US" dirty="0" smtClean="0"/>
              <a:t>Cloud Services Innovation Platform</a:t>
            </a:r>
            <a:endParaRPr lang="en-US" dirty="0"/>
          </a:p>
        </p:txBody>
      </p:sp>
      <p:sp>
        <p:nvSpPr>
          <p:cNvPr id="4" name="Content Placeholder 3"/>
          <p:cNvSpPr>
            <a:spLocks noGrp="1"/>
          </p:cNvSpPr>
          <p:nvPr>
            <p:ph sz="quarter" idx="1"/>
          </p:nvPr>
        </p:nvSpPr>
        <p:spPr>
          <a:xfrm>
            <a:off x="3352800" y="1600200"/>
            <a:ext cx="5791200" cy="4724400"/>
          </a:xfrm>
        </p:spPr>
        <p:txBody>
          <a:bodyPr>
            <a:normAutofit/>
          </a:bodyPr>
          <a:lstStyle/>
          <a:p>
            <a:r>
              <a:rPr lang="en-US" dirty="0" smtClean="0"/>
              <a:t>Implement modeling infrastructure for NRCS that is:</a:t>
            </a:r>
          </a:p>
          <a:p>
            <a:pPr lvl="1"/>
            <a:r>
              <a:rPr lang="en-US" dirty="0" smtClean="0"/>
              <a:t>cost effective   (</a:t>
            </a:r>
            <a:r>
              <a:rPr lang="en-US" dirty="0" smtClean="0">
                <a:sym typeface="Wingdings" pitchFamily="2" charset="2"/>
              </a:rPr>
              <a:t> Cloud)</a:t>
            </a:r>
            <a:endParaRPr lang="en-US" dirty="0" smtClean="0"/>
          </a:p>
          <a:p>
            <a:pPr lvl="1"/>
            <a:r>
              <a:rPr lang="en-US" dirty="0" smtClean="0"/>
              <a:t>highly interoperable   (</a:t>
            </a:r>
            <a:r>
              <a:rPr lang="en-US" dirty="0" smtClean="0">
                <a:sym typeface="Wingdings" pitchFamily="2" charset="2"/>
              </a:rPr>
              <a:t> REST/JSON)</a:t>
            </a:r>
          </a:p>
          <a:p>
            <a:pPr lvl="1"/>
            <a:r>
              <a:rPr lang="en-US" dirty="0" smtClean="0">
                <a:sym typeface="Wingdings" pitchFamily="2" charset="2"/>
              </a:rPr>
              <a:t>component based ( OMS3)</a:t>
            </a:r>
          </a:p>
          <a:p>
            <a:pPr lvl="1"/>
            <a:r>
              <a:rPr lang="en-US" dirty="0" smtClean="0">
                <a:sym typeface="Wingdings" pitchFamily="2" charset="2"/>
              </a:rPr>
              <a:t>computational scalable  ( EC2)</a:t>
            </a:r>
          </a:p>
          <a:p>
            <a:pPr lvl="1"/>
            <a:r>
              <a:rPr lang="en-US" dirty="0" smtClean="0">
                <a:sym typeface="Wingdings" pitchFamily="2" charset="2"/>
              </a:rPr>
              <a:t>scalable for data (</a:t>
            </a:r>
            <a:r>
              <a:rPr lang="en-US" dirty="0" err="1" smtClean="0">
                <a:sym typeface="Wingdings" pitchFamily="2" charset="2"/>
              </a:rPr>
              <a:t>NoSQL</a:t>
            </a:r>
            <a:r>
              <a:rPr lang="en-US" dirty="0" smtClean="0">
                <a:sym typeface="Wingdings" pitchFamily="2" charset="2"/>
              </a:rPr>
              <a:t>)</a:t>
            </a:r>
          </a:p>
          <a:p>
            <a:pPr lvl="1"/>
            <a:r>
              <a:rPr lang="en-US" dirty="0" smtClean="0">
                <a:sym typeface="Wingdings" pitchFamily="2" charset="2"/>
              </a:rPr>
              <a:t>auditable ( Tracking System)</a:t>
            </a:r>
          </a:p>
          <a:p>
            <a:pPr lvl="1">
              <a:buNone/>
            </a:pPr>
            <a:endParaRPr lang="en-US" dirty="0" smtClean="0"/>
          </a:p>
          <a:p>
            <a:r>
              <a:rPr lang="en-US" dirty="0" smtClean="0"/>
              <a:t>Prototype selected models via CSIP</a:t>
            </a:r>
          </a:p>
          <a:p>
            <a:pPr lvl="1"/>
            <a:r>
              <a:rPr lang="en-US" dirty="0" smtClean="0"/>
              <a:t>Rusle2, EFH2, </a:t>
            </a:r>
            <a:r>
              <a:rPr lang="en-US" dirty="0" err="1" smtClean="0"/>
              <a:t>AgES</a:t>
            </a:r>
            <a:r>
              <a:rPr lang="en-US" dirty="0" smtClean="0"/>
              <a:t>, …, Energy</a:t>
            </a:r>
            <a:endParaRPr lang="en-US" dirty="0"/>
          </a:p>
        </p:txBody>
      </p:sp>
      <p:grpSp>
        <p:nvGrpSpPr>
          <p:cNvPr id="43" name="Group 42"/>
          <p:cNvGrpSpPr/>
          <p:nvPr/>
        </p:nvGrpSpPr>
        <p:grpSpPr>
          <a:xfrm>
            <a:off x="-381000" y="1828800"/>
            <a:ext cx="3962400" cy="3810000"/>
            <a:chOff x="3124200" y="2716248"/>
            <a:chExt cx="2475441" cy="2389152"/>
          </a:xfrm>
          <a:scene3d>
            <a:camera prst="perspectiveFront" fov="5100000">
              <a:rot lat="0" lon="2100000" rev="0"/>
            </a:camera>
            <a:lightRig rig="flood" dir="t">
              <a:rot lat="0" lon="0" rev="13800000"/>
            </a:lightRig>
          </a:scene3d>
        </p:grpSpPr>
        <p:grpSp>
          <p:nvGrpSpPr>
            <p:cNvPr id="44" name="Group 3"/>
            <p:cNvGrpSpPr/>
            <p:nvPr/>
          </p:nvGrpSpPr>
          <p:grpSpPr>
            <a:xfrm>
              <a:off x="3649521" y="3286935"/>
              <a:ext cx="1424798" cy="1424798"/>
              <a:chOff x="908272" y="614645"/>
              <a:chExt cx="1424798" cy="1424798"/>
            </a:xfrm>
          </p:grpSpPr>
          <p:sp>
            <p:nvSpPr>
              <p:cNvPr id="60" name="Oval 59"/>
              <p:cNvSpPr/>
              <p:nvPr/>
            </p:nvSpPr>
            <p:spPr>
              <a:xfrm>
                <a:off x="908272" y="614645"/>
                <a:ext cx="1424798" cy="1424798"/>
              </a:xfrm>
              <a:prstGeom prst="ellipse">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61" name="Oval 4"/>
              <p:cNvSpPr/>
              <p:nvPr/>
            </p:nvSpPr>
            <p:spPr>
              <a:xfrm>
                <a:off x="1116929" y="823302"/>
                <a:ext cx="1007484" cy="1007484"/>
              </a:xfrm>
              <a:prstGeom prst="rect">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rgbClr r="0" g="0" b="0"/>
              </a:lnRef>
              <a:fillRef idx="0">
                <a:scrgbClr r="0" g="0" b="0"/>
              </a:fillRef>
              <a:effectRef idx="0">
                <a:scrgbClr r="0" g="0" b="0"/>
              </a:effectRef>
              <a:fontRef idx="minor">
                <a:schemeClr val="tx1"/>
              </a:fontRef>
            </p:style>
            <p:txBody>
              <a:bodyPr spcFirstLastPara="0" vert="horz" wrap="square" lIns="39370" tIns="39370" rIns="39370" bIns="39370" numCol="1" spcCol="1270" anchor="ctr" anchorCtr="0">
                <a:noAutofit/>
              </a:bodyPr>
              <a:lstStyle/>
              <a:p>
                <a:pPr lvl="0" algn="ctr" defTabSz="1377950">
                  <a:lnSpc>
                    <a:spcPct val="90000"/>
                  </a:lnSpc>
                  <a:spcBef>
                    <a:spcPct val="0"/>
                  </a:spcBef>
                  <a:spcAft>
                    <a:spcPct val="35000"/>
                  </a:spcAft>
                </a:pPr>
                <a:r>
                  <a:rPr lang="en-US" sz="3100" kern="1200" dirty="0">
                    <a:latin typeface="Arial" pitchFamily="34" charset="0"/>
                    <a:cs typeface="Arial" pitchFamily="34" charset="0"/>
                  </a:rPr>
                  <a:t>CSIP</a:t>
                </a:r>
              </a:p>
            </p:txBody>
          </p:sp>
        </p:grpSp>
        <p:grpSp>
          <p:nvGrpSpPr>
            <p:cNvPr id="45" name="Group 4"/>
            <p:cNvGrpSpPr/>
            <p:nvPr/>
          </p:nvGrpSpPr>
          <p:grpSpPr>
            <a:xfrm>
              <a:off x="4005721" y="2716248"/>
              <a:ext cx="712399" cy="712399"/>
              <a:chOff x="1264472" y="43958"/>
              <a:chExt cx="712399" cy="712399"/>
            </a:xfrm>
          </p:grpSpPr>
          <p:sp>
            <p:nvSpPr>
              <p:cNvPr id="58" name="Oval 57"/>
              <p:cNvSpPr/>
              <p:nvPr/>
            </p:nvSpPr>
            <p:spPr>
              <a:xfrm>
                <a:off x="1264472" y="43958"/>
                <a:ext cx="712399" cy="712399"/>
              </a:xfrm>
              <a:prstGeom prst="ellipse">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59" name="Oval 6"/>
              <p:cNvSpPr/>
              <p:nvPr/>
            </p:nvSpPr>
            <p:spPr>
              <a:xfrm>
                <a:off x="1368800" y="148286"/>
                <a:ext cx="503743" cy="503743"/>
              </a:xfrm>
              <a:prstGeom prst="rect">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400" kern="1200" dirty="0" smtClean="0">
                    <a:latin typeface="Arial" pitchFamily="34" charset="0"/>
                    <a:cs typeface="Arial" pitchFamily="34" charset="0"/>
                  </a:rPr>
                  <a:t>Services</a:t>
                </a:r>
                <a:endParaRPr lang="en-US" sz="1400" kern="1200" dirty="0">
                  <a:latin typeface="Arial" pitchFamily="34" charset="0"/>
                  <a:cs typeface="Arial" pitchFamily="34" charset="0"/>
                </a:endParaRPr>
              </a:p>
            </p:txBody>
          </p:sp>
        </p:grpSp>
        <p:grpSp>
          <p:nvGrpSpPr>
            <p:cNvPr id="46" name="Group 45"/>
            <p:cNvGrpSpPr/>
            <p:nvPr/>
          </p:nvGrpSpPr>
          <p:grpSpPr>
            <a:xfrm>
              <a:off x="4887242" y="3356711"/>
              <a:ext cx="712399" cy="712399"/>
              <a:chOff x="2145993" y="684421"/>
              <a:chExt cx="712399" cy="712399"/>
            </a:xfrm>
          </p:grpSpPr>
          <p:sp>
            <p:nvSpPr>
              <p:cNvPr id="56" name="Oval 55"/>
              <p:cNvSpPr/>
              <p:nvPr/>
            </p:nvSpPr>
            <p:spPr>
              <a:xfrm>
                <a:off x="2145993" y="684421"/>
                <a:ext cx="712399" cy="712399"/>
              </a:xfrm>
              <a:prstGeom prst="ellipse">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57" name="Oval 8"/>
              <p:cNvSpPr/>
              <p:nvPr/>
            </p:nvSpPr>
            <p:spPr>
              <a:xfrm>
                <a:off x="2250321" y="788749"/>
                <a:ext cx="503743" cy="503743"/>
              </a:xfrm>
              <a:prstGeom prst="rect">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400" kern="1200">
                    <a:latin typeface="Arial" pitchFamily="34" charset="0"/>
                    <a:cs typeface="Arial" pitchFamily="34" charset="0"/>
                  </a:rPr>
                  <a:t>OMS3</a:t>
                </a:r>
              </a:p>
            </p:txBody>
          </p:sp>
        </p:grpSp>
        <p:grpSp>
          <p:nvGrpSpPr>
            <p:cNvPr id="47" name="Group 46"/>
            <p:cNvGrpSpPr/>
            <p:nvPr/>
          </p:nvGrpSpPr>
          <p:grpSpPr>
            <a:xfrm>
              <a:off x="4550531" y="4393001"/>
              <a:ext cx="712399" cy="712399"/>
              <a:chOff x="1809282" y="1720711"/>
              <a:chExt cx="712399" cy="712399"/>
            </a:xfrm>
          </p:grpSpPr>
          <p:sp>
            <p:nvSpPr>
              <p:cNvPr id="54" name="Oval 53"/>
              <p:cNvSpPr/>
              <p:nvPr/>
            </p:nvSpPr>
            <p:spPr>
              <a:xfrm>
                <a:off x="1809282" y="1720711"/>
                <a:ext cx="712399" cy="712399"/>
              </a:xfrm>
              <a:prstGeom prst="ellipse">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55" name="Oval 10"/>
              <p:cNvSpPr/>
              <p:nvPr/>
            </p:nvSpPr>
            <p:spPr>
              <a:xfrm>
                <a:off x="1913610" y="1825039"/>
                <a:ext cx="503743" cy="503743"/>
              </a:xfrm>
              <a:prstGeom prst="rect">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400" kern="1200" dirty="0" smtClean="0">
                    <a:latin typeface="Arial" pitchFamily="34" charset="0"/>
                    <a:cs typeface="Arial" pitchFamily="34" charset="0"/>
                  </a:rPr>
                  <a:t>Compute</a:t>
                </a:r>
                <a:br>
                  <a:rPr lang="en-US" sz="1400" kern="1200" dirty="0" smtClean="0">
                    <a:latin typeface="Arial" pitchFamily="34" charset="0"/>
                    <a:cs typeface="Arial" pitchFamily="34" charset="0"/>
                  </a:rPr>
                </a:br>
                <a:r>
                  <a:rPr lang="en-US" sz="1400" kern="1200" dirty="0" smtClean="0">
                    <a:latin typeface="Arial" pitchFamily="34" charset="0"/>
                    <a:cs typeface="Arial" pitchFamily="34" charset="0"/>
                  </a:rPr>
                  <a:t>Cloud</a:t>
                </a:r>
              </a:p>
            </p:txBody>
          </p:sp>
        </p:grpSp>
        <p:grpSp>
          <p:nvGrpSpPr>
            <p:cNvPr id="48" name="Group 47"/>
            <p:cNvGrpSpPr/>
            <p:nvPr/>
          </p:nvGrpSpPr>
          <p:grpSpPr>
            <a:xfrm>
              <a:off x="3460911" y="4393001"/>
              <a:ext cx="712399" cy="712399"/>
              <a:chOff x="719662" y="1720711"/>
              <a:chExt cx="712399" cy="712399"/>
            </a:xfrm>
          </p:grpSpPr>
          <p:sp>
            <p:nvSpPr>
              <p:cNvPr id="52" name="Oval 51"/>
              <p:cNvSpPr/>
              <p:nvPr/>
            </p:nvSpPr>
            <p:spPr>
              <a:xfrm>
                <a:off x="719662" y="1720711"/>
                <a:ext cx="712399" cy="712399"/>
              </a:xfrm>
              <a:prstGeom prst="ellipse">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53" name="Oval 12"/>
              <p:cNvSpPr/>
              <p:nvPr/>
            </p:nvSpPr>
            <p:spPr>
              <a:xfrm>
                <a:off x="823990" y="1825039"/>
                <a:ext cx="503743" cy="503743"/>
              </a:xfrm>
              <a:prstGeom prst="rect">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200" kern="1200" dirty="0" smtClean="0">
                    <a:latin typeface="Arial" pitchFamily="34" charset="0"/>
                    <a:cs typeface="Arial" pitchFamily="34" charset="0"/>
                  </a:rPr>
                  <a:t>Business</a:t>
                </a:r>
                <a:br>
                  <a:rPr lang="en-US" sz="1200" kern="1200" dirty="0" smtClean="0">
                    <a:latin typeface="Arial" pitchFamily="34" charset="0"/>
                    <a:cs typeface="Arial" pitchFamily="34" charset="0"/>
                  </a:rPr>
                </a:br>
                <a:r>
                  <a:rPr lang="en-US" sz="1200" dirty="0" smtClean="0">
                    <a:latin typeface="Arial" pitchFamily="34" charset="0"/>
                    <a:cs typeface="Arial" pitchFamily="34" charset="0"/>
                  </a:rPr>
                  <a:t>Activity</a:t>
                </a:r>
                <a:r>
                  <a:rPr lang="en-US" sz="1200" kern="1200" dirty="0" smtClean="0">
                    <a:latin typeface="Arial" pitchFamily="34" charset="0"/>
                    <a:cs typeface="Arial" pitchFamily="34" charset="0"/>
                  </a:rPr>
                  <a:t/>
                </a:r>
                <a:br>
                  <a:rPr lang="en-US" sz="1200" kern="1200" dirty="0" smtClean="0">
                    <a:latin typeface="Arial" pitchFamily="34" charset="0"/>
                    <a:cs typeface="Arial" pitchFamily="34" charset="0"/>
                  </a:rPr>
                </a:br>
                <a:r>
                  <a:rPr lang="en-US" sz="1200" kern="1200" dirty="0" smtClean="0">
                    <a:latin typeface="Arial" pitchFamily="34" charset="0"/>
                    <a:cs typeface="Arial" pitchFamily="34" charset="0"/>
                  </a:rPr>
                  <a:t>Monitoring</a:t>
                </a:r>
                <a:endParaRPr lang="en-US" sz="1400" kern="1200" dirty="0" smtClean="0">
                  <a:latin typeface="Arial" pitchFamily="34" charset="0"/>
                  <a:cs typeface="Arial" pitchFamily="34" charset="0"/>
                </a:endParaRPr>
              </a:p>
            </p:txBody>
          </p:sp>
        </p:grpSp>
        <p:grpSp>
          <p:nvGrpSpPr>
            <p:cNvPr id="49" name="Group 48"/>
            <p:cNvGrpSpPr/>
            <p:nvPr/>
          </p:nvGrpSpPr>
          <p:grpSpPr>
            <a:xfrm>
              <a:off x="3124200" y="3356711"/>
              <a:ext cx="712399" cy="712399"/>
              <a:chOff x="382951" y="684421"/>
              <a:chExt cx="712399" cy="712399"/>
            </a:xfrm>
          </p:grpSpPr>
          <p:sp>
            <p:nvSpPr>
              <p:cNvPr id="50" name="Oval 49"/>
              <p:cNvSpPr/>
              <p:nvPr/>
            </p:nvSpPr>
            <p:spPr>
              <a:xfrm>
                <a:off x="382951" y="684421"/>
                <a:ext cx="712399" cy="712399"/>
              </a:xfrm>
              <a:prstGeom prst="ellipse">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51" name="Oval 14"/>
              <p:cNvSpPr/>
              <p:nvPr/>
            </p:nvSpPr>
            <p:spPr>
              <a:xfrm>
                <a:off x="487279" y="788749"/>
                <a:ext cx="503743" cy="503743"/>
              </a:xfrm>
              <a:prstGeom prst="rect">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lvl="0" algn="ctr" defTabSz="533400">
                  <a:lnSpc>
                    <a:spcPct val="90000"/>
                  </a:lnSpc>
                  <a:spcBef>
                    <a:spcPct val="0"/>
                  </a:spcBef>
                  <a:spcAft>
                    <a:spcPct val="35000"/>
                  </a:spcAft>
                </a:pPr>
                <a:r>
                  <a:rPr lang="en-US" sz="1400" kern="1200" dirty="0" smtClean="0">
                    <a:latin typeface="Arial" pitchFamily="34" charset="0"/>
                    <a:cs typeface="Arial" pitchFamily="34" charset="0"/>
                  </a:rPr>
                  <a:t>Data</a:t>
                </a:r>
              </a:p>
              <a:p>
                <a:pPr lvl="0" algn="ctr" defTabSz="533400">
                  <a:lnSpc>
                    <a:spcPct val="90000"/>
                  </a:lnSpc>
                  <a:spcBef>
                    <a:spcPct val="0"/>
                  </a:spcBef>
                  <a:spcAft>
                    <a:spcPct val="35000"/>
                  </a:spcAft>
                </a:pPr>
                <a:r>
                  <a:rPr lang="en-US" sz="1400" kern="1200" dirty="0" smtClean="0">
                    <a:latin typeface="Arial" pitchFamily="34" charset="0"/>
                    <a:cs typeface="Arial" pitchFamily="34" charset="0"/>
                  </a:rPr>
                  <a:t>bases</a:t>
                </a:r>
                <a:endParaRPr lang="en-US" sz="1400" kern="1200" dirty="0">
                  <a:latin typeface="Arial" pitchFamily="34" charset="0"/>
                  <a:cs typeface="Arial" pitchFamily="34" charset="0"/>
                </a:endParaRPr>
              </a:p>
            </p:txBody>
          </p:sp>
        </p:grpSp>
      </p:grpSp>
      <p:sp>
        <p:nvSpPr>
          <p:cNvPr id="5" name="Slide Number Placeholder 4"/>
          <p:cNvSpPr>
            <a:spLocks noGrp="1"/>
          </p:cNvSpPr>
          <p:nvPr>
            <p:ph type="sldNum" sz="quarter" idx="12"/>
          </p:nvPr>
        </p:nvSpPr>
        <p:spPr/>
        <p:txBody>
          <a:bodyPr/>
          <a:lstStyle/>
          <a:p>
            <a:fld id="{E9353CB8-35B8-441F-A176-6CE3BA725640}" type="slidenum">
              <a:rPr lang="en-US" smtClean="0"/>
              <a:pPr/>
              <a:t>243</a:t>
            </a:fld>
            <a:endParaRPr lang="en-US"/>
          </a:p>
        </p:txBody>
      </p:sp>
    </p:spTree>
    <p:extLst>
      <p:ext uri="{BB962C8B-B14F-4D97-AF65-F5344CB8AC3E}">
        <p14:creationId xmlns:p14="http://schemas.microsoft.com/office/powerpoint/2010/main" val="2944896799"/>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Rusle2 on CSIP</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381000" y="2286000"/>
            <a:ext cx="4452332" cy="3352800"/>
          </a:xfrm>
          <a:prstGeom prst="rect">
            <a:avLst/>
          </a:prstGeom>
          <a:ln>
            <a:noFill/>
          </a:ln>
          <a:effectLst>
            <a:outerShdw blurRad="190500" algn="tl" rotWithShape="0">
              <a:srgbClr val="000000">
                <a:alpha val="70000"/>
              </a:srgbClr>
            </a:outerShdw>
          </a:effectLst>
        </p:spPr>
      </p:pic>
      <p:pic>
        <p:nvPicPr>
          <p:cNvPr id="6" name="Picture 2"/>
          <p:cNvPicPr>
            <a:picLocks noChangeAspect="1" noChangeArrowheads="1"/>
          </p:cNvPicPr>
          <p:nvPr/>
        </p:nvPicPr>
        <p:blipFill>
          <a:blip r:embed="rId3" cstate="print"/>
          <a:srcRect/>
          <a:stretch>
            <a:fillRect/>
          </a:stretch>
        </p:blipFill>
        <p:spPr bwMode="auto">
          <a:xfrm>
            <a:off x="6400800" y="2362200"/>
            <a:ext cx="2362200" cy="3641180"/>
          </a:xfrm>
          <a:prstGeom prst="rect">
            <a:avLst/>
          </a:prstGeom>
          <a:noFill/>
          <a:ln w="9525">
            <a:noFill/>
            <a:miter lim="800000"/>
            <a:headEnd/>
            <a:tailEnd/>
          </a:ln>
          <a:effectLst/>
        </p:spPr>
      </p:pic>
      <p:pic>
        <p:nvPicPr>
          <p:cNvPr id="5" name="Picture 4"/>
          <p:cNvPicPr/>
          <p:nvPr/>
        </p:nvPicPr>
        <p:blipFill>
          <a:blip r:embed="rId4" cstate="print"/>
          <a:srcRect/>
          <a:stretch>
            <a:fillRect/>
          </a:stretch>
        </p:blipFill>
        <p:spPr bwMode="auto">
          <a:xfrm>
            <a:off x="6934200" y="2743200"/>
            <a:ext cx="1295400" cy="2057400"/>
          </a:xfrm>
          <a:prstGeom prst="rect">
            <a:avLst/>
          </a:prstGeom>
          <a:solidFill>
            <a:srgbClr val="FFFFFF"/>
          </a:solidFill>
          <a:ln w="9525">
            <a:noFill/>
            <a:miter lim="800000"/>
            <a:headEnd/>
            <a:tailEnd/>
          </a:ln>
        </p:spPr>
      </p:pic>
      <p:sp>
        <p:nvSpPr>
          <p:cNvPr id="7" name="Right Arrow 6"/>
          <p:cNvSpPr/>
          <p:nvPr/>
        </p:nvSpPr>
        <p:spPr>
          <a:xfrm>
            <a:off x="5410200" y="3733800"/>
            <a:ext cx="9906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loud 7"/>
          <p:cNvSpPr/>
          <p:nvPr/>
        </p:nvSpPr>
        <p:spPr>
          <a:xfrm>
            <a:off x="7239000" y="5638800"/>
            <a:ext cx="1524000" cy="533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E9353CB8-35B8-441F-A176-6CE3BA725640}" type="slidenum">
              <a:rPr lang="en-US" smtClean="0"/>
              <a:pPr/>
              <a:t>244</a:t>
            </a:fld>
            <a:endParaRPr lang="en-US"/>
          </a:p>
        </p:txBody>
      </p:sp>
    </p:spTree>
    <p:extLst>
      <p:ext uri="{BB962C8B-B14F-4D97-AF65-F5344CB8AC3E}">
        <p14:creationId xmlns:p14="http://schemas.microsoft.com/office/powerpoint/2010/main" val="2596065616"/>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Cloud needs for EM</a:t>
            </a:r>
            <a:endParaRPr lang="en-US" dirty="0"/>
          </a:p>
        </p:txBody>
      </p:sp>
      <p:sp>
        <p:nvSpPr>
          <p:cNvPr id="3" name="Content Placeholder 2"/>
          <p:cNvSpPr>
            <a:spLocks noGrp="1"/>
          </p:cNvSpPr>
          <p:nvPr>
            <p:ph sz="quarter" idx="1"/>
          </p:nvPr>
        </p:nvSpPr>
        <p:spPr/>
        <p:txBody>
          <a:bodyPr/>
          <a:lstStyle/>
          <a:p>
            <a:r>
              <a:rPr lang="en-US" dirty="0" smtClean="0"/>
              <a:t>Computational scalability with virtualization</a:t>
            </a:r>
            <a:endParaRPr lang="en-US" dirty="0"/>
          </a:p>
          <a:p>
            <a:r>
              <a:rPr lang="en-US" dirty="0" smtClean="0"/>
              <a:t>Legacy models, research models</a:t>
            </a:r>
          </a:p>
          <a:p>
            <a:r>
              <a:rPr lang="en-US" dirty="0" smtClean="0"/>
              <a:t>Minimize technology constraints, lock in</a:t>
            </a:r>
          </a:p>
          <a:p>
            <a:r>
              <a:rPr lang="en-US" dirty="0" smtClean="0"/>
              <a:t>Performance / flexibility</a:t>
            </a:r>
          </a:p>
          <a:p>
            <a:r>
              <a:rPr lang="en-US" dirty="0" smtClean="0"/>
              <a:t>On demand resources</a:t>
            </a:r>
          </a:p>
          <a:p>
            <a:endParaRPr lang="en-US" dirty="0" smtClean="0"/>
          </a:p>
          <a:p>
            <a:pPr>
              <a:buFont typeface="Wingdings"/>
              <a:buChar char="à"/>
            </a:pPr>
            <a:r>
              <a:rPr lang="en-US" dirty="0" smtClean="0"/>
              <a:t>Infrastructure as a Service</a:t>
            </a:r>
          </a:p>
          <a:p>
            <a:pPr lvl="1">
              <a:buFont typeface="Wingdings"/>
              <a:buChar char="à"/>
            </a:pPr>
            <a:r>
              <a:rPr lang="en-US" dirty="0" smtClean="0"/>
              <a:t>EC2 like Eucalyptus </a:t>
            </a:r>
          </a:p>
          <a:p>
            <a:pPr>
              <a:buNone/>
            </a:pPr>
            <a:endParaRPr lang="en-US" dirty="0" smtClean="0"/>
          </a:p>
        </p:txBody>
      </p:sp>
      <p:sp>
        <p:nvSpPr>
          <p:cNvPr id="5" name="Slide Number Placeholder 4"/>
          <p:cNvSpPr>
            <a:spLocks noGrp="1"/>
          </p:cNvSpPr>
          <p:nvPr>
            <p:ph type="sldNum" sz="quarter" idx="12"/>
          </p:nvPr>
        </p:nvSpPr>
        <p:spPr/>
        <p:txBody>
          <a:bodyPr/>
          <a:lstStyle/>
          <a:p>
            <a:fld id="{E9353CB8-35B8-441F-A176-6CE3BA725640}" type="slidenum">
              <a:rPr lang="en-US" smtClean="0"/>
              <a:pPr/>
              <a:t>245</a:t>
            </a:fld>
            <a:endParaRPr lang="en-US"/>
          </a:p>
        </p:txBody>
      </p:sp>
    </p:spTree>
    <p:extLst>
      <p:ext uri="{BB962C8B-B14F-4D97-AF65-F5344CB8AC3E}">
        <p14:creationId xmlns:p14="http://schemas.microsoft.com/office/powerpoint/2010/main" val="1731112313"/>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1" name="Straight Connector 160"/>
          <p:cNvCxnSpPr/>
          <p:nvPr/>
        </p:nvCxnSpPr>
        <p:spPr>
          <a:xfrm>
            <a:off x="6161760" y="4822385"/>
            <a:ext cx="276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Straight Connector 161"/>
          <p:cNvCxnSpPr/>
          <p:nvPr/>
        </p:nvCxnSpPr>
        <p:spPr>
          <a:xfrm>
            <a:off x="6161760" y="4476748"/>
            <a:ext cx="276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p:cNvCxnSpPr/>
          <p:nvPr/>
        </p:nvCxnSpPr>
        <p:spPr>
          <a:xfrm>
            <a:off x="6161760" y="4131112"/>
            <a:ext cx="276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Straight Connector 163"/>
          <p:cNvCxnSpPr/>
          <p:nvPr/>
        </p:nvCxnSpPr>
        <p:spPr>
          <a:xfrm>
            <a:off x="6161760" y="3785476"/>
            <a:ext cx="276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p:cNvCxnSpPr/>
          <p:nvPr/>
        </p:nvCxnSpPr>
        <p:spPr>
          <a:xfrm>
            <a:off x="6161760" y="3439839"/>
            <a:ext cx="27648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p:cNvCxnSpPr/>
          <p:nvPr/>
        </p:nvCxnSpPr>
        <p:spPr>
          <a:xfrm>
            <a:off x="6161760" y="3094203"/>
            <a:ext cx="276480" cy="0"/>
          </a:xfrm>
          <a:prstGeom prst="line">
            <a:avLst/>
          </a:prstGeom>
        </p:spPr>
        <p:style>
          <a:lnRef idx="1">
            <a:schemeClr val="accent1"/>
          </a:lnRef>
          <a:fillRef idx="0">
            <a:schemeClr val="accent1"/>
          </a:fillRef>
          <a:effectRef idx="0">
            <a:schemeClr val="accent1"/>
          </a:effectRef>
          <a:fontRef idx="minor">
            <a:schemeClr val="tx1"/>
          </a:fontRef>
        </p:style>
      </p:cxnSp>
      <p:pic>
        <p:nvPicPr>
          <p:cNvPr id="1028" name="Picture 4"/>
          <p:cNvPicPr>
            <a:picLocks noChangeAspect="1" noChangeArrowheads="1"/>
          </p:cNvPicPr>
          <p:nvPr/>
        </p:nvPicPr>
        <p:blipFill>
          <a:blip r:embed="rId2" cstate="print"/>
          <a:srcRect t="32796" b="32796"/>
          <a:stretch>
            <a:fillRect/>
          </a:stretch>
        </p:blipFill>
        <p:spPr bwMode="auto">
          <a:xfrm>
            <a:off x="3811680" y="2610312"/>
            <a:ext cx="1728000" cy="553018"/>
          </a:xfrm>
          <a:prstGeom prst="rect">
            <a:avLst/>
          </a:prstGeom>
          <a:noFill/>
          <a:ln w="9525">
            <a:noFill/>
            <a:miter lim="800000"/>
            <a:headEnd/>
            <a:tailEnd/>
          </a:ln>
          <a:effectLst/>
        </p:spPr>
      </p:pic>
      <p:pic>
        <p:nvPicPr>
          <p:cNvPr id="87" name="Picture 3"/>
          <p:cNvPicPr>
            <a:picLocks noChangeAspect="1" noChangeArrowheads="1"/>
          </p:cNvPicPr>
          <p:nvPr/>
        </p:nvPicPr>
        <p:blipFill>
          <a:blip r:embed="rId3" cstate="print"/>
          <a:srcRect t="36207" b="33448"/>
          <a:stretch>
            <a:fillRect/>
          </a:stretch>
        </p:blipFill>
        <p:spPr bwMode="auto">
          <a:xfrm>
            <a:off x="4986720" y="1642531"/>
            <a:ext cx="2505600" cy="7604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cstate="print"/>
          <a:srcRect t="36207" b="33448"/>
          <a:stretch>
            <a:fillRect/>
          </a:stretch>
        </p:blipFill>
        <p:spPr bwMode="auto">
          <a:xfrm>
            <a:off x="1185120" y="1642531"/>
            <a:ext cx="2505600" cy="760400"/>
          </a:xfrm>
          <a:prstGeom prst="rect">
            <a:avLst/>
          </a:prstGeom>
          <a:noFill/>
          <a:ln w="9525">
            <a:noFill/>
            <a:miter lim="800000"/>
            <a:headEnd/>
            <a:tailEnd/>
          </a:ln>
          <a:effectLst/>
        </p:spPr>
      </p:pic>
      <p:sp>
        <p:nvSpPr>
          <p:cNvPr id="7" name="TextShape 3"/>
          <p:cNvSpPr txBox="1"/>
          <p:nvPr/>
        </p:nvSpPr>
        <p:spPr>
          <a:xfrm>
            <a:off x="2429280" y="4200239"/>
            <a:ext cx="1244160" cy="1866436"/>
          </a:xfrm>
          <a:prstGeom prst="rect">
            <a:avLst/>
          </a:prstGeom>
          <a:effectLst>
            <a:glow rad="139700">
              <a:schemeClr val="accent1">
                <a:satMod val="175000"/>
                <a:alpha val="40000"/>
              </a:schemeClr>
            </a:glow>
          </a:effectLst>
        </p:spPr>
        <p:txBody>
          <a:bodyPr wrap="none" lIns="81631" tIns="40816" rIns="81631" bIns="40816"/>
          <a:lstStyle/>
          <a:p>
            <a:r>
              <a:rPr lang="en-US" sz="1300" b="1" dirty="0" err="1" smtClean="0"/>
              <a:t>oms-cb</a:t>
            </a:r>
            <a:endParaRPr sz="1300" dirty="0"/>
          </a:p>
          <a:p>
            <a:r>
              <a:rPr lang="en-US" sz="1000" dirty="0" smtClean="0"/>
              <a:t>129.82.226.47</a:t>
            </a:r>
            <a:endParaRPr sz="1000" dirty="0" smtClean="0"/>
          </a:p>
          <a:p>
            <a:endParaRPr lang="en-US" sz="1300" dirty="0" smtClean="0"/>
          </a:p>
          <a:p>
            <a:r>
              <a:rPr lang="en-US" sz="1300" b="1" dirty="0" smtClean="0"/>
              <a:t>Audit/Trace</a:t>
            </a:r>
            <a:endParaRPr lang="en-US" sz="1100" dirty="0" smtClean="0"/>
          </a:p>
          <a:p>
            <a:endParaRPr lang="en-US" sz="1100" dirty="0" smtClean="0"/>
          </a:p>
          <a:p>
            <a:r>
              <a:rPr lang="en-US" sz="1100" dirty="0" err="1" smtClean="0"/>
              <a:t>Codebeamer</a:t>
            </a:r>
            <a:endParaRPr lang="en-US" sz="1100" dirty="0" smtClean="0"/>
          </a:p>
          <a:p>
            <a:endParaRPr sz="1100" dirty="0" smtClean="0"/>
          </a:p>
          <a:p>
            <a:endParaRPr sz="1300" dirty="0" smtClean="0"/>
          </a:p>
        </p:txBody>
      </p:sp>
      <p:sp>
        <p:nvSpPr>
          <p:cNvPr id="8" name="TextShape 4"/>
          <p:cNvSpPr txBox="1"/>
          <p:nvPr/>
        </p:nvSpPr>
        <p:spPr>
          <a:xfrm>
            <a:off x="701280" y="4200240"/>
            <a:ext cx="1244160" cy="1728181"/>
          </a:xfrm>
          <a:prstGeom prst="rect">
            <a:avLst/>
          </a:prstGeom>
        </p:spPr>
        <p:txBody>
          <a:bodyPr wrap="none" lIns="81631" tIns="40816" rIns="81631" bIns="40816"/>
          <a:lstStyle/>
          <a:p>
            <a:r>
              <a:rPr lang="en-US" sz="1300" b="1" dirty="0" err="1" smtClean="0"/>
              <a:t>oms</a:t>
            </a:r>
            <a:r>
              <a:rPr lang="en-US" sz="1300" b="1" dirty="0" smtClean="0"/>
              <a:t>-db</a:t>
            </a:r>
            <a:endParaRPr sz="1300" dirty="0"/>
          </a:p>
          <a:p>
            <a:r>
              <a:rPr lang="en-US" sz="1000" dirty="0" smtClean="0"/>
              <a:t>129.82.226.58</a:t>
            </a:r>
          </a:p>
          <a:p>
            <a:endParaRPr lang="en-US" sz="1000" dirty="0" smtClean="0"/>
          </a:p>
          <a:p>
            <a:r>
              <a:rPr lang="en-US" sz="1300" b="1" dirty="0" smtClean="0"/>
              <a:t>DB Server</a:t>
            </a:r>
            <a:endParaRPr lang="en-US" sz="1100" dirty="0" smtClean="0"/>
          </a:p>
          <a:p>
            <a:endParaRPr lang="en-US" sz="1100" dirty="0" smtClean="0"/>
          </a:p>
          <a:p>
            <a:r>
              <a:rPr lang="en-US" sz="1100" dirty="0" err="1" smtClean="0"/>
              <a:t>couchDB</a:t>
            </a:r>
            <a:endParaRPr lang="en-US" sz="1100" dirty="0" smtClean="0"/>
          </a:p>
          <a:p>
            <a:r>
              <a:rPr lang="en-US" sz="1100" dirty="0" err="1" smtClean="0"/>
              <a:t>PostGIS</a:t>
            </a:r>
            <a:endParaRPr lang="en-US" sz="1100" dirty="0" smtClean="0"/>
          </a:p>
          <a:p>
            <a:r>
              <a:rPr lang="en-US" sz="1100" dirty="0" smtClean="0"/>
              <a:t>NGIX</a:t>
            </a:r>
            <a:endParaRPr sz="1100" dirty="0"/>
          </a:p>
          <a:p>
            <a:endParaRPr sz="1300" dirty="0"/>
          </a:p>
          <a:p>
            <a:endParaRPr sz="1300" dirty="0"/>
          </a:p>
          <a:p>
            <a:endParaRPr sz="1300" dirty="0"/>
          </a:p>
          <a:p>
            <a:endParaRPr sz="1300" dirty="0"/>
          </a:p>
        </p:txBody>
      </p:sp>
      <p:sp>
        <p:nvSpPr>
          <p:cNvPr id="9" name="TextShape 5"/>
          <p:cNvSpPr txBox="1"/>
          <p:nvPr/>
        </p:nvSpPr>
        <p:spPr>
          <a:xfrm>
            <a:off x="4364640" y="3232458"/>
            <a:ext cx="1244160" cy="2903345"/>
          </a:xfrm>
          <a:prstGeom prst="rect">
            <a:avLst/>
          </a:prstGeom>
        </p:spPr>
        <p:txBody>
          <a:bodyPr wrap="none" lIns="81631" tIns="40816" rIns="81631" bIns="40816"/>
          <a:lstStyle/>
          <a:p>
            <a:r>
              <a:rPr lang="en-US" sz="1300" b="1" dirty="0" err="1" smtClean="0"/>
              <a:t>oms-ws</a:t>
            </a:r>
            <a:endParaRPr lang="en-US" sz="1300" b="1" dirty="0" smtClean="0"/>
          </a:p>
          <a:p>
            <a:r>
              <a:rPr lang="en-US" sz="1300" b="1" dirty="0" err="1" smtClean="0"/>
              <a:t>csip</a:t>
            </a:r>
            <a:endParaRPr lang="en-US" sz="1300" b="1" dirty="0" smtClean="0"/>
          </a:p>
          <a:p>
            <a:endParaRPr sz="1000" dirty="0"/>
          </a:p>
          <a:p>
            <a:r>
              <a:rPr lang="en-US" sz="1000" dirty="0" smtClean="0"/>
              <a:t>129.82.226.45 </a:t>
            </a:r>
          </a:p>
          <a:p>
            <a:r>
              <a:rPr lang="en-US" sz="1000" dirty="0" smtClean="0"/>
              <a:t>192.168.10.1</a:t>
            </a:r>
          </a:p>
          <a:p>
            <a:endParaRPr lang="en-US" sz="900" dirty="0" smtClean="0"/>
          </a:p>
          <a:p>
            <a:r>
              <a:rPr lang="en-US" sz="1300" b="1" dirty="0" smtClean="0"/>
              <a:t>App Server</a:t>
            </a:r>
          </a:p>
          <a:p>
            <a:r>
              <a:rPr lang="en-US" sz="1300" b="1" dirty="0" smtClean="0"/>
              <a:t>Cloud Controller</a:t>
            </a:r>
          </a:p>
          <a:p>
            <a:endParaRPr lang="en-US" dirty="0" smtClean="0"/>
          </a:p>
          <a:p>
            <a:r>
              <a:rPr lang="en-US" sz="1000" dirty="0" smtClean="0"/>
              <a:t>Tomcat </a:t>
            </a:r>
          </a:p>
          <a:p>
            <a:r>
              <a:rPr lang="en-US" sz="1000" dirty="0" smtClean="0"/>
              <a:t>Glassfish</a:t>
            </a:r>
          </a:p>
          <a:p>
            <a:r>
              <a:rPr lang="en-US" sz="1000" dirty="0" smtClean="0"/>
              <a:t>Eucalyptus </a:t>
            </a:r>
            <a:endParaRPr lang="en-US" dirty="0" smtClean="0"/>
          </a:p>
          <a:p>
            <a:r>
              <a:rPr lang="en-US" sz="1000" dirty="0" smtClean="0"/>
              <a:t>Controller</a:t>
            </a:r>
          </a:p>
          <a:p>
            <a:endParaRPr lang="en-US" dirty="0" smtClean="0"/>
          </a:p>
          <a:p>
            <a:endParaRPr sz="1000" dirty="0"/>
          </a:p>
          <a:p>
            <a:endParaRPr sz="1000" dirty="0"/>
          </a:p>
          <a:p>
            <a:endParaRPr sz="1000" dirty="0"/>
          </a:p>
          <a:p>
            <a:endParaRPr sz="1000" dirty="0"/>
          </a:p>
          <a:p>
            <a:pPr algn="r"/>
            <a:endParaRPr sz="1000" dirty="0"/>
          </a:p>
        </p:txBody>
      </p:sp>
      <p:sp>
        <p:nvSpPr>
          <p:cNvPr id="11" name="TextShape 7"/>
          <p:cNvSpPr txBox="1"/>
          <p:nvPr/>
        </p:nvSpPr>
        <p:spPr>
          <a:xfrm>
            <a:off x="6369120" y="5168021"/>
            <a:ext cx="1244160" cy="829527"/>
          </a:xfrm>
          <a:prstGeom prst="rect">
            <a:avLst/>
          </a:prstGeom>
        </p:spPr>
        <p:txBody>
          <a:bodyPr wrap="none" lIns="81631" tIns="40816" rIns="81631" bIns="40816"/>
          <a:lstStyle/>
          <a:p>
            <a:r>
              <a:rPr lang="en-US" sz="1300" b="1" dirty="0"/>
              <a:t>c</a:t>
            </a:r>
            <a:r>
              <a:rPr lang="en-US" sz="1300" b="1" dirty="0" smtClean="0"/>
              <a:t>n1 … </a:t>
            </a:r>
            <a:r>
              <a:rPr lang="en-US" sz="1300" b="1" dirty="0" err="1" smtClean="0"/>
              <a:t>cnx</a:t>
            </a:r>
            <a:endParaRPr lang="en-US" sz="1300" b="1" dirty="0" smtClean="0"/>
          </a:p>
          <a:p>
            <a:r>
              <a:rPr lang="en-US" sz="1000" dirty="0" smtClean="0"/>
              <a:t>192.168.10.0/24</a:t>
            </a:r>
          </a:p>
          <a:p>
            <a:r>
              <a:rPr lang="en-US" sz="1300" dirty="0" smtClean="0"/>
              <a:t/>
            </a:r>
            <a:br>
              <a:rPr lang="en-US" sz="1300" dirty="0" smtClean="0"/>
            </a:br>
            <a:r>
              <a:rPr lang="en-US" sz="1300" b="1" dirty="0" smtClean="0"/>
              <a:t>Cloud Nodes</a:t>
            </a:r>
          </a:p>
          <a:p>
            <a:endParaRPr lang="en-US" sz="1000" dirty="0" smtClean="0"/>
          </a:p>
          <a:p>
            <a:r>
              <a:rPr lang="en-US" sz="1000" dirty="0" smtClean="0"/>
              <a:t>64 bit  32bit</a:t>
            </a:r>
            <a:endParaRPr lang="en-US" sz="1500" dirty="0" smtClean="0"/>
          </a:p>
          <a:p>
            <a:r>
              <a:rPr lang="en-US" sz="1000" dirty="0" smtClean="0"/>
              <a:t>Eucalyptus  Node</a:t>
            </a:r>
          </a:p>
          <a:p>
            <a:r>
              <a:rPr lang="en-US" sz="1000" dirty="0" smtClean="0"/>
              <a:t>KVM / </a:t>
            </a:r>
            <a:r>
              <a:rPr lang="en-US" sz="1000" dirty="0" err="1" smtClean="0"/>
              <a:t>Xen</a:t>
            </a:r>
            <a:r>
              <a:rPr lang="en-US" sz="1000" dirty="0" smtClean="0"/>
              <a:t> (</a:t>
            </a:r>
            <a:r>
              <a:rPr lang="en-US" sz="1000" dirty="0" err="1" smtClean="0"/>
              <a:t>debian</a:t>
            </a:r>
            <a:r>
              <a:rPr lang="en-US" sz="1000" dirty="0" smtClean="0"/>
              <a:t>)</a:t>
            </a:r>
          </a:p>
          <a:p>
            <a:r>
              <a:rPr lang="en-US" sz="1000" dirty="0" smtClean="0"/>
              <a:t>OMS3  RT </a:t>
            </a:r>
          </a:p>
          <a:p>
            <a:endParaRPr lang="en-US" sz="1000" dirty="0" smtClean="0"/>
          </a:p>
          <a:p>
            <a:endParaRPr lang="en-US" sz="1000" dirty="0" smtClean="0"/>
          </a:p>
          <a:p>
            <a:endParaRPr sz="1300" dirty="0"/>
          </a:p>
          <a:p>
            <a:endParaRPr sz="1300" dirty="0"/>
          </a:p>
          <a:p>
            <a:endParaRPr sz="1300" dirty="0"/>
          </a:p>
          <a:p>
            <a:endParaRPr sz="1300" dirty="0"/>
          </a:p>
          <a:p>
            <a:endParaRPr sz="1300" dirty="0"/>
          </a:p>
          <a:p>
            <a:pPr algn="r"/>
            <a:endParaRPr sz="1300" dirty="0"/>
          </a:p>
        </p:txBody>
      </p:sp>
      <p:sp>
        <p:nvSpPr>
          <p:cNvPr id="14" name="TextShape 10"/>
          <p:cNvSpPr txBox="1"/>
          <p:nvPr/>
        </p:nvSpPr>
        <p:spPr>
          <a:xfrm>
            <a:off x="685800" y="1245996"/>
            <a:ext cx="4088160" cy="506604"/>
          </a:xfrm>
          <a:prstGeom prst="rect">
            <a:avLst/>
          </a:prstGeom>
        </p:spPr>
        <p:txBody>
          <a:bodyPr wrap="none" lIns="81631" tIns="40816" rIns="81631" bIns="40816"/>
          <a:lstStyle/>
          <a:p>
            <a:r>
              <a:rPr lang="en-US" sz="1100" i="1" dirty="0" smtClean="0"/>
              <a:t>ACNS – CSU Engineering Network 100 </a:t>
            </a:r>
            <a:r>
              <a:rPr lang="en-US" sz="1100" i="1" dirty="0" err="1" smtClean="0"/>
              <a:t>Mbit</a:t>
            </a:r>
            <a:endParaRPr lang="en-US" sz="1100" i="1" dirty="0" smtClean="0"/>
          </a:p>
        </p:txBody>
      </p:sp>
      <p:cxnSp>
        <p:nvCxnSpPr>
          <p:cNvPr id="26" name="Line 22"/>
          <p:cNvCxnSpPr/>
          <p:nvPr/>
        </p:nvCxnSpPr>
        <p:spPr>
          <a:xfrm rot="16200000" flipV="1">
            <a:off x="7056856" y="3643779"/>
            <a:ext cx="411568" cy="10080"/>
          </a:xfrm>
          <a:prstGeom prst="straightConnector1">
            <a:avLst/>
          </a:prstGeom>
          <a:ln>
            <a:solidFill>
              <a:srgbClr val="000000"/>
            </a:solidFill>
            <a:headEnd type="triangle" w="med" len="med"/>
            <a:tailEnd type="triangle" w="med" len="med"/>
          </a:ln>
        </p:spPr>
      </p:cxnSp>
      <p:sp>
        <p:nvSpPr>
          <p:cNvPr id="78" name="TextBox 77"/>
          <p:cNvSpPr txBox="1"/>
          <p:nvPr/>
        </p:nvSpPr>
        <p:spPr>
          <a:xfrm>
            <a:off x="3327840" y="2195549"/>
            <a:ext cx="2527195" cy="360755"/>
          </a:xfrm>
          <a:prstGeom prst="rect">
            <a:avLst/>
          </a:prstGeom>
          <a:noFill/>
        </p:spPr>
        <p:txBody>
          <a:bodyPr wrap="none" lIns="82945" tIns="41473" rIns="82945" bIns="41473" rtlCol="0">
            <a:spAutoFit/>
          </a:bodyPr>
          <a:lstStyle/>
          <a:p>
            <a:r>
              <a:rPr lang="en-US" dirty="0" smtClean="0"/>
              <a:t>csip.engr.colostate.edu</a:t>
            </a:r>
            <a:endParaRPr lang="en-US" dirty="0"/>
          </a:p>
        </p:txBody>
      </p:sp>
      <p:pic>
        <p:nvPicPr>
          <p:cNvPr id="110" name="Picture 4"/>
          <p:cNvPicPr>
            <a:picLocks noChangeAspect="1" noChangeArrowheads="1"/>
          </p:cNvPicPr>
          <p:nvPr/>
        </p:nvPicPr>
        <p:blipFill>
          <a:blip r:embed="rId2" cstate="print"/>
          <a:srcRect t="32796" b="32796"/>
          <a:stretch>
            <a:fillRect/>
          </a:stretch>
        </p:blipFill>
        <p:spPr bwMode="auto">
          <a:xfrm>
            <a:off x="2429280" y="3508967"/>
            <a:ext cx="1728000" cy="553018"/>
          </a:xfrm>
          <a:prstGeom prst="rect">
            <a:avLst/>
          </a:prstGeom>
          <a:noFill/>
          <a:ln w="9525">
            <a:noFill/>
            <a:miter lim="800000"/>
            <a:headEnd/>
            <a:tailEnd/>
          </a:ln>
          <a:effectLst/>
        </p:spPr>
      </p:pic>
      <p:pic>
        <p:nvPicPr>
          <p:cNvPr id="111" name="Picture 4"/>
          <p:cNvPicPr>
            <a:picLocks noChangeAspect="1" noChangeArrowheads="1"/>
          </p:cNvPicPr>
          <p:nvPr/>
        </p:nvPicPr>
        <p:blipFill>
          <a:blip r:embed="rId2" cstate="print"/>
          <a:srcRect t="32796" b="32796"/>
          <a:stretch>
            <a:fillRect/>
          </a:stretch>
        </p:blipFill>
        <p:spPr bwMode="auto">
          <a:xfrm>
            <a:off x="632160" y="3508967"/>
            <a:ext cx="1728000" cy="553018"/>
          </a:xfrm>
          <a:prstGeom prst="rect">
            <a:avLst/>
          </a:prstGeom>
          <a:noFill/>
          <a:ln w="9525">
            <a:noFill/>
            <a:miter lim="800000"/>
            <a:headEnd/>
            <a:tailEnd/>
          </a:ln>
          <a:effectLst/>
        </p:spPr>
      </p:pic>
      <p:pic>
        <p:nvPicPr>
          <p:cNvPr id="112" name="Picture 4"/>
          <p:cNvPicPr>
            <a:picLocks noChangeAspect="1" noChangeArrowheads="1"/>
          </p:cNvPicPr>
          <p:nvPr/>
        </p:nvPicPr>
        <p:blipFill>
          <a:blip r:embed="rId2" cstate="print">
            <a:clrChange>
              <a:clrFrom>
                <a:srgbClr val="FFFFFF"/>
              </a:clrFrom>
              <a:clrTo>
                <a:srgbClr val="FFFFFF">
                  <a:alpha val="0"/>
                </a:srgbClr>
              </a:clrTo>
            </a:clrChange>
          </a:blip>
          <a:srcRect t="32796" b="32796"/>
          <a:stretch>
            <a:fillRect/>
          </a:stretch>
        </p:blipFill>
        <p:spPr bwMode="auto">
          <a:xfrm>
            <a:off x="6300000" y="4476748"/>
            <a:ext cx="1728000" cy="553018"/>
          </a:xfrm>
          <a:prstGeom prst="rect">
            <a:avLst/>
          </a:prstGeom>
          <a:noFill/>
          <a:ln w="9525">
            <a:noFill/>
            <a:miter lim="800000"/>
            <a:headEnd/>
            <a:tailEnd/>
          </a:ln>
          <a:effectLst/>
        </p:spPr>
      </p:pic>
      <p:pic>
        <p:nvPicPr>
          <p:cNvPr id="114" name="Picture 4"/>
          <p:cNvPicPr>
            <a:picLocks noChangeAspect="1" noChangeArrowheads="1"/>
          </p:cNvPicPr>
          <p:nvPr/>
        </p:nvPicPr>
        <p:blipFill>
          <a:blip r:embed="rId2" cstate="print">
            <a:clrChange>
              <a:clrFrom>
                <a:srgbClr val="FFFFFF"/>
              </a:clrFrom>
              <a:clrTo>
                <a:srgbClr val="FFFFFF">
                  <a:alpha val="0"/>
                </a:srgbClr>
              </a:clrTo>
            </a:clrChange>
          </a:blip>
          <a:srcRect t="32796" b="32796"/>
          <a:stretch>
            <a:fillRect/>
          </a:stretch>
        </p:blipFill>
        <p:spPr bwMode="auto">
          <a:xfrm>
            <a:off x="6300000" y="4131112"/>
            <a:ext cx="1728000" cy="553018"/>
          </a:xfrm>
          <a:prstGeom prst="rect">
            <a:avLst/>
          </a:prstGeom>
          <a:noFill/>
          <a:ln w="9525">
            <a:noFill/>
            <a:miter lim="800000"/>
            <a:headEnd/>
            <a:tailEnd/>
          </a:ln>
          <a:effectLst/>
        </p:spPr>
      </p:pic>
      <p:pic>
        <p:nvPicPr>
          <p:cNvPr id="115" name="Picture 4"/>
          <p:cNvPicPr>
            <a:picLocks noChangeAspect="1" noChangeArrowheads="1"/>
          </p:cNvPicPr>
          <p:nvPr/>
        </p:nvPicPr>
        <p:blipFill>
          <a:blip r:embed="rId2" cstate="print">
            <a:clrChange>
              <a:clrFrom>
                <a:srgbClr val="FFFFFF"/>
              </a:clrFrom>
              <a:clrTo>
                <a:srgbClr val="FFFFFF">
                  <a:alpha val="0"/>
                </a:srgbClr>
              </a:clrTo>
            </a:clrChange>
          </a:blip>
          <a:srcRect t="32796" b="32796"/>
          <a:stretch>
            <a:fillRect/>
          </a:stretch>
        </p:blipFill>
        <p:spPr bwMode="auto">
          <a:xfrm>
            <a:off x="6300000" y="3785476"/>
            <a:ext cx="1728000" cy="553018"/>
          </a:xfrm>
          <a:prstGeom prst="rect">
            <a:avLst/>
          </a:prstGeom>
          <a:noFill/>
          <a:ln w="9525">
            <a:noFill/>
            <a:miter lim="800000"/>
            <a:headEnd/>
            <a:tailEnd/>
          </a:ln>
          <a:effectLst/>
        </p:spPr>
      </p:pic>
      <p:pic>
        <p:nvPicPr>
          <p:cNvPr id="116" name="Picture 4"/>
          <p:cNvPicPr>
            <a:picLocks noChangeAspect="1" noChangeArrowheads="1"/>
          </p:cNvPicPr>
          <p:nvPr/>
        </p:nvPicPr>
        <p:blipFill>
          <a:blip r:embed="rId2" cstate="print">
            <a:clrChange>
              <a:clrFrom>
                <a:srgbClr val="FFFFFF"/>
              </a:clrFrom>
              <a:clrTo>
                <a:srgbClr val="FFFFFF">
                  <a:alpha val="0"/>
                </a:srgbClr>
              </a:clrTo>
            </a:clrChange>
          </a:blip>
          <a:srcRect t="32796" b="32796"/>
          <a:stretch>
            <a:fillRect/>
          </a:stretch>
        </p:blipFill>
        <p:spPr bwMode="auto">
          <a:xfrm>
            <a:off x="6300000" y="3439840"/>
            <a:ext cx="1728000" cy="553018"/>
          </a:xfrm>
          <a:prstGeom prst="rect">
            <a:avLst/>
          </a:prstGeom>
          <a:noFill/>
          <a:ln w="9525">
            <a:noFill/>
            <a:miter lim="800000"/>
            <a:headEnd/>
            <a:tailEnd/>
          </a:ln>
          <a:effectLst/>
        </p:spPr>
      </p:pic>
      <p:pic>
        <p:nvPicPr>
          <p:cNvPr id="117" name="Picture 4"/>
          <p:cNvPicPr>
            <a:picLocks noChangeAspect="1" noChangeArrowheads="1"/>
          </p:cNvPicPr>
          <p:nvPr/>
        </p:nvPicPr>
        <p:blipFill>
          <a:blip r:embed="rId2" cstate="print">
            <a:clrChange>
              <a:clrFrom>
                <a:srgbClr val="FFFFFF"/>
              </a:clrFrom>
              <a:clrTo>
                <a:srgbClr val="FFFFFF">
                  <a:alpha val="0"/>
                </a:srgbClr>
              </a:clrTo>
            </a:clrChange>
          </a:blip>
          <a:srcRect t="32796" b="32796"/>
          <a:stretch>
            <a:fillRect/>
          </a:stretch>
        </p:blipFill>
        <p:spPr bwMode="auto">
          <a:xfrm>
            <a:off x="6300000" y="3094203"/>
            <a:ext cx="1728000" cy="553018"/>
          </a:xfrm>
          <a:prstGeom prst="rect">
            <a:avLst/>
          </a:prstGeom>
          <a:noFill/>
          <a:ln w="9525">
            <a:noFill/>
            <a:miter lim="800000"/>
            <a:headEnd/>
            <a:tailEnd/>
          </a:ln>
          <a:effectLst/>
        </p:spPr>
      </p:pic>
      <p:pic>
        <p:nvPicPr>
          <p:cNvPr id="118" name="Picture 4"/>
          <p:cNvPicPr>
            <a:picLocks noChangeAspect="1" noChangeArrowheads="1"/>
          </p:cNvPicPr>
          <p:nvPr/>
        </p:nvPicPr>
        <p:blipFill>
          <a:blip r:embed="rId2" cstate="print">
            <a:clrChange>
              <a:clrFrom>
                <a:srgbClr val="FFFFFF"/>
              </a:clrFrom>
              <a:clrTo>
                <a:srgbClr val="FFFFFF">
                  <a:alpha val="0"/>
                </a:srgbClr>
              </a:clrTo>
            </a:clrChange>
          </a:blip>
          <a:srcRect t="32796" b="32796"/>
          <a:stretch>
            <a:fillRect/>
          </a:stretch>
        </p:blipFill>
        <p:spPr bwMode="auto">
          <a:xfrm>
            <a:off x="6300000" y="2748567"/>
            <a:ext cx="1728000" cy="553018"/>
          </a:xfrm>
          <a:prstGeom prst="rect">
            <a:avLst/>
          </a:prstGeom>
          <a:noFill/>
          <a:ln w="9525">
            <a:noFill/>
            <a:miter lim="800000"/>
            <a:headEnd/>
            <a:tailEnd/>
          </a:ln>
          <a:effectLst/>
        </p:spPr>
      </p:pic>
      <p:sp>
        <p:nvSpPr>
          <p:cNvPr id="119" name="TextShape 3"/>
          <p:cNvSpPr txBox="1"/>
          <p:nvPr/>
        </p:nvSpPr>
        <p:spPr>
          <a:xfrm>
            <a:off x="2221920" y="1504276"/>
            <a:ext cx="1244160" cy="345636"/>
          </a:xfrm>
          <a:prstGeom prst="rect">
            <a:avLst/>
          </a:prstGeom>
          <a:effectLst>
            <a:glow rad="139700">
              <a:schemeClr val="accent1">
                <a:satMod val="175000"/>
                <a:alpha val="40000"/>
              </a:schemeClr>
            </a:glow>
          </a:effectLst>
        </p:spPr>
        <p:txBody>
          <a:bodyPr wrap="none" lIns="81631" tIns="40816" rIns="81631" bIns="40816"/>
          <a:lstStyle/>
          <a:p>
            <a:r>
              <a:rPr lang="en-US" sz="1100" dirty="0" smtClean="0"/>
              <a:t>129.82.226.0/24</a:t>
            </a:r>
            <a:endParaRPr sz="1100" dirty="0" smtClean="0"/>
          </a:p>
          <a:p>
            <a:endParaRPr sz="1100" dirty="0" smtClean="0"/>
          </a:p>
          <a:p>
            <a:endParaRPr sz="1100" dirty="0" smtClean="0"/>
          </a:p>
        </p:txBody>
      </p:sp>
      <p:cxnSp>
        <p:nvCxnSpPr>
          <p:cNvPr id="142" name="Straight Connector 141"/>
          <p:cNvCxnSpPr/>
          <p:nvPr/>
        </p:nvCxnSpPr>
        <p:spPr>
          <a:xfrm rot="5400000" flipH="1" flipV="1">
            <a:off x="1323302" y="2610341"/>
            <a:ext cx="1106036" cy="552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rot="16200000" flipV="1">
            <a:off x="2118185" y="2437538"/>
            <a:ext cx="1036909" cy="829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rot="10800000">
            <a:off x="2360160" y="2333804"/>
            <a:ext cx="1728000" cy="345636"/>
          </a:xfrm>
          <a:prstGeom prst="line">
            <a:avLst/>
          </a:prstGeom>
        </p:spPr>
        <p:style>
          <a:lnRef idx="3">
            <a:schemeClr val="accent1"/>
          </a:lnRef>
          <a:fillRef idx="0">
            <a:schemeClr val="accent1"/>
          </a:fillRef>
          <a:effectRef idx="2">
            <a:schemeClr val="accent1"/>
          </a:effectRef>
          <a:fontRef idx="minor">
            <a:schemeClr val="tx1"/>
          </a:fontRef>
        </p:style>
      </p:cxnSp>
      <p:cxnSp>
        <p:nvCxnSpPr>
          <p:cNvPr id="150" name="Straight Connector 149"/>
          <p:cNvCxnSpPr/>
          <p:nvPr/>
        </p:nvCxnSpPr>
        <p:spPr>
          <a:xfrm rot="5400000" flipH="1" flipV="1">
            <a:off x="1910869" y="1538840"/>
            <a:ext cx="207382"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153" name="Straight Connector 152"/>
          <p:cNvCxnSpPr/>
          <p:nvPr/>
        </p:nvCxnSpPr>
        <p:spPr>
          <a:xfrm rot="5400000" flipH="1" flipV="1">
            <a:off x="5401422" y="2264694"/>
            <a:ext cx="345636" cy="345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rot="5400000" flipH="1" flipV="1">
            <a:off x="4952033" y="3612658"/>
            <a:ext cx="2419454" cy="0"/>
          </a:xfrm>
          <a:prstGeom prst="line">
            <a:avLst/>
          </a:prstGeom>
        </p:spPr>
        <p:style>
          <a:lnRef idx="1">
            <a:schemeClr val="accent1"/>
          </a:lnRef>
          <a:fillRef idx="0">
            <a:schemeClr val="accent1"/>
          </a:fillRef>
          <a:effectRef idx="0">
            <a:schemeClr val="accent1"/>
          </a:effectRef>
          <a:fontRef idx="minor">
            <a:schemeClr val="tx1"/>
          </a:fontRef>
        </p:style>
      </p:cxnSp>
      <p:sp>
        <p:nvSpPr>
          <p:cNvPr id="169" name="Rectangle 168"/>
          <p:cNvSpPr/>
          <p:nvPr/>
        </p:nvSpPr>
        <p:spPr>
          <a:xfrm>
            <a:off x="6023519" y="1435150"/>
            <a:ext cx="1185417" cy="253033"/>
          </a:xfrm>
          <a:prstGeom prst="rect">
            <a:avLst/>
          </a:prstGeom>
        </p:spPr>
        <p:txBody>
          <a:bodyPr wrap="none" lIns="82945" tIns="41473" rIns="82945" bIns="41473">
            <a:spAutoFit/>
          </a:bodyPr>
          <a:lstStyle/>
          <a:p>
            <a:r>
              <a:rPr lang="en-US" sz="1100" dirty="0" smtClean="0"/>
              <a:t>192.168.10.0/24</a:t>
            </a:r>
            <a:endParaRPr lang="en-US" sz="1100" dirty="0"/>
          </a:p>
        </p:txBody>
      </p:sp>
      <p:sp>
        <p:nvSpPr>
          <p:cNvPr id="34" name="Title 1"/>
          <p:cNvSpPr txBox="1">
            <a:spLocks/>
          </p:cNvSpPr>
          <p:nvPr/>
        </p:nvSpPr>
        <p:spPr>
          <a:xfrm>
            <a:off x="612648" y="228600"/>
            <a:ext cx="8153400" cy="9906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4400" dirty="0" smtClean="0">
                <a:solidFill>
                  <a:schemeClr val="tx2"/>
                </a:solidFill>
                <a:latin typeface="+mj-lt"/>
                <a:ea typeface="+mj-ea"/>
                <a:cs typeface="+mj-cs"/>
              </a:rPr>
              <a:t>CSIP Hardware</a:t>
            </a:r>
            <a:endParaRPr kumimoji="0" lang="en-US"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35" name="TextBox 34"/>
          <p:cNvSpPr txBox="1"/>
          <p:nvPr/>
        </p:nvSpPr>
        <p:spPr>
          <a:xfrm>
            <a:off x="1143000" y="5791200"/>
            <a:ext cx="1620957" cy="923330"/>
          </a:xfrm>
          <a:prstGeom prst="rect">
            <a:avLst/>
          </a:prstGeom>
          <a:noFill/>
        </p:spPr>
        <p:txBody>
          <a:bodyPr wrap="none" rtlCol="0">
            <a:spAutoFit/>
          </a:bodyPr>
          <a:lstStyle/>
          <a:p>
            <a:r>
              <a:rPr lang="en-US" dirty="0" smtClean="0"/>
              <a:t>80 GB RAM</a:t>
            </a:r>
          </a:p>
          <a:p>
            <a:r>
              <a:rPr lang="en-US" dirty="0" smtClean="0"/>
              <a:t>8 TB HD</a:t>
            </a:r>
          </a:p>
          <a:p>
            <a:r>
              <a:rPr lang="en-US" dirty="0" smtClean="0"/>
              <a:t>30 CPU cores</a:t>
            </a:r>
            <a:endParaRPr lang="en-US" dirty="0"/>
          </a:p>
        </p:txBody>
      </p:sp>
      <p:sp>
        <p:nvSpPr>
          <p:cNvPr id="36" name="TextBox 35"/>
          <p:cNvSpPr txBox="1"/>
          <p:nvPr/>
        </p:nvSpPr>
        <p:spPr>
          <a:xfrm>
            <a:off x="6975902" y="2362200"/>
            <a:ext cx="415498" cy="369332"/>
          </a:xfrm>
          <a:prstGeom prst="rect">
            <a:avLst/>
          </a:prstGeom>
          <a:noFill/>
        </p:spPr>
        <p:txBody>
          <a:bodyPr wrap="none" rtlCol="0">
            <a:spAutoFit/>
          </a:bodyPr>
          <a:lstStyle/>
          <a:p>
            <a:r>
              <a:rPr lang="en-US" dirty="0" smtClean="0"/>
              <a:t>…</a:t>
            </a:r>
            <a:endParaRPr lang="en-US" dirty="0"/>
          </a:p>
        </p:txBody>
      </p:sp>
    </p:spTree>
    <p:extLst>
      <p:ext uri="{BB962C8B-B14F-4D97-AF65-F5344CB8AC3E}">
        <p14:creationId xmlns:p14="http://schemas.microsoft.com/office/powerpoint/2010/main" val="814502332"/>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8" name="Picture 4"/>
          <p:cNvPicPr>
            <a:picLocks noChangeAspect="1" noChangeArrowheads="1"/>
          </p:cNvPicPr>
          <p:nvPr/>
        </p:nvPicPr>
        <p:blipFill>
          <a:blip r:embed="rId2" cstate="print"/>
          <a:srcRect/>
          <a:stretch>
            <a:fillRect/>
          </a:stretch>
        </p:blipFill>
        <p:spPr bwMode="auto">
          <a:xfrm>
            <a:off x="5562600" y="4267200"/>
            <a:ext cx="899508" cy="709612"/>
          </a:xfrm>
          <a:prstGeom prst="rect">
            <a:avLst/>
          </a:prstGeom>
          <a:noFill/>
          <a:ln w="9525">
            <a:noFill/>
            <a:miter lim="800000"/>
            <a:headEnd/>
            <a:tailEnd/>
          </a:ln>
          <a:effectLst/>
        </p:spPr>
      </p:pic>
      <p:sp>
        <p:nvSpPr>
          <p:cNvPr id="31" name="Cloud 30"/>
          <p:cNvSpPr/>
          <p:nvPr/>
        </p:nvSpPr>
        <p:spPr>
          <a:xfrm>
            <a:off x="4953000" y="2895600"/>
            <a:ext cx="1828800" cy="1295400"/>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OMS3/R2 CSIP</a:t>
            </a:r>
            <a:endParaRPr lang="en-US" dirty="0"/>
          </a:p>
        </p:txBody>
      </p:sp>
      <p:pic>
        <p:nvPicPr>
          <p:cNvPr id="4" name="Picture 4"/>
          <p:cNvPicPr>
            <a:picLocks noChangeAspect="1" noChangeArrowheads="1"/>
          </p:cNvPicPr>
          <p:nvPr/>
        </p:nvPicPr>
        <p:blipFill>
          <a:blip r:embed="rId3" cstate="print">
            <a:clrChange>
              <a:clrFrom>
                <a:srgbClr val="FFFFFF"/>
              </a:clrFrom>
              <a:clrTo>
                <a:srgbClr val="FFFFFF">
                  <a:alpha val="0"/>
                </a:srgbClr>
              </a:clrTo>
            </a:clrChange>
          </a:blip>
          <a:srcRect t="32796" b="32796"/>
          <a:stretch>
            <a:fillRect/>
          </a:stretch>
        </p:blipFill>
        <p:spPr bwMode="auto">
          <a:xfrm>
            <a:off x="6425400" y="4090381"/>
            <a:ext cx="1728000" cy="553018"/>
          </a:xfrm>
          <a:prstGeom prst="rect">
            <a:avLst/>
          </a:prstGeom>
          <a:noFill/>
          <a:ln w="9525">
            <a:noFill/>
            <a:miter lim="800000"/>
            <a:headEnd/>
            <a:tailEnd/>
          </a:ln>
          <a:effectLst/>
        </p:spPr>
      </p:pic>
      <p:pic>
        <p:nvPicPr>
          <p:cNvPr id="5" name="Picture 4"/>
          <p:cNvPicPr>
            <a:picLocks noChangeAspect="1" noChangeArrowheads="1"/>
          </p:cNvPicPr>
          <p:nvPr/>
        </p:nvPicPr>
        <p:blipFill>
          <a:blip r:embed="rId3" cstate="print">
            <a:clrChange>
              <a:clrFrom>
                <a:srgbClr val="FFFFFF"/>
              </a:clrFrom>
              <a:clrTo>
                <a:srgbClr val="FFFFFF">
                  <a:alpha val="0"/>
                </a:srgbClr>
              </a:clrTo>
            </a:clrChange>
          </a:blip>
          <a:srcRect t="32796" b="32796"/>
          <a:stretch>
            <a:fillRect/>
          </a:stretch>
        </p:blipFill>
        <p:spPr bwMode="auto">
          <a:xfrm>
            <a:off x="6425400" y="3744745"/>
            <a:ext cx="1728000" cy="553018"/>
          </a:xfrm>
          <a:prstGeom prst="rect">
            <a:avLst/>
          </a:prstGeom>
          <a:noFill/>
          <a:ln w="9525">
            <a:noFill/>
            <a:miter lim="800000"/>
            <a:headEnd/>
            <a:tailEnd/>
          </a:ln>
          <a:effectLst/>
        </p:spPr>
      </p:pic>
      <p:pic>
        <p:nvPicPr>
          <p:cNvPr id="6" name="Picture 4"/>
          <p:cNvPicPr>
            <a:picLocks noChangeAspect="1" noChangeArrowheads="1"/>
          </p:cNvPicPr>
          <p:nvPr/>
        </p:nvPicPr>
        <p:blipFill>
          <a:blip r:embed="rId3" cstate="print">
            <a:clrChange>
              <a:clrFrom>
                <a:srgbClr val="FFFFFF"/>
              </a:clrFrom>
              <a:clrTo>
                <a:srgbClr val="FFFFFF">
                  <a:alpha val="0"/>
                </a:srgbClr>
              </a:clrTo>
            </a:clrChange>
          </a:blip>
          <a:srcRect t="32796" b="32796"/>
          <a:stretch>
            <a:fillRect/>
          </a:stretch>
        </p:blipFill>
        <p:spPr bwMode="auto">
          <a:xfrm>
            <a:off x="6425400" y="3399109"/>
            <a:ext cx="1728000" cy="553018"/>
          </a:xfrm>
          <a:prstGeom prst="rect">
            <a:avLst/>
          </a:prstGeom>
          <a:noFill/>
          <a:ln w="9525">
            <a:noFill/>
            <a:miter lim="800000"/>
            <a:headEnd/>
            <a:tailEnd/>
          </a:ln>
          <a:effectLst/>
        </p:spPr>
      </p:pic>
      <p:pic>
        <p:nvPicPr>
          <p:cNvPr id="7" name="Picture 4"/>
          <p:cNvPicPr>
            <a:picLocks noChangeAspect="1" noChangeArrowheads="1"/>
          </p:cNvPicPr>
          <p:nvPr/>
        </p:nvPicPr>
        <p:blipFill>
          <a:blip r:embed="rId3" cstate="print">
            <a:clrChange>
              <a:clrFrom>
                <a:srgbClr val="FFFFFF"/>
              </a:clrFrom>
              <a:clrTo>
                <a:srgbClr val="FFFFFF">
                  <a:alpha val="0"/>
                </a:srgbClr>
              </a:clrTo>
            </a:clrChange>
          </a:blip>
          <a:srcRect t="32796" b="32796"/>
          <a:stretch>
            <a:fillRect/>
          </a:stretch>
        </p:blipFill>
        <p:spPr bwMode="auto">
          <a:xfrm>
            <a:off x="6425400" y="3053473"/>
            <a:ext cx="1728000" cy="553018"/>
          </a:xfrm>
          <a:prstGeom prst="rect">
            <a:avLst/>
          </a:prstGeom>
          <a:noFill/>
          <a:ln w="9525">
            <a:noFill/>
            <a:miter lim="800000"/>
            <a:headEnd/>
            <a:tailEnd/>
          </a:ln>
          <a:effectLst/>
        </p:spPr>
      </p:pic>
      <p:pic>
        <p:nvPicPr>
          <p:cNvPr id="8" name="Picture 4"/>
          <p:cNvPicPr>
            <a:picLocks noChangeAspect="1" noChangeArrowheads="1"/>
          </p:cNvPicPr>
          <p:nvPr/>
        </p:nvPicPr>
        <p:blipFill>
          <a:blip r:embed="rId3" cstate="print">
            <a:clrChange>
              <a:clrFrom>
                <a:srgbClr val="FFFFFF"/>
              </a:clrFrom>
              <a:clrTo>
                <a:srgbClr val="FFFFFF">
                  <a:alpha val="0"/>
                </a:srgbClr>
              </a:clrTo>
            </a:clrChange>
          </a:blip>
          <a:srcRect t="32796" b="32796"/>
          <a:stretch>
            <a:fillRect/>
          </a:stretch>
        </p:blipFill>
        <p:spPr bwMode="auto">
          <a:xfrm>
            <a:off x="6425400" y="2707836"/>
            <a:ext cx="1728000" cy="553018"/>
          </a:xfrm>
          <a:prstGeom prst="rect">
            <a:avLst/>
          </a:prstGeom>
          <a:noFill/>
          <a:ln w="9525">
            <a:noFill/>
            <a:miter lim="800000"/>
            <a:headEnd/>
            <a:tailEnd/>
          </a:ln>
          <a:effectLst/>
        </p:spPr>
      </p:pic>
      <p:pic>
        <p:nvPicPr>
          <p:cNvPr id="9" name="Picture 4"/>
          <p:cNvPicPr>
            <a:picLocks noChangeAspect="1" noChangeArrowheads="1"/>
          </p:cNvPicPr>
          <p:nvPr/>
        </p:nvPicPr>
        <p:blipFill>
          <a:blip r:embed="rId3" cstate="print">
            <a:clrChange>
              <a:clrFrom>
                <a:srgbClr val="FFFFFF"/>
              </a:clrFrom>
              <a:clrTo>
                <a:srgbClr val="FFFFFF">
                  <a:alpha val="0"/>
                </a:srgbClr>
              </a:clrTo>
            </a:clrChange>
          </a:blip>
          <a:srcRect t="32796" b="32796"/>
          <a:stretch>
            <a:fillRect/>
          </a:stretch>
        </p:blipFill>
        <p:spPr bwMode="auto">
          <a:xfrm>
            <a:off x="6425400" y="2362200"/>
            <a:ext cx="1728000" cy="553018"/>
          </a:xfrm>
          <a:prstGeom prst="rect">
            <a:avLst/>
          </a:prstGeom>
          <a:noFill/>
          <a:ln w="9525">
            <a:noFill/>
            <a:miter lim="800000"/>
            <a:headEnd/>
            <a:tailEnd/>
          </a:ln>
          <a:effectLst/>
        </p:spPr>
      </p:pic>
      <p:sp>
        <p:nvSpPr>
          <p:cNvPr id="10" name="Rounded Rectangle 9"/>
          <p:cNvSpPr/>
          <p:nvPr/>
        </p:nvSpPr>
        <p:spPr>
          <a:xfrm>
            <a:off x="4800600" y="1828800"/>
            <a:ext cx="762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4800600" y="2514600"/>
            <a:ext cx="762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4800600" y="3200400"/>
            <a:ext cx="762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4800600" y="3886200"/>
            <a:ext cx="762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4800600" y="4572000"/>
            <a:ext cx="762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800600" y="5257800"/>
            <a:ext cx="762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p:cNvSpPr/>
          <p:nvPr/>
        </p:nvSpPr>
        <p:spPr>
          <a:xfrm>
            <a:off x="4800600" y="5943600"/>
            <a:ext cx="762000" cy="533400"/>
          </a:xfrm>
          <a:prstGeom prst="roundRect">
            <a:avLst/>
          </a:prstGeom>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1828800" y="3733800"/>
            <a:ext cx="7620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V="1">
            <a:off x="2819400" y="2133600"/>
            <a:ext cx="1828800" cy="16002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1" name="Straight Arrow Connector 20"/>
          <p:cNvCxnSpPr/>
          <p:nvPr/>
        </p:nvCxnSpPr>
        <p:spPr>
          <a:xfrm flipV="1">
            <a:off x="2895600" y="2819400"/>
            <a:ext cx="1752600" cy="9906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22" name="Straight Arrow Connector 21"/>
          <p:cNvCxnSpPr/>
          <p:nvPr/>
        </p:nvCxnSpPr>
        <p:spPr>
          <a:xfrm flipV="1">
            <a:off x="2895600" y="3429000"/>
            <a:ext cx="1752600" cy="533400"/>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5" name="TextBox 24"/>
          <p:cNvSpPr txBox="1"/>
          <p:nvPr/>
        </p:nvSpPr>
        <p:spPr>
          <a:xfrm>
            <a:off x="0" y="3200400"/>
            <a:ext cx="1697901" cy="369332"/>
          </a:xfrm>
          <a:prstGeom prst="rect">
            <a:avLst/>
          </a:prstGeom>
          <a:noFill/>
        </p:spPr>
        <p:txBody>
          <a:bodyPr wrap="none" rtlCol="0">
            <a:spAutoFit/>
          </a:bodyPr>
          <a:lstStyle/>
          <a:p>
            <a:r>
              <a:rPr lang="en-US" dirty="0" smtClean="0"/>
              <a:t>R2 Rest/JSON</a:t>
            </a:r>
            <a:endParaRPr lang="en-US" dirty="0"/>
          </a:p>
        </p:txBody>
      </p:sp>
      <p:cxnSp>
        <p:nvCxnSpPr>
          <p:cNvPr id="27" name="Straight Arrow Connector 26"/>
          <p:cNvCxnSpPr/>
          <p:nvPr/>
        </p:nvCxnSpPr>
        <p:spPr>
          <a:xfrm>
            <a:off x="381000" y="3962400"/>
            <a:ext cx="1219200" cy="1588"/>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29" name="TextBox 28"/>
          <p:cNvSpPr txBox="1"/>
          <p:nvPr/>
        </p:nvSpPr>
        <p:spPr>
          <a:xfrm>
            <a:off x="4724400" y="914400"/>
            <a:ext cx="4281941" cy="369332"/>
          </a:xfrm>
          <a:prstGeom prst="rect">
            <a:avLst/>
          </a:prstGeom>
          <a:noFill/>
        </p:spPr>
        <p:txBody>
          <a:bodyPr wrap="none" rtlCol="0">
            <a:spAutoFit/>
          </a:bodyPr>
          <a:lstStyle/>
          <a:p>
            <a:r>
              <a:rPr lang="en-US" dirty="0" smtClean="0"/>
              <a:t>OMS3/</a:t>
            </a:r>
            <a:r>
              <a:rPr lang="en-US" dirty="0" err="1" smtClean="0"/>
              <a:t>Rusle</a:t>
            </a:r>
            <a:r>
              <a:rPr lang="en-US" dirty="0" smtClean="0"/>
              <a:t> 2 Machine Instances (50+)</a:t>
            </a:r>
            <a:endParaRPr lang="en-US" dirty="0"/>
          </a:p>
        </p:txBody>
      </p:sp>
      <p:pic>
        <p:nvPicPr>
          <p:cNvPr id="30" name="Picture 4"/>
          <p:cNvPicPr>
            <a:picLocks noChangeAspect="1" noChangeArrowheads="1"/>
          </p:cNvPicPr>
          <p:nvPr/>
        </p:nvPicPr>
        <p:blipFill>
          <a:blip r:embed="rId3" cstate="print">
            <a:clrChange>
              <a:clrFrom>
                <a:srgbClr val="FFFFFF"/>
              </a:clrFrom>
              <a:clrTo>
                <a:srgbClr val="FFFFFF">
                  <a:alpha val="0"/>
                </a:srgbClr>
              </a:clrTo>
            </a:clrChange>
          </a:blip>
          <a:srcRect t="32796" b="32796"/>
          <a:stretch>
            <a:fillRect/>
          </a:stretch>
        </p:blipFill>
        <p:spPr bwMode="auto">
          <a:xfrm>
            <a:off x="6096000" y="5638800"/>
            <a:ext cx="1728000" cy="553018"/>
          </a:xfrm>
          <a:prstGeom prst="rect">
            <a:avLst/>
          </a:prstGeom>
          <a:noFill/>
          <a:ln w="9525">
            <a:noFill/>
            <a:miter lim="800000"/>
            <a:headEnd/>
            <a:tailEnd/>
          </a:ln>
          <a:effectLst/>
        </p:spPr>
      </p:pic>
      <p:cxnSp>
        <p:nvCxnSpPr>
          <p:cNvPr id="33" name="Straight Arrow Connector 32"/>
          <p:cNvCxnSpPr/>
          <p:nvPr/>
        </p:nvCxnSpPr>
        <p:spPr>
          <a:xfrm rot="16200000" flipH="1">
            <a:off x="4419600" y="3429000"/>
            <a:ext cx="3429000" cy="990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6200000" flipH="1">
            <a:off x="4648200" y="3810000"/>
            <a:ext cx="2895600" cy="914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16200000" flipH="1">
            <a:off x="4876800" y="4267200"/>
            <a:ext cx="22860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8" name="Picture 4"/>
          <p:cNvPicPr>
            <a:picLocks noChangeAspect="1" noChangeArrowheads="1"/>
          </p:cNvPicPr>
          <p:nvPr/>
        </p:nvPicPr>
        <p:blipFill>
          <a:blip r:embed="rId3" cstate="print">
            <a:clrChange>
              <a:clrFrom>
                <a:srgbClr val="FFFFFF"/>
              </a:clrFrom>
              <a:clrTo>
                <a:srgbClr val="FFFFFF">
                  <a:alpha val="0"/>
                </a:srgbClr>
              </a:clrTo>
            </a:clrChange>
          </a:blip>
          <a:srcRect t="32796" b="32796"/>
          <a:stretch>
            <a:fillRect/>
          </a:stretch>
        </p:blipFill>
        <p:spPr bwMode="auto">
          <a:xfrm>
            <a:off x="1295400" y="5638800"/>
            <a:ext cx="1728000" cy="553018"/>
          </a:xfrm>
          <a:prstGeom prst="rect">
            <a:avLst/>
          </a:prstGeom>
          <a:noFill/>
          <a:ln w="9525">
            <a:noFill/>
            <a:miter lim="800000"/>
            <a:headEnd/>
            <a:tailEnd/>
          </a:ln>
          <a:effectLst/>
        </p:spPr>
      </p:pic>
      <p:sp>
        <p:nvSpPr>
          <p:cNvPr id="39" name="TextBox 38"/>
          <p:cNvSpPr txBox="1"/>
          <p:nvPr/>
        </p:nvSpPr>
        <p:spPr>
          <a:xfrm>
            <a:off x="2819400" y="3276600"/>
            <a:ext cx="1095172" cy="1200329"/>
          </a:xfrm>
          <a:prstGeom prst="rect">
            <a:avLst/>
          </a:prstGeom>
          <a:noFill/>
        </p:spPr>
        <p:txBody>
          <a:bodyPr wrap="none" rtlCol="0">
            <a:spAutoFit/>
          </a:bodyPr>
          <a:lstStyle/>
          <a:p>
            <a:r>
              <a:rPr lang="en-US" dirty="0" err="1" smtClean="0"/>
              <a:t>HAProxy</a:t>
            </a:r>
            <a:endParaRPr lang="en-US" dirty="0" smtClean="0"/>
          </a:p>
          <a:p>
            <a:r>
              <a:rPr lang="en-US" dirty="0" smtClean="0"/>
              <a:t>Load</a:t>
            </a:r>
          </a:p>
          <a:p>
            <a:r>
              <a:rPr lang="en-US" dirty="0" smtClean="0"/>
              <a:t>Balancer</a:t>
            </a:r>
          </a:p>
          <a:p>
            <a:endParaRPr lang="en-US" dirty="0"/>
          </a:p>
        </p:txBody>
      </p:sp>
      <p:sp>
        <p:nvSpPr>
          <p:cNvPr id="40" name="TextBox 39"/>
          <p:cNvSpPr txBox="1"/>
          <p:nvPr/>
        </p:nvSpPr>
        <p:spPr>
          <a:xfrm>
            <a:off x="5943600" y="5029200"/>
            <a:ext cx="3756156" cy="646331"/>
          </a:xfrm>
          <a:prstGeom prst="rect">
            <a:avLst/>
          </a:prstGeom>
          <a:noFill/>
        </p:spPr>
        <p:txBody>
          <a:bodyPr wrap="none" rtlCol="0">
            <a:spAutoFit/>
          </a:bodyPr>
          <a:lstStyle/>
          <a:p>
            <a:r>
              <a:rPr lang="en-US" dirty="0" smtClean="0"/>
              <a:t>NR store </a:t>
            </a:r>
          </a:p>
          <a:p>
            <a:r>
              <a:rPr lang="en-US" dirty="0" smtClean="0"/>
              <a:t>(keys-&gt; </a:t>
            </a:r>
            <a:r>
              <a:rPr lang="en-US" dirty="0" err="1" smtClean="0"/>
              <a:t>climate,soils,management</a:t>
            </a:r>
            <a:r>
              <a:rPr lang="en-US" dirty="0" smtClean="0"/>
              <a:t>)</a:t>
            </a:r>
            <a:endParaRPr lang="en-US" dirty="0"/>
          </a:p>
        </p:txBody>
      </p:sp>
      <p:cxnSp>
        <p:nvCxnSpPr>
          <p:cNvPr id="41" name="Straight Arrow Connector 40"/>
          <p:cNvCxnSpPr/>
          <p:nvPr/>
        </p:nvCxnSpPr>
        <p:spPr>
          <a:xfrm rot="10800000" flipV="1">
            <a:off x="3200400" y="4343400"/>
            <a:ext cx="1371600" cy="762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209800" y="4953000"/>
            <a:ext cx="1905000" cy="923330"/>
          </a:xfrm>
          <a:prstGeom prst="rect">
            <a:avLst/>
          </a:prstGeom>
          <a:noFill/>
        </p:spPr>
        <p:txBody>
          <a:bodyPr wrap="square" rtlCol="0">
            <a:spAutoFit/>
          </a:bodyPr>
          <a:lstStyle/>
          <a:p>
            <a:r>
              <a:rPr lang="en-US" dirty="0" smtClean="0"/>
              <a:t>BAM</a:t>
            </a:r>
          </a:p>
          <a:p>
            <a:r>
              <a:rPr lang="en-US" dirty="0" smtClean="0"/>
              <a:t>(CSIP tracker)</a:t>
            </a:r>
          </a:p>
          <a:p>
            <a:endParaRPr lang="en-US" dirty="0"/>
          </a:p>
        </p:txBody>
      </p:sp>
      <p:pic>
        <p:nvPicPr>
          <p:cNvPr id="2050" name="Picture 2"/>
          <p:cNvPicPr>
            <a:picLocks noChangeAspect="1" noChangeArrowheads="1"/>
          </p:cNvPicPr>
          <p:nvPr/>
        </p:nvPicPr>
        <p:blipFill>
          <a:blip r:embed="rId4" cstate="print"/>
          <a:srcRect/>
          <a:stretch>
            <a:fillRect/>
          </a:stretch>
        </p:blipFill>
        <p:spPr bwMode="auto">
          <a:xfrm>
            <a:off x="0" y="3581400"/>
            <a:ext cx="862013" cy="1328738"/>
          </a:xfrm>
          <a:prstGeom prst="rect">
            <a:avLst/>
          </a:prstGeom>
          <a:noFill/>
          <a:ln w="9525">
            <a:noFill/>
            <a:miter lim="800000"/>
            <a:headEnd/>
            <a:tailEnd/>
          </a:ln>
          <a:effectLst/>
        </p:spPr>
      </p:pic>
      <p:grpSp>
        <p:nvGrpSpPr>
          <p:cNvPr id="76" name="Group 75"/>
          <p:cNvGrpSpPr/>
          <p:nvPr/>
        </p:nvGrpSpPr>
        <p:grpSpPr>
          <a:xfrm>
            <a:off x="5715000" y="1752600"/>
            <a:ext cx="838199" cy="533400"/>
            <a:chOff x="1818361" y="-3456363"/>
            <a:chExt cx="5192038" cy="3456363"/>
          </a:xfrm>
        </p:grpSpPr>
        <p:sp>
          <p:nvSpPr>
            <p:cNvPr id="36" name="Rectangle 35"/>
            <p:cNvSpPr/>
            <p:nvPr/>
          </p:nvSpPr>
          <p:spPr>
            <a:xfrm>
              <a:off x="1887480" y="-3456363"/>
              <a:ext cx="5122919" cy="34563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n-US"/>
            </a:p>
          </p:txBody>
        </p:sp>
        <p:sp>
          <p:nvSpPr>
            <p:cNvPr id="43" name="Rectangle 42"/>
            <p:cNvSpPr/>
            <p:nvPr/>
          </p:nvSpPr>
          <p:spPr>
            <a:xfrm>
              <a:off x="2371321" y="-2765091"/>
              <a:ext cx="2419200" cy="760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n-US"/>
            </a:p>
          </p:txBody>
        </p:sp>
        <p:cxnSp>
          <p:nvCxnSpPr>
            <p:cNvPr id="46" name="Straight Arrow Connector 45"/>
            <p:cNvCxnSpPr>
              <a:stCxn id="43" idx="2"/>
              <a:endCxn id="47" idx="0"/>
            </p:cNvCxnSpPr>
            <p:nvPr/>
          </p:nvCxnSpPr>
          <p:spPr>
            <a:xfrm rot="16200000" flipH="1">
              <a:off x="4202975" y="-2626745"/>
              <a:ext cx="483891" cy="1728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168441" y="-1520800"/>
              <a:ext cx="2280960" cy="553018"/>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n-US"/>
            </a:p>
          </p:txBody>
        </p:sp>
        <p:sp>
          <p:nvSpPr>
            <p:cNvPr id="49" name="Rectangle 48"/>
            <p:cNvSpPr/>
            <p:nvPr/>
          </p:nvSpPr>
          <p:spPr>
            <a:xfrm>
              <a:off x="5205241" y="-2765091"/>
              <a:ext cx="1175040" cy="760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n-US"/>
            </a:p>
          </p:txBody>
        </p:sp>
        <p:cxnSp>
          <p:nvCxnSpPr>
            <p:cNvPr id="50" name="Straight Arrow Connector 49"/>
            <p:cNvCxnSpPr/>
            <p:nvPr/>
          </p:nvCxnSpPr>
          <p:spPr>
            <a:xfrm rot="16200000" flipH="1">
              <a:off x="1852892" y="-3007018"/>
              <a:ext cx="553018" cy="34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956601" y="-2419454"/>
              <a:ext cx="345600" cy="1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rot="5400000" flipH="1" flipV="1">
              <a:off x="1749208" y="-2142920"/>
              <a:ext cx="622145" cy="4838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rot="5400000" flipH="1" flipV="1">
              <a:off x="1472699" y="-1659029"/>
              <a:ext cx="1175163" cy="4838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rot="5400000" flipH="1" flipV="1">
              <a:off x="1403561" y="-1313396"/>
              <a:ext cx="1520800" cy="4147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790521" y="-2350327"/>
              <a:ext cx="345600" cy="1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V="1">
              <a:off x="6449401" y="-2903345"/>
              <a:ext cx="345600" cy="207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6449401" y="-2350327"/>
              <a:ext cx="345600" cy="691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440441" y="-760400"/>
              <a:ext cx="2280960" cy="553018"/>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n-US"/>
            </a:p>
          </p:txBody>
        </p:sp>
        <p:cxnSp>
          <p:nvCxnSpPr>
            <p:cNvPr id="61" name="Straight Arrow Connector 60"/>
            <p:cNvCxnSpPr>
              <a:stCxn id="47" idx="2"/>
              <a:endCxn id="59" idx="3"/>
            </p:cNvCxnSpPr>
            <p:nvPr/>
          </p:nvCxnSpPr>
          <p:spPr>
            <a:xfrm rot="5400000">
              <a:off x="4773215" y="-1019596"/>
              <a:ext cx="483891" cy="5875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rot="16200000" flipH="1">
              <a:off x="6518510" y="-2073807"/>
              <a:ext cx="207382" cy="2073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rot="5400000">
              <a:off x="2883774" y="-1359774"/>
              <a:ext cx="1244291" cy="14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4953000" y="-762000"/>
              <a:ext cx="1905000" cy="553018"/>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n-US"/>
            </a:p>
          </p:txBody>
        </p:sp>
      </p:grpSp>
      <p:pic>
        <p:nvPicPr>
          <p:cNvPr id="56" name="Picture 4"/>
          <p:cNvPicPr>
            <a:picLocks noChangeAspect="1" noChangeArrowheads="1"/>
          </p:cNvPicPr>
          <p:nvPr/>
        </p:nvPicPr>
        <p:blipFill>
          <a:blip r:embed="rId3" cstate="print">
            <a:clrChange>
              <a:clrFrom>
                <a:srgbClr val="FFFFFF"/>
              </a:clrFrom>
              <a:clrTo>
                <a:srgbClr val="FFFFFF">
                  <a:alpha val="0"/>
                </a:srgbClr>
              </a:clrTo>
            </a:clrChange>
          </a:blip>
          <a:srcRect t="32796" b="32796"/>
          <a:stretch>
            <a:fillRect/>
          </a:stretch>
        </p:blipFill>
        <p:spPr bwMode="auto">
          <a:xfrm>
            <a:off x="1447800" y="1676400"/>
            <a:ext cx="1728000" cy="553018"/>
          </a:xfrm>
          <a:prstGeom prst="rect">
            <a:avLst/>
          </a:prstGeom>
          <a:noFill/>
          <a:ln w="9525">
            <a:noFill/>
            <a:miter lim="800000"/>
            <a:headEnd/>
            <a:tailEnd/>
          </a:ln>
          <a:effectLst/>
        </p:spPr>
      </p:pic>
      <p:cxnSp>
        <p:nvCxnSpPr>
          <p:cNvPr id="60" name="Straight Arrow Connector 59"/>
          <p:cNvCxnSpPr/>
          <p:nvPr/>
        </p:nvCxnSpPr>
        <p:spPr>
          <a:xfrm rot="5400000" flipH="1" flipV="1">
            <a:off x="1714500" y="2933700"/>
            <a:ext cx="1143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7" name="TextBox 66"/>
          <p:cNvSpPr txBox="1"/>
          <p:nvPr/>
        </p:nvSpPr>
        <p:spPr>
          <a:xfrm>
            <a:off x="381000" y="2362200"/>
            <a:ext cx="2345514" cy="646331"/>
          </a:xfrm>
          <a:prstGeom prst="rect">
            <a:avLst/>
          </a:prstGeom>
          <a:noFill/>
        </p:spPr>
        <p:txBody>
          <a:bodyPr wrap="none" rtlCol="0">
            <a:spAutoFit/>
          </a:bodyPr>
          <a:lstStyle/>
          <a:p>
            <a:r>
              <a:rPr lang="en-US" dirty="0" smtClean="0"/>
              <a:t>Geospatial DB</a:t>
            </a:r>
          </a:p>
          <a:p>
            <a:r>
              <a:rPr lang="en-US" dirty="0" smtClean="0"/>
              <a:t>	poly -&gt; keys</a:t>
            </a:r>
            <a:endParaRPr lang="en-US" dirty="0"/>
          </a:p>
        </p:txBody>
      </p:sp>
      <p:pic>
        <p:nvPicPr>
          <p:cNvPr id="65" name="Picture 4"/>
          <p:cNvPicPr>
            <a:picLocks noChangeAspect="1" noChangeArrowheads="1"/>
          </p:cNvPicPr>
          <p:nvPr/>
        </p:nvPicPr>
        <p:blipFill>
          <a:blip r:embed="rId3" cstate="print">
            <a:clrChange>
              <a:clrFrom>
                <a:srgbClr val="FFFFFF"/>
              </a:clrFrom>
              <a:clrTo>
                <a:srgbClr val="FFFFFF">
                  <a:alpha val="0"/>
                </a:srgbClr>
              </a:clrTo>
            </a:clrChange>
          </a:blip>
          <a:srcRect t="32796" b="32796"/>
          <a:stretch>
            <a:fillRect/>
          </a:stretch>
        </p:blipFill>
        <p:spPr bwMode="auto">
          <a:xfrm>
            <a:off x="6400800" y="2037782"/>
            <a:ext cx="1728000" cy="553018"/>
          </a:xfrm>
          <a:prstGeom prst="rect">
            <a:avLst/>
          </a:prstGeom>
          <a:noFill/>
          <a:ln w="9525">
            <a:noFill/>
            <a:miter lim="800000"/>
            <a:headEnd/>
            <a:tailEnd/>
          </a:ln>
          <a:effectLst/>
        </p:spPr>
      </p:pic>
      <p:pic>
        <p:nvPicPr>
          <p:cNvPr id="67586" name="Picture 2"/>
          <p:cNvPicPr>
            <a:picLocks noChangeAspect="1" noChangeArrowheads="1"/>
          </p:cNvPicPr>
          <p:nvPr/>
        </p:nvPicPr>
        <p:blipFill>
          <a:blip r:embed="rId5" cstate="print"/>
          <a:srcRect/>
          <a:stretch>
            <a:fillRect/>
          </a:stretch>
        </p:blipFill>
        <p:spPr bwMode="auto">
          <a:xfrm>
            <a:off x="609600" y="6107078"/>
            <a:ext cx="1447800" cy="369922"/>
          </a:xfrm>
          <a:prstGeom prst="rect">
            <a:avLst/>
          </a:prstGeom>
          <a:noFill/>
          <a:ln w="9525">
            <a:noFill/>
            <a:miter lim="800000"/>
            <a:headEnd/>
            <a:tailEnd/>
          </a:ln>
          <a:effectLst/>
        </p:spPr>
      </p:pic>
      <p:cxnSp>
        <p:nvCxnSpPr>
          <p:cNvPr id="66" name="Straight Arrow Connector 65"/>
          <p:cNvCxnSpPr/>
          <p:nvPr/>
        </p:nvCxnSpPr>
        <p:spPr>
          <a:xfrm rot="10800000" flipV="1">
            <a:off x="3200400" y="3505200"/>
            <a:ext cx="1447800" cy="1371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rot="5400000">
            <a:off x="2743200" y="2819400"/>
            <a:ext cx="2133600" cy="1676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67589" name="Picture 5"/>
          <p:cNvPicPr>
            <a:picLocks noChangeAspect="1" noChangeArrowheads="1"/>
          </p:cNvPicPr>
          <p:nvPr/>
        </p:nvPicPr>
        <p:blipFill>
          <a:blip r:embed="rId6" cstate="print"/>
          <a:srcRect l="32258" t="22581" r="32258" b="21505"/>
          <a:stretch>
            <a:fillRect/>
          </a:stretch>
        </p:blipFill>
        <p:spPr bwMode="auto">
          <a:xfrm>
            <a:off x="832338" y="4267200"/>
            <a:ext cx="386862" cy="457200"/>
          </a:xfrm>
          <a:prstGeom prst="rect">
            <a:avLst/>
          </a:prstGeom>
          <a:noFill/>
          <a:ln w="9525">
            <a:noFill/>
            <a:miter lim="800000"/>
            <a:headEnd/>
            <a:tailEnd/>
          </a:ln>
          <a:effectLst/>
        </p:spPr>
      </p:pic>
      <p:cxnSp>
        <p:nvCxnSpPr>
          <p:cNvPr id="73" name="Straight Arrow Connector 72"/>
          <p:cNvCxnSpPr/>
          <p:nvPr/>
        </p:nvCxnSpPr>
        <p:spPr>
          <a:xfrm rot="10800000">
            <a:off x="3200400" y="5867400"/>
            <a:ext cx="1295400" cy="228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rot="10800000" flipV="1">
            <a:off x="3276600" y="5486400"/>
            <a:ext cx="1295400" cy="152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p:nvPr/>
        </p:nvCxnSpPr>
        <p:spPr>
          <a:xfrm rot="10800000" flipV="1">
            <a:off x="3200400" y="4953000"/>
            <a:ext cx="1447800"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Slide Number Placeholder 17"/>
          <p:cNvSpPr>
            <a:spLocks noGrp="1"/>
          </p:cNvSpPr>
          <p:nvPr>
            <p:ph type="sldNum" sz="quarter" idx="12"/>
          </p:nvPr>
        </p:nvSpPr>
        <p:spPr/>
        <p:txBody>
          <a:bodyPr/>
          <a:lstStyle/>
          <a:p>
            <a:fld id="{E9353CB8-35B8-441F-A176-6CE3BA725640}" type="slidenum">
              <a:rPr lang="en-US" smtClean="0"/>
              <a:pPr/>
              <a:t>247</a:t>
            </a:fld>
            <a:endParaRPr lang="en-US"/>
          </a:p>
        </p:txBody>
      </p:sp>
    </p:spTree>
    <p:extLst>
      <p:ext uri="{BB962C8B-B14F-4D97-AF65-F5344CB8AC3E}">
        <p14:creationId xmlns:p14="http://schemas.microsoft.com/office/powerpoint/2010/main" val="2300321096"/>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11280" y="2334837"/>
            <a:ext cx="5122919" cy="34563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n-US"/>
          </a:p>
        </p:txBody>
      </p:sp>
      <p:cxnSp>
        <p:nvCxnSpPr>
          <p:cNvPr id="4" name="Straight Arrow Connector 3"/>
          <p:cNvCxnSpPr/>
          <p:nvPr/>
        </p:nvCxnSpPr>
        <p:spPr>
          <a:xfrm>
            <a:off x="428881" y="2611346"/>
            <a:ext cx="1105920" cy="1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 name="Straight Arrow Connector 4"/>
          <p:cNvCxnSpPr/>
          <p:nvPr/>
        </p:nvCxnSpPr>
        <p:spPr>
          <a:xfrm>
            <a:off x="428881" y="3439432"/>
            <a:ext cx="1105920" cy="1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428881" y="4267519"/>
            <a:ext cx="1105920" cy="1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6995281" y="2818727"/>
            <a:ext cx="1105920" cy="1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6995281" y="3510000"/>
            <a:ext cx="1105920" cy="1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057400" y="2438400"/>
            <a:ext cx="1799367" cy="329977"/>
          </a:xfrm>
          <a:prstGeom prst="rect">
            <a:avLst/>
          </a:prstGeom>
          <a:noFill/>
        </p:spPr>
        <p:txBody>
          <a:bodyPr wrap="none" lIns="82945" tIns="41473" rIns="82945" bIns="41473" rtlCol="0">
            <a:spAutoFit/>
          </a:bodyPr>
          <a:lstStyle/>
          <a:p>
            <a:r>
              <a:rPr lang="en-US" sz="1600" dirty="0" smtClean="0"/>
              <a:t> OMS3  R2 Model</a:t>
            </a:r>
            <a:endParaRPr lang="en-US" sz="1600" dirty="0"/>
          </a:p>
        </p:txBody>
      </p:sp>
      <p:sp>
        <p:nvSpPr>
          <p:cNvPr id="10" name="TextBox 9"/>
          <p:cNvSpPr txBox="1"/>
          <p:nvPr/>
        </p:nvSpPr>
        <p:spPr>
          <a:xfrm>
            <a:off x="152401" y="2265710"/>
            <a:ext cx="629175" cy="360755"/>
          </a:xfrm>
          <a:prstGeom prst="rect">
            <a:avLst/>
          </a:prstGeom>
          <a:noFill/>
        </p:spPr>
        <p:txBody>
          <a:bodyPr wrap="none" lIns="82945" tIns="41473" rIns="82945" bIns="41473" rtlCol="0">
            <a:spAutoFit/>
          </a:bodyPr>
          <a:lstStyle/>
          <a:p>
            <a:r>
              <a:rPr lang="en-US" dirty="0" smtClean="0"/>
              <a:t>soils</a:t>
            </a:r>
            <a:endParaRPr lang="en-US" dirty="0"/>
          </a:p>
        </p:txBody>
      </p:sp>
      <p:sp>
        <p:nvSpPr>
          <p:cNvPr id="11" name="TextBox 10"/>
          <p:cNvSpPr txBox="1"/>
          <p:nvPr/>
        </p:nvSpPr>
        <p:spPr>
          <a:xfrm>
            <a:off x="152401" y="3095237"/>
            <a:ext cx="1514032" cy="360755"/>
          </a:xfrm>
          <a:prstGeom prst="rect">
            <a:avLst/>
          </a:prstGeom>
          <a:noFill/>
        </p:spPr>
        <p:txBody>
          <a:bodyPr wrap="none" lIns="82945" tIns="41473" rIns="82945" bIns="41473" rtlCol="0">
            <a:spAutoFit/>
          </a:bodyPr>
          <a:lstStyle/>
          <a:p>
            <a:r>
              <a:rPr lang="en-US" dirty="0" smtClean="0"/>
              <a:t>management</a:t>
            </a:r>
            <a:endParaRPr lang="en-US" dirty="0"/>
          </a:p>
        </p:txBody>
      </p:sp>
      <p:sp>
        <p:nvSpPr>
          <p:cNvPr id="12" name="TextBox 11"/>
          <p:cNvSpPr txBox="1"/>
          <p:nvPr/>
        </p:nvSpPr>
        <p:spPr>
          <a:xfrm>
            <a:off x="152400" y="3924764"/>
            <a:ext cx="898479" cy="360755"/>
          </a:xfrm>
          <a:prstGeom prst="rect">
            <a:avLst/>
          </a:prstGeom>
          <a:noFill/>
        </p:spPr>
        <p:txBody>
          <a:bodyPr wrap="none" lIns="82945" tIns="41473" rIns="82945" bIns="41473" rtlCol="0">
            <a:spAutoFit/>
          </a:bodyPr>
          <a:lstStyle/>
          <a:p>
            <a:r>
              <a:rPr lang="en-US" dirty="0" smtClean="0"/>
              <a:t>climate</a:t>
            </a:r>
            <a:endParaRPr lang="en-US" dirty="0"/>
          </a:p>
        </p:txBody>
      </p:sp>
      <p:cxnSp>
        <p:nvCxnSpPr>
          <p:cNvPr id="13" name="Straight Arrow Connector 12"/>
          <p:cNvCxnSpPr/>
          <p:nvPr/>
        </p:nvCxnSpPr>
        <p:spPr>
          <a:xfrm>
            <a:off x="359761" y="4960232"/>
            <a:ext cx="1105920" cy="1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90641" y="5583818"/>
            <a:ext cx="1105920" cy="1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52401" y="4616036"/>
            <a:ext cx="795887" cy="360755"/>
          </a:xfrm>
          <a:prstGeom prst="rect">
            <a:avLst/>
          </a:prstGeom>
          <a:noFill/>
        </p:spPr>
        <p:txBody>
          <a:bodyPr wrap="none" lIns="82945" tIns="41473" rIns="82945" bIns="41473" rtlCol="0">
            <a:spAutoFit/>
          </a:bodyPr>
          <a:lstStyle/>
          <a:p>
            <a:r>
              <a:rPr lang="en-US" dirty="0" smtClean="0"/>
              <a:t>length</a:t>
            </a:r>
            <a:endParaRPr lang="en-US" dirty="0"/>
          </a:p>
        </p:txBody>
      </p:sp>
      <p:sp>
        <p:nvSpPr>
          <p:cNvPr id="16" name="TextBox 15"/>
          <p:cNvSpPr txBox="1"/>
          <p:nvPr/>
        </p:nvSpPr>
        <p:spPr>
          <a:xfrm>
            <a:off x="152401" y="5238182"/>
            <a:ext cx="1219080" cy="360755"/>
          </a:xfrm>
          <a:prstGeom prst="rect">
            <a:avLst/>
          </a:prstGeom>
          <a:noFill/>
        </p:spPr>
        <p:txBody>
          <a:bodyPr wrap="none" lIns="82945" tIns="41473" rIns="82945" bIns="41473" rtlCol="0">
            <a:spAutoFit/>
          </a:bodyPr>
          <a:lstStyle/>
          <a:p>
            <a:r>
              <a:rPr lang="en-US" dirty="0" smtClean="0"/>
              <a:t>steepness</a:t>
            </a:r>
            <a:endParaRPr lang="en-US" dirty="0"/>
          </a:p>
        </p:txBody>
      </p:sp>
      <p:sp>
        <p:nvSpPr>
          <p:cNvPr id="17" name="Rectangle 16"/>
          <p:cNvSpPr/>
          <p:nvPr/>
        </p:nvSpPr>
        <p:spPr>
          <a:xfrm>
            <a:off x="7010400" y="2265710"/>
            <a:ext cx="2142410" cy="360755"/>
          </a:xfrm>
          <a:prstGeom prst="rect">
            <a:avLst/>
          </a:prstGeom>
        </p:spPr>
        <p:txBody>
          <a:bodyPr wrap="none" lIns="82945" tIns="41473" rIns="82945" bIns="41473">
            <a:spAutoFit/>
          </a:bodyPr>
          <a:lstStyle/>
          <a:p>
            <a:r>
              <a:rPr lang="en-US" dirty="0" smtClean="0"/>
              <a:t>SLOPE DEGRADE</a:t>
            </a:r>
            <a:endParaRPr lang="en-US" dirty="0"/>
          </a:p>
        </p:txBody>
      </p:sp>
      <p:sp>
        <p:nvSpPr>
          <p:cNvPr id="18" name="Rectangle 17"/>
          <p:cNvSpPr/>
          <p:nvPr/>
        </p:nvSpPr>
        <p:spPr>
          <a:xfrm>
            <a:off x="6985894" y="3095237"/>
            <a:ext cx="2005706" cy="360755"/>
          </a:xfrm>
          <a:prstGeom prst="rect">
            <a:avLst/>
          </a:prstGeom>
        </p:spPr>
        <p:txBody>
          <a:bodyPr wrap="none" lIns="82945" tIns="41473" rIns="82945" bIns="41473">
            <a:spAutoFit/>
          </a:bodyPr>
          <a:lstStyle/>
          <a:p>
            <a:r>
              <a:rPr lang="en-US" dirty="0" smtClean="0"/>
              <a:t>SLOPE T_VALUE</a:t>
            </a:r>
            <a:endParaRPr lang="en-US" dirty="0"/>
          </a:p>
        </p:txBody>
      </p:sp>
      <p:sp>
        <p:nvSpPr>
          <p:cNvPr id="20" name="Rectangle 19"/>
          <p:cNvSpPr/>
          <p:nvPr/>
        </p:nvSpPr>
        <p:spPr>
          <a:xfrm>
            <a:off x="2295121" y="3026109"/>
            <a:ext cx="2419200" cy="760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n-US"/>
          </a:p>
        </p:txBody>
      </p:sp>
      <p:sp>
        <p:nvSpPr>
          <p:cNvPr id="21" name="TextBox 20"/>
          <p:cNvSpPr txBox="1"/>
          <p:nvPr/>
        </p:nvSpPr>
        <p:spPr>
          <a:xfrm>
            <a:off x="2433361" y="3174949"/>
            <a:ext cx="2243399" cy="329977"/>
          </a:xfrm>
          <a:prstGeom prst="rect">
            <a:avLst/>
          </a:prstGeom>
          <a:noFill/>
        </p:spPr>
        <p:txBody>
          <a:bodyPr wrap="none" lIns="82945" tIns="41473" rIns="82945" bIns="41473" rtlCol="0">
            <a:spAutoFit/>
          </a:bodyPr>
          <a:lstStyle/>
          <a:p>
            <a:r>
              <a:rPr lang="en-US" sz="1600" dirty="0" smtClean="0"/>
              <a:t>OMS 3 R2 Component</a:t>
            </a:r>
            <a:endParaRPr lang="en-US" sz="1600" dirty="0"/>
          </a:p>
        </p:txBody>
      </p:sp>
      <p:cxnSp>
        <p:nvCxnSpPr>
          <p:cNvPr id="23" name="Straight Arrow Connector 22"/>
          <p:cNvCxnSpPr>
            <a:stCxn id="20" idx="2"/>
            <a:endCxn id="24" idx="0"/>
          </p:cNvCxnSpPr>
          <p:nvPr/>
        </p:nvCxnSpPr>
        <p:spPr>
          <a:xfrm rot="16200000" flipH="1">
            <a:off x="4126775" y="3164455"/>
            <a:ext cx="483891" cy="1728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092241" y="4270400"/>
            <a:ext cx="2280960" cy="553018"/>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n-US"/>
          </a:p>
        </p:txBody>
      </p:sp>
      <p:sp>
        <p:nvSpPr>
          <p:cNvPr id="25" name="TextBox 24"/>
          <p:cNvSpPr txBox="1"/>
          <p:nvPr/>
        </p:nvSpPr>
        <p:spPr>
          <a:xfrm>
            <a:off x="4645201" y="4339527"/>
            <a:ext cx="1204653" cy="329977"/>
          </a:xfrm>
          <a:prstGeom prst="rect">
            <a:avLst/>
          </a:prstGeom>
          <a:noFill/>
        </p:spPr>
        <p:txBody>
          <a:bodyPr wrap="none" lIns="82945" tIns="41473" rIns="82945" bIns="41473" rtlCol="0">
            <a:spAutoFit/>
          </a:bodyPr>
          <a:lstStyle/>
          <a:p>
            <a:r>
              <a:rPr lang="en-US" sz="1600" dirty="0" err="1" smtClean="0"/>
              <a:t>Romescript</a:t>
            </a:r>
            <a:endParaRPr lang="en-US" sz="1600" dirty="0"/>
          </a:p>
        </p:txBody>
      </p:sp>
      <p:sp>
        <p:nvSpPr>
          <p:cNvPr id="31" name="Rectangle 30"/>
          <p:cNvSpPr/>
          <p:nvPr/>
        </p:nvSpPr>
        <p:spPr>
          <a:xfrm>
            <a:off x="5129041" y="3026109"/>
            <a:ext cx="1175040" cy="760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n-US"/>
          </a:p>
        </p:txBody>
      </p:sp>
      <p:cxnSp>
        <p:nvCxnSpPr>
          <p:cNvPr id="32" name="Straight Arrow Connector 31"/>
          <p:cNvCxnSpPr/>
          <p:nvPr/>
        </p:nvCxnSpPr>
        <p:spPr>
          <a:xfrm rot="16200000" flipH="1">
            <a:off x="1776692" y="2784182"/>
            <a:ext cx="553018" cy="345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880401" y="3371746"/>
            <a:ext cx="345600" cy="1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rot="5400000" flipH="1" flipV="1">
            <a:off x="1673008" y="3648280"/>
            <a:ext cx="622145" cy="4838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5400000" flipH="1" flipV="1">
            <a:off x="1396499" y="4132171"/>
            <a:ext cx="1175163" cy="4838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rot="5400000" flipH="1" flipV="1">
            <a:off x="1327361" y="4477804"/>
            <a:ext cx="1520800" cy="4147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4714321" y="3440873"/>
            <a:ext cx="345600" cy="144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5129041" y="3018008"/>
            <a:ext cx="1227095" cy="822420"/>
          </a:xfrm>
          <a:prstGeom prst="rect">
            <a:avLst/>
          </a:prstGeom>
          <a:noFill/>
        </p:spPr>
        <p:txBody>
          <a:bodyPr wrap="none" lIns="82945" tIns="41473" rIns="82945" bIns="41473" rtlCol="0">
            <a:spAutoFit/>
          </a:bodyPr>
          <a:lstStyle/>
          <a:p>
            <a:r>
              <a:rPr lang="en-US" sz="1600" dirty="0" smtClean="0"/>
              <a:t>Output </a:t>
            </a:r>
          </a:p>
          <a:p>
            <a:r>
              <a:rPr lang="en-US" sz="1600" dirty="0" smtClean="0"/>
              <a:t>Separation</a:t>
            </a:r>
          </a:p>
          <a:p>
            <a:r>
              <a:rPr lang="en-US" sz="1600" dirty="0" smtClean="0"/>
              <a:t>Component</a:t>
            </a:r>
          </a:p>
        </p:txBody>
      </p:sp>
      <p:cxnSp>
        <p:nvCxnSpPr>
          <p:cNvPr id="49" name="Straight Arrow Connector 48"/>
          <p:cNvCxnSpPr/>
          <p:nvPr/>
        </p:nvCxnSpPr>
        <p:spPr>
          <a:xfrm flipV="1">
            <a:off x="6373201" y="2887855"/>
            <a:ext cx="345600" cy="2073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6373201" y="3440873"/>
            <a:ext cx="345600" cy="691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2364241" y="5030800"/>
            <a:ext cx="2280960" cy="553018"/>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n-US"/>
          </a:p>
        </p:txBody>
      </p:sp>
      <p:sp>
        <p:nvSpPr>
          <p:cNvPr id="36" name="TextBox 35"/>
          <p:cNvSpPr txBox="1"/>
          <p:nvPr/>
        </p:nvSpPr>
        <p:spPr>
          <a:xfrm>
            <a:off x="3055441" y="5099927"/>
            <a:ext cx="1089237" cy="329977"/>
          </a:xfrm>
          <a:prstGeom prst="rect">
            <a:avLst/>
          </a:prstGeom>
          <a:noFill/>
        </p:spPr>
        <p:txBody>
          <a:bodyPr wrap="none" lIns="82945" tIns="41473" rIns="82945" bIns="41473" rtlCol="0">
            <a:spAutoFit/>
          </a:bodyPr>
          <a:lstStyle/>
          <a:p>
            <a:r>
              <a:rPr lang="en-US" sz="1600" i="1" dirty="0" err="1" smtClean="0"/>
              <a:t>RomeDLL</a:t>
            </a:r>
            <a:endParaRPr lang="en-US" sz="1600" i="1" dirty="0"/>
          </a:p>
        </p:txBody>
      </p:sp>
      <p:cxnSp>
        <p:nvCxnSpPr>
          <p:cNvPr id="38" name="Straight Arrow Connector 37"/>
          <p:cNvCxnSpPr>
            <a:stCxn id="24" idx="2"/>
            <a:endCxn id="34" idx="3"/>
          </p:cNvCxnSpPr>
          <p:nvPr/>
        </p:nvCxnSpPr>
        <p:spPr>
          <a:xfrm rot="5400000">
            <a:off x="4697015" y="4771604"/>
            <a:ext cx="483891" cy="5875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16200000" flipH="1">
            <a:off x="6442310" y="3717393"/>
            <a:ext cx="207382" cy="2073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rot="5400000">
            <a:off x="2807574" y="4431426"/>
            <a:ext cx="1244291" cy="14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Rectangle 38"/>
          <p:cNvSpPr/>
          <p:nvPr/>
        </p:nvSpPr>
        <p:spPr>
          <a:xfrm>
            <a:off x="4876800" y="5029200"/>
            <a:ext cx="1905000" cy="553018"/>
          </a:xfrm>
          <a:prstGeom prst="rect">
            <a:avLst/>
          </a:prstGeom>
          <a:noFill/>
          <a:ln>
            <a:prstDash val="sysDash"/>
          </a:ln>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n-US"/>
          </a:p>
        </p:txBody>
      </p:sp>
      <p:sp>
        <p:nvSpPr>
          <p:cNvPr id="41" name="TextBox 40"/>
          <p:cNvSpPr txBox="1"/>
          <p:nvPr/>
        </p:nvSpPr>
        <p:spPr>
          <a:xfrm>
            <a:off x="5006763" y="5105400"/>
            <a:ext cx="1568535" cy="329977"/>
          </a:xfrm>
          <a:prstGeom prst="rect">
            <a:avLst/>
          </a:prstGeom>
          <a:noFill/>
        </p:spPr>
        <p:txBody>
          <a:bodyPr wrap="none" lIns="82945" tIns="41473" rIns="82945" bIns="41473" rtlCol="0">
            <a:spAutoFit/>
          </a:bodyPr>
          <a:lstStyle/>
          <a:p>
            <a:r>
              <a:rPr lang="en-US" sz="1600" dirty="0" smtClean="0"/>
              <a:t>DB Component</a:t>
            </a:r>
            <a:endParaRPr lang="en-US" sz="1600" dirty="0"/>
          </a:p>
        </p:txBody>
      </p:sp>
      <p:sp>
        <p:nvSpPr>
          <p:cNvPr id="44" name="Title 3"/>
          <p:cNvSpPr txBox="1">
            <a:spLocks/>
          </p:cNvSpPr>
          <p:nvPr/>
        </p:nvSpPr>
        <p:spPr>
          <a:xfrm>
            <a:off x="609600" y="228600"/>
            <a:ext cx="8153400" cy="9906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en-US" sz="4400" b="0" i="0" u="none" strike="noStrike" kern="1200" cap="none" spc="0" normalizeH="0" baseline="0" noProof="0" dirty="0">
              <a:ln>
                <a:noFill/>
              </a:ln>
              <a:solidFill>
                <a:schemeClr val="tx2"/>
              </a:solidFill>
              <a:effectLst/>
              <a:uLnTx/>
              <a:uFillTx/>
              <a:latin typeface="+mj-lt"/>
              <a:ea typeface="+mj-ea"/>
              <a:cs typeface="+mj-cs"/>
            </a:endParaRPr>
          </a:p>
        </p:txBody>
      </p:sp>
      <p:sp>
        <p:nvSpPr>
          <p:cNvPr id="45" name="Rectangle 44"/>
          <p:cNvSpPr/>
          <p:nvPr/>
        </p:nvSpPr>
        <p:spPr>
          <a:xfrm>
            <a:off x="1066800" y="1676400"/>
            <a:ext cx="6172200" cy="449579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lIns="82945" tIns="41473" rIns="82945" bIns="41473" rtlCol="0" anchor="ctr"/>
          <a:lstStyle/>
          <a:p>
            <a:pPr algn="ctr"/>
            <a:endParaRPr lang="en-US"/>
          </a:p>
        </p:txBody>
      </p:sp>
      <p:sp>
        <p:nvSpPr>
          <p:cNvPr id="48" name="TextBox 47"/>
          <p:cNvSpPr txBox="1"/>
          <p:nvPr/>
        </p:nvSpPr>
        <p:spPr>
          <a:xfrm>
            <a:off x="1143000" y="1752600"/>
            <a:ext cx="2537839" cy="329977"/>
          </a:xfrm>
          <a:prstGeom prst="rect">
            <a:avLst/>
          </a:prstGeom>
          <a:noFill/>
        </p:spPr>
        <p:txBody>
          <a:bodyPr wrap="none" lIns="82945" tIns="41473" rIns="82945" bIns="41473" rtlCol="0">
            <a:spAutoFit/>
          </a:bodyPr>
          <a:lstStyle/>
          <a:p>
            <a:r>
              <a:rPr lang="en-US" sz="1600" dirty="0" smtClean="0"/>
              <a:t> CSIP / OMS3 Rest JSON</a:t>
            </a:r>
            <a:endParaRPr lang="en-US" sz="1600" dirty="0"/>
          </a:p>
        </p:txBody>
      </p:sp>
      <p:sp>
        <p:nvSpPr>
          <p:cNvPr id="50" name="Title 1"/>
          <p:cNvSpPr txBox="1">
            <a:spLocks/>
          </p:cNvSpPr>
          <p:nvPr/>
        </p:nvSpPr>
        <p:spPr>
          <a:xfrm>
            <a:off x="612648" y="228600"/>
            <a:ext cx="8153400" cy="990600"/>
          </a:xfrm>
          <a:prstGeom prst="rect">
            <a:avLst/>
          </a:prstGeom>
        </p:spPr>
        <p:txBody>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2"/>
                </a:solidFill>
                <a:effectLst/>
                <a:uLnTx/>
                <a:uFillTx/>
                <a:latin typeface="+mj-lt"/>
                <a:ea typeface="+mj-ea"/>
                <a:cs typeface="+mj-cs"/>
              </a:rPr>
              <a:t>2) Rusle2 / CSIP</a:t>
            </a:r>
            <a:endParaRPr kumimoji="0" lang="en-US" sz="4400" b="0" i="0" u="none" strike="noStrike" kern="1200" cap="none" spc="0" normalizeH="0" baseline="0" noProof="0" dirty="0">
              <a:ln>
                <a:noFill/>
              </a:ln>
              <a:solidFill>
                <a:schemeClr val="tx2"/>
              </a:solidFill>
              <a:effectLst/>
              <a:uLnTx/>
              <a:uFillTx/>
              <a:latin typeface="+mj-lt"/>
              <a:ea typeface="+mj-ea"/>
              <a:cs typeface="+mj-cs"/>
            </a:endParaRPr>
          </a:p>
        </p:txBody>
      </p:sp>
    </p:spTree>
    <p:extLst>
      <p:ext uri="{BB962C8B-B14F-4D97-AF65-F5344CB8AC3E}">
        <p14:creationId xmlns:p14="http://schemas.microsoft.com/office/powerpoint/2010/main" val="3156793896"/>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457200" y="403225"/>
            <a:ext cx="8162925" cy="560388"/>
          </a:xfrm>
        </p:spPr>
        <p:txBody>
          <a:bodyPr/>
          <a:lstStyle/>
          <a:p>
            <a:pPr eaLnBrk="1" hangingPunct="1"/>
            <a:r>
              <a:rPr lang="de-DE" sz="2800" b="1" dirty="0" smtClean="0"/>
              <a:t>History of the OMS development</a:t>
            </a:r>
          </a:p>
        </p:txBody>
      </p:sp>
      <p:sp>
        <p:nvSpPr>
          <p:cNvPr id="10245" name="Rectangle 4"/>
          <p:cNvSpPr>
            <a:spLocks noChangeArrowheads="1"/>
          </p:cNvSpPr>
          <p:nvPr/>
        </p:nvSpPr>
        <p:spPr bwMode="auto">
          <a:xfrm>
            <a:off x="152400" y="1600200"/>
            <a:ext cx="8458200" cy="431800"/>
          </a:xfrm>
          <a:prstGeom prst="rect">
            <a:avLst/>
          </a:prstGeom>
          <a:solidFill>
            <a:schemeClr val="accent1">
              <a:lumMod val="50000"/>
            </a:schemeClr>
          </a:solidFill>
          <a:ln w="9525">
            <a:solidFill>
              <a:schemeClr val="tx1"/>
            </a:solidFill>
            <a:miter lim="800000"/>
            <a:headEnd/>
            <a:tailEnd/>
          </a:ln>
        </p:spPr>
        <p:txBody>
          <a:bodyPr wrap="none" lIns="90000" tIns="46800" rIns="90000" bIns="46800" anchor="ctr"/>
          <a:lstStyle/>
          <a:p>
            <a:pPr algn="l"/>
            <a:r>
              <a:rPr lang="en-US" sz="1600" b="1" dirty="0">
                <a:solidFill>
                  <a:schemeClr val="bg1"/>
                </a:solidFill>
                <a:latin typeface="Tahoma" charset="0"/>
              </a:rPr>
              <a:t>2001/02               </a:t>
            </a:r>
            <a:r>
              <a:rPr lang="en-US" sz="1600" b="1" dirty="0" smtClean="0">
                <a:solidFill>
                  <a:schemeClr val="bg1"/>
                </a:solidFill>
                <a:latin typeface="Tahoma" charset="0"/>
              </a:rPr>
              <a:t>2003/04              2005/06              2007-09             2010  </a:t>
            </a:r>
            <a:endParaRPr lang="en-US" sz="1600" b="1" dirty="0">
              <a:solidFill>
                <a:schemeClr val="bg1"/>
              </a:solidFill>
              <a:latin typeface="Tahoma" charset="0"/>
            </a:endParaRPr>
          </a:p>
        </p:txBody>
      </p:sp>
      <p:sp>
        <p:nvSpPr>
          <p:cNvPr id="10246" name="Rectangle 5"/>
          <p:cNvSpPr>
            <a:spLocks noChangeArrowheads="1"/>
          </p:cNvSpPr>
          <p:nvPr/>
        </p:nvSpPr>
        <p:spPr bwMode="auto">
          <a:xfrm>
            <a:off x="1898650" y="2116137"/>
            <a:ext cx="1949450" cy="4618830"/>
          </a:xfrm>
          <a:prstGeom prst="rect">
            <a:avLst/>
          </a:prstGeom>
          <a:noFill/>
          <a:ln w="9525">
            <a:noFill/>
            <a:miter lim="800000"/>
            <a:headEnd/>
            <a:tailEnd/>
          </a:ln>
        </p:spPr>
        <p:txBody>
          <a:bodyPr lIns="90000" tIns="46800" rIns="90000" bIns="46800">
            <a:spAutoFit/>
          </a:bodyPr>
          <a:lstStyle/>
          <a:p>
            <a:pPr algn="l">
              <a:spcBef>
                <a:spcPct val="50000"/>
              </a:spcBef>
            </a:pPr>
            <a:r>
              <a:rPr lang="en-US" sz="1200" b="1" dirty="0" err="1" smtClean="0">
                <a:latin typeface="Verdana" pitchFamily="34" charset="0"/>
              </a:rPr>
              <a:t>Netbeans</a:t>
            </a:r>
            <a:r>
              <a:rPr lang="en-US" sz="1200" b="1" dirty="0" smtClean="0">
                <a:latin typeface="Verdana" pitchFamily="34" charset="0"/>
              </a:rPr>
              <a:t> Platform</a:t>
            </a:r>
            <a:endParaRPr lang="en-US" sz="1200" b="1" dirty="0">
              <a:latin typeface="Verdana" pitchFamily="34" charset="0"/>
            </a:endParaRPr>
          </a:p>
          <a:p>
            <a:pPr algn="l">
              <a:spcBef>
                <a:spcPct val="50000"/>
              </a:spcBef>
            </a:pPr>
            <a:r>
              <a:rPr lang="en-US" sz="1200" b="1" dirty="0" smtClean="0">
                <a:latin typeface="Verdana" pitchFamily="34" charset="0"/>
              </a:rPr>
              <a:t>Refactoring</a:t>
            </a:r>
            <a:endParaRPr lang="en-US" sz="1200" b="1" dirty="0">
              <a:latin typeface="Verdana" pitchFamily="34" charset="0"/>
            </a:endParaRPr>
          </a:p>
          <a:p>
            <a:pPr algn="l">
              <a:spcBef>
                <a:spcPct val="50000"/>
              </a:spcBef>
            </a:pPr>
            <a:r>
              <a:rPr lang="en-US" sz="1200" b="1" dirty="0">
                <a:latin typeface="Verdana" pitchFamily="34" charset="0"/>
              </a:rPr>
              <a:t>Central Version </a:t>
            </a:r>
            <a:r>
              <a:rPr lang="en-US" sz="1200" b="1" dirty="0" smtClean="0">
                <a:latin typeface="Verdana" pitchFamily="34" charset="0"/>
              </a:rPr>
              <a:t>Control</a:t>
            </a:r>
          </a:p>
          <a:p>
            <a:pPr algn="l">
              <a:spcBef>
                <a:spcPct val="50000"/>
              </a:spcBef>
            </a:pPr>
            <a:r>
              <a:rPr lang="en-US" sz="1200" b="1" dirty="0" smtClean="0">
                <a:latin typeface="Verdana" pitchFamily="34" charset="0"/>
              </a:rPr>
              <a:t>Standardize Component API</a:t>
            </a:r>
            <a:endParaRPr lang="en-US" sz="1200" b="1"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lnSpc>
                <a:spcPct val="150000"/>
              </a:lnSpc>
              <a:spcBef>
                <a:spcPct val="50000"/>
              </a:spcBef>
            </a:pPr>
            <a:endParaRPr lang="en-US" sz="1200" dirty="0" smtClean="0">
              <a:latin typeface="Verdana" pitchFamily="34" charset="0"/>
            </a:endParaRPr>
          </a:p>
          <a:p>
            <a:pPr algn="l">
              <a:lnSpc>
                <a:spcPct val="150000"/>
              </a:lnSpc>
              <a:spcBef>
                <a:spcPct val="50000"/>
              </a:spcBef>
            </a:pPr>
            <a:endParaRPr lang="en-US" sz="1200" dirty="0" smtClean="0">
              <a:latin typeface="Verdana" pitchFamily="34" charset="0"/>
            </a:endParaRPr>
          </a:p>
          <a:p>
            <a:pPr algn="l">
              <a:lnSpc>
                <a:spcPct val="150000"/>
              </a:lnSpc>
              <a:spcBef>
                <a:spcPct val="50000"/>
              </a:spcBef>
            </a:pPr>
            <a:endParaRPr lang="en-US" sz="1200" dirty="0" smtClean="0">
              <a:latin typeface="Verdana" pitchFamily="34" charset="0"/>
            </a:endParaRPr>
          </a:p>
          <a:p>
            <a:pPr algn="l">
              <a:lnSpc>
                <a:spcPct val="150000"/>
              </a:lnSpc>
              <a:spcBef>
                <a:spcPct val="50000"/>
              </a:spcBef>
            </a:pPr>
            <a:endParaRPr lang="en-US" sz="1200" dirty="0" smtClean="0">
              <a:latin typeface="Verdana" pitchFamily="34" charset="0"/>
            </a:endParaRPr>
          </a:p>
          <a:p>
            <a:pPr algn="l">
              <a:spcBef>
                <a:spcPct val="50000"/>
              </a:spcBef>
            </a:pPr>
            <a:r>
              <a:rPr lang="en-US" sz="1200" b="1" dirty="0" smtClean="0">
                <a:solidFill>
                  <a:schemeClr val="accent1">
                    <a:lumMod val="75000"/>
                  </a:schemeClr>
                </a:solidFill>
                <a:latin typeface="Verdana" pitchFamily="34" charset="0"/>
              </a:rPr>
              <a:t>PRMS - Prototype</a:t>
            </a:r>
            <a:endParaRPr lang="en-US" sz="1200" b="1" dirty="0">
              <a:solidFill>
                <a:schemeClr val="accent1">
                  <a:lumMod val="75000"/>
                </a:schemeClr>
              </a:solidFill>
              <a:latin typeface="Verdana" pitchFamily="34" charset="0"/>
            </a:endParaRPr>
          </a:p>
          <a:p>
            <a:pPr algn="l">
              <a:spcBef>
                <a:spcPct val="50000"/>
              </a:spcBef>
            </a:pPr>
            <a:endParaRPr lang="en-US" sz="1200" dirty="0">
              <a:latin typeface="Verdana" pitchFamily="34" charset="0"/>
            </a:endParaRPr>
          </a:p>
        </p:txBody>
      </p:sp>
      <p:sp>
        <p:nvSpPr>
          <p:cNvPr id="10247" name="Rectangle 6"/>
          <p:cNvSpPr>
            <a:spLocks noChangeArrowheads="1"/>
          </p:cNvSpPr>
          <p:nvPr/>
        </p:nvSpPr>
        <p:spPr bwMode="auto">
          <a:xfrm>
            <a:off x="3657600" y="2085735"/>
            <a:ext cx="1752600" cy="4618830"/>
          </a:xfrm>
          <a:prstGeom prst="rect">
            <a:avLst/>
          </a:prstGeom>
          <a:noFill/>
          <a:ln w="9525">
            <a:noFill/>
            <a:miter lim="800000"/>
            <a:headEnd/>
            <a:tailEnd/>
          </a:ln>
        </p:spPr>
        <p:txBody>
          <a:bodyPr wrap="square" lIns="90000" tIns="46800" rIns="90000" bIns="46800">
            <a:spAutoFit/>
          </a:bodyPr>
          <a:lstStyle/>
          <a:p>
            <a:pPr algn="l">
              <a:spcBef>
                <a:spcPct val="50000"/>
              </a:spcBef>
            </a:pPr>
            <a:r>
              <a:rPr lang="en-US" sz="1200" b="1" dirty="0" smtClean="0">
                <a:latin typeface="Verdana" pitchFamily="34" charset="0"/>
              </a:rPr>
              <a:t>Modeling </a:t>
            </a:r>
            <a:r>
              <a:rPr lang="en-US" sz="1200" b="1" dirty="0">
                <a:latin typeface="Verdana" pitchFamily="34" charset="0"/>
              </a:rPr>
              <a:t>Projects</a:t>
            </a:r>
          </a:p>
          <a:p>
            <a:pPr algn="l">
              <a:spcBef>
                <a:spcPct val="50000"/>
              </a:spcBef>
            </a:pPr>
            <a:r>
              <a:rPr lang="en-US" sz="1200" b="1" dirty="0" smtClean="0">
                <a:latin typeface="Verdana" pitchFamily="34" charset="0"/>
              </a:rPr>
              <a:t>USDA </a:t>
            </a:r>
            <a:r>
              <a:rPr lang="en-US" sz="1200" b="1" dirty="0" err="1" smtClean="0">
                <a:latin typeface="Verdana" pitchFamily="34" charset="0"/>
              </a:rPr>
              <a:t>CoLab</a:t>
            </a:r>
            <a:r>
              <a:rPr lang="en-US" sz="1200" b="1" dirty="0" smtClean="0">
                <a:latin typeface="Verdana" pitchFamily="34" charset="0"/>
              </a:rPr>
              <a:t> </a:t>
            </a:r>
            <a:r>
              <a:rPr lang="en-US" sz="1200" b="1" dirty="0">
                <a:latin typeface="Verdana" pitchFamily="34" charset="0"/>
              </a:rPr>
              <a:t>Use </a:t>
            </a:r>
          </a:p>
          <a:p>
            <a:pPr algn="l">
              <a:spcBef>
                <a:spcPct val="50000"/>
              </a:spcBef>
            </a:pPr>
            <a:r>
              <a:rPr lang="en-US" sz="1200" b="1" dirty="0">
                <a:latin typeface="Verdana" pitchFamily="34" charset="0"/>
              </a:rPr>
              <a:t>Project </a:t>
            </a:r>
            <a:r>
              <a:rPr lang="en-US" sz="1200" b="1" dirty="0" smtClean="0">
                <a:latin typeface="Verdana" pitchFamily="34" charset="0"/>
              </a:rPr>
              <a:t>Plan/Process</a:t>
            </a:r>
          </a:p>
          <a:p>
            <a:pPr algn="l">
              <a:spcBef>
                <a:spcPct val="50000"/>
              </a:spcBef>
            </a:pPr>
            <a:endParaRPr lang="en-US" sz="1200" b="1"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smtClean="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smtClean="0">
              <a:latin typeface="Verdana" pitchFamily="34" charset="0"/>
            </a:endParaRPr>
          </a:p>
          <a:p>
            <a:pPr algn="l">
              <a:spcBef>
                <a:spcPct val="50000"/>
              </a:spcBef>
            </a:pPr>
            <a:endParaRPr lang="en-US" sz="1200" dirty="0">
              <a:latin typeface="Verdana" pitchFamily="34" charset="0"/>
            </a:endParaRPr>
          </a:p>
          <a:p>
            <a:pPr algn="l">
              <a:spcBef>
                <a:spcPct val="50000"/>
              </a:spcBef>
            </a:pPr>
            <a:r>
              <a:rPr lang="en-US" sz="1200" b="1" dirty="0" smtClean="0">
                <a:solidFill>
                  <a:schemeClr val="accent1">
                    <a:lumMod val="75000"/>
                  </a:schemeClr>
                </a:solidFill>
                <a:latin typeface="Verdana" pitchFamily="34" charset="0"/>
              </a:rPr>
              <a:t>PRMS WSF</a:t>
            </a:r>
          </a:p>
          <a:p>
            <a:pPr algn="l">
              <a:spcBef>
                <a:spcPct val="50000"/>
              </a:spcBef>
            </a:pPr>
            <a:r>
              <a:rPr lang="en-US" sz="1200" b="1" dirty="0" smtClean="0">
                <a:solidFill>
                  <a:schemeClr val="accent1">
                    <a:lumMod val="75000"/>
                  </a:schemeClr>
                </a:solidFill>
                <a:latin typeface="Verdana" pitchFamily="34" charset="0"/>
              </a:rPr>
              <a:t>CEAP</a:t>
            </a:r>
          </a:p>
          <a:p>
            <a:pPr algn="l">
              <a:spcBef>
                <a:spcPct val="50000"/>
              </a:spcBef>
            </a:pPr>
            <a:endParaRPr lang="en-US" sz="1200" b="1" dirty="0">
              <a:latin typeface="Verdana" pitchFamily="34" charset="0"/>
            </a:endParaRPr>
          </a:p>
        </p:txBody>
      </p:sp>
      <p:sp>
        <p:nvSpPr>
          <p:cNvPr id="10248" name="Rectangle 7"/>
          <p:cNvSpPr>
            <a:spLocks noChangeArrowheads="1"/>
          </p:cNvSpPr>
          <p:nvPr/>
        </p:nvSpPr>
        <p:spPr bwMode="auto">
          <a:xfrm>
            <a:off x="161925" y="2116137"/>
            <a:ext cx="1584325" cy="4064832"/>
          </a:xfrm>
          <a:prstGeom prst="rect">
            <a:avLst/>
          </a:prstGeom>
          <a:noFill/>
          <a:ln w="9525">
            <a:noFill/>
            <a:miter lim="800000"/>
            <a:headEnd/>
            <a:tailEnd/>
          </a:ln>
        </p:spPr>
        <p:txBody>
          <a:bodyPr wrap="square" lIns="90000" tIns="46800" rIns="90000" bIns="46800">
            <a:spAutoFit/>
          </a:bodyPr>
          <a:lstStyle/>
          <a:p>
            <a:pPr algn="l">
              <a:spcBef>
                <a:spcPct val="50000"/>
              </a:spcBef>
            </a:pPr>
            <a:r>
              <a:rPr lang="en-US" sz="1200" b="1" dirty="0">
                <a:latin typeface="Verdana" pitchFamily="34" charset="0"/>
              </a:rPr>
              <a:t>Initial Prototype</a:t>
            </a:r>
          </a:p>
          <a:p>
            <a:pPr algn="l">
              <a:spcBef>
                <a:spcPct val="50000"/>
              </a:spcBef>
            </a:pPr>
            <a:r>
              <a:rPr lang="en-US" sz="1200" b="1" dirty="0">
                <a:latin typeface="Verdana" pitchFamily="34" charset="0"/>
              </a:rPr>
              <a:t>Swing </a:t>
            </a:r>
            <a:r>
              <a:rPr lang="en-US" sz="1200" b="1" dirty="0" smtClean="0">
                <a:latin typeface="Verdana" pitchFamily="34" charset="0"/>
              </a:rPr>
              <a:t>based</a:t>
            </a:r>
          </a:p>
          <a:p>
            <a:pPr algn="l">
              <a:spcBef>
                <a:spcPct val="50000"/>
              </a:spcBef>
            </a:pPr>
            <a:endParaRPr lang="en-US" sz="1200" b="1" dirty="0" smtClean="0">
              <a:latin typeface="Verdana" pitchFamily="34" charset="0"/>
            </a:endParaRPr>
          </a:p>
          <a:p>
            <a:pPr algn="l">
              <a:spcBef>
                <a:spcPct val="50000"/>
              </a:spcBef>
            </a:pPr>
            <a:endParaRPr lang="en-US" sz="1200" b="1" dirty="0" smtClean="0">
              <a:latin typeface="Verdana" pitchFamily="34" charset="0"/>
            </a:endParaRPr>
          </a:p>
          <a:p>
            <a:pPr algn="l">
              <a:spcBef>
                <a:spcPct val="50000"/>
              </a:spcBef>
            </a:pPr>
            <a:endParaRPr lang="en-US" sz="1200" b="1" dirty="0" smtClean="0">
              <a:latin typeface="Verdana" pitchFamily="34" charset="0"/>
            </a:endParaRPr>
          </a:p>
          <a:p>
            <a:pPr algn="l">
              <a:spcBef>
                <a:spcPct val="50000"/>
              </a:spcBef>
            </a:pPr>
            <a:endParaRPr lang="en-US" sz="1200" b="1" dirty="0" smtClean="0">
              <a:latin typeface="Verdana" pitchFamily="34" charset="0"/>
            </a:endParaRPr>
          </a:p>
          <a:p>
            <a:pPr algn="l">
              <a:spcBef>
                <a:spcPct val="50000"/>
              </a:spcBef>
            </a:pPr>
            <a:endParaRPr lang="en-US" sz="1200" b="1" dirty="0" smtClean="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b="1" dirty="0">
              <a:latin typeface="Verdana" pitchFamily="34" charset="0"/>
            </a:endParaRPr>
          </a:p>
        </p:txBody>
      </p:sp>
      <p:sp>
        <p:nvSpPr>
          <p:cNvPr id="10249" name="AutoShape 9"/>
          <p:cNvSpPr>
            <a:spLocks noChangeArrowheads="1"/>
          </p:cNvSpPr>
          <p:nvPr/>
        </p:nvSpPr>
        <p:spPr bwMode="auto">
          <a:xfrm>
            <a:off x="1289050" y="1670050"/>
            <a:ext cx="609600" cy="304800"/>
          </a:xfrm>
          <a:prstGeom prst="rightArrow">
            <a:avLst>
              <a:gd name="adj1" fmla="val 50000"/>
              <a:gd name="adj2" fmla="val 50000"/>
            </a:avLst>
          </a:prstGeom>
          <a:solidFill>
            <a:schemeClr val="bg1"/>
          </a:solidFill>
          <a:ln w="9525">
            <a:solidFill>
              <a:schemeClr val="tx1"/>
            </a:solidFill>
            <a:miter lim="800000"/>
            <a:headEnd/>
            <a:tailEnd/>
          </a:ln>
        </p:spPr>
        <p:txBody>
          <a:bodyPr wrap="none" lIns="90000" tIns="46800" rIns="90000" bIns="46800" anchor="ctr"/>
          <a:lstStyle/>
          <a:p>
            <a:endParaRPr lang="en-GB">
              <a:latin typeface="Tahoma" charset="0"/>
            </a:endParaRPr>
          </a:p>
        </p:txBody>
      </p:sp>
      <p:sp>
        <p:nvSpPr>
          <p:cNvPr id="10250" name="AutoShape 11"/>
          <p:cNvSpPr>
            <a:spLocks noChangeArrowheads="1"/>
          </p:cNvSpPr>
          <p:nvPr/>
        </p:nvSpPr>
        <p:spPr bwMode="auto">
          <a:xfrm>
            <a:off x="3117850" y="1670050"/>
            <a:ext cx="609600" cy="304800"/>
          </a:xfrm>
          <a:prstGeom prst="rightArrow">
            <a:avLst>
              <a:gd name="adj1" fmla="val 50000"/>
              <a:gd name="adj2" fmla="val 50000"/>
            </a:avLst>
          </a:prstGeom>
          <a:solidFill>
            <a:schemeClr val="bg1"/>
          </a:solidFill>
          <a:ln w="9525">
            <a:solidFill>
              <a:schemeClr val="tx1"/>
            </a:solidFill>
            <a:miter lim="800000"/>
            <a:headEnd/>
            <a:tailEnd/>
          </a:ln>
        </p:spPr>
        <p:txBody>
          <a:bodyPr wrap="none" lIns="90000" tIns="46800" rIns="90000" bIns="46800" anchor="ctr"/>
          <a:lstStyle/>
          <a:p>
            <a:endParaRPr lang="en-GB">
              <a:latin typeface="Tahoma" charset="0"/>
            </a:endParaRPr>
          </a:p>
        </p:txBody>
      </p:sp>
      <p:sp>
        <p:nvSpPr>
          <p:cNvPr id="10251" name="AutoShape 12"/>
          <p:cNvSpPr>
            <a:spLocks noChangeArrowheads="1"/>
          </p:cNvSpPr>
          <p:nvPr/>
        </p:nvSpPr>
        <p:spPr bwMode="auto">
          <a:xfrm>
            <a:off x="4794250" y="1682750"/>
            <a:ext cx="609600" cy="304800"/>
          </a:xfrm>
          <a:prstGeom prst="rightArrow">
            <a:avLst>
              <a:gd name="adj1" fmla="val 50000"/>
              <a:gd name="adj2" fmla="val 50000"/>
            </a:avLst>
          </a:prstGeom>
          <a:solidFill>
            <a:schemeClr val="bg1"/>
          </a:solidFill>
          <a:ln w="9525">
            <a:solidFill>
              <a:schemeClr val="tx1"/>
            </a:solidFill>
            <a:miter lim="800000"/>
            <a:headEnd/>
            <a:tailEnd/>
          </a:ln>
        </p:spPr>
        <p:txBody>
          <a:bodyPr wrap="none" lIns="90000" tIns="46800" rIns="90000" bIns="46800" anchor="ctr"/>
          <a:lstStyle/>
          <a:p>
            <a:endParaRPr lang="en-GB">
              <a:latin typeface="Tahoma" charset="0"/>
            </a:endParaRPr>
          </a:p>
        </p:txBody>
      </p:sp>
      <p:sp>
        <p:nvSpPr>
          <p:cNvPr id="10252" name="Rectangle 13"/>
          <p:cNvSpPr>
            <a:spLocks noChangeArrowheads="1"/>
          </p:cNvSpPr>
          <p:nvPr/>
        </p:nvSpPr>
        <p:spPr bwMode="auto">
          <a:xfrm>
            <a:off x="5370513" y="2100262"/>
            <a:ext cx="1792287" cy="4157165"/>
          </a:xfrm>
          <a:prstGeom prst="rect">
            <a:avLst/>
          </a:prstGeom>
          <a:noFill/>
          <a:ln w="9525">
            <a:noFill/>
            <a:miter lim="800000"/>
            <a:headEnd/>
            <a:tailEnd/>
          </a:ln>
        </p:spPr>
        <p:txBody>
          <a:bodyPr wrap="square" lIns="90000" tIns="46800" rIns="90000" bIns="46800">
            <a:spAutoFit/>
          </a:bodyPr>
          <a:lstStyle/>
          <a:p>
            <a:pPr algn="l">
              <a:spcBef>
                <a:spcPct val="50000"/>
              </a:spcBef>
            </a:pPr>
            <a:r>
              <a:rPr lang="en-US" sz="1200" b="1" dirty="0" smtClean="0">
                <a:latin typeface="Verdana" pitchFamily="34" charset="0"/>
              </a:rPr>
              <a:t>Calibration </a:t>
            </a:r>
            <a:r>
              <a:rPr lang="en-US" sz="1200" b="1" dirty="0">
                <a:latin typeface="Verdana" pitchFamily="34" charset="0"/>
              </a:rPr>
              <a:t>Tools</a:t>
            </a:r>
          </a:p>
          <a:p>
            <a:pPr algn="l">
              <a:spcBef>
                <a:spcPct val="50000"/>
              </a:spcBef>
            </a:pPr>
            <a:r>
              <a:rPr lang="en-US" sz="1200" b="1" dirty="0" smtClean="0">
                <a:latin typeface="Verdana" pitchFamily="34" charset="0"/>
              </a:rPr>
              <a:t>Sensitivity Analysis</a:t>
            </a:r>
            <a:endParaRPr lang="en-US" sz="1200" b="1" dirty="0">
              <a:latin typeface="Verdana" pitchFamily="34" charset="0"/>
            </a:endParaRPr>
          </a:p>
          <a:p>
            <a:pPr algn="l">
              <a:spcBef>
                <a:spcPct val="50000"/>
              </a:spcBef>
            </a:pPr>
            <a:r>
              <a:rPr lang="en-US" sz="1200" b="1" dirty="0">
                <a:latin typeface="Verdana" pitchFamily="34" charset="0"/>
              </a:rPr>
              <a:t>Uncertainty </a:t>
            </a:r>
            <a:r>
              <a:rPr lang="en-US" sz="1200" b="1" dirty="0" smtClean="0">
                <a:latin typeface="Verdana" pitchFamily="34" charset="0"/>
              </a:rPr>
              <a:t>Analysis</a:t>
            </a:r>
            <a:endParaRPr lang="en-US" sz="1200" b="1" dirty="0">
              <a:latin typeface="Verdana" pitchFamily="34" charset="0"/>
            </a:endParaRPr>
          </a:p>
          <a:p>
            <a:pPr algn="l">
              <a:spcBef>
                <a:spcPct val="50000"/>
              </a:spcBef>
            </a:pPr>
            <a:r>
              <a:rPr lang="en-US" sz="1200" b="1" dirty="0">
                <a:latin typeface="Verdana" pitchFamily="34" charset="0"/>
              </a:rPr>
              <a:t>Data Provisioning</a:t>
            </a:r>
          </a:p>
          <a:p>
            <a:pPr algn="l">
              <a:spcBef>
                <a:spcPct val="50000"/>
              </a:spcBef>
            </a:pPr>
            <a:r>
              <a:rPr lang="en-US" sz="1200" b="1" dirty="0" smtClean="0">
                <a:latin typeface="Verdana" pitchFamily="34" charset="0"/>
              </a:rPr>
              <a:t>Agency Governance</a:t>
            </a:r>
          </a:p>
          <a:p>
            <a:pPr algn="l">
              <a:spcBef>
                <a:spcPct val="50000"/>
              </a:spcBef>
            </a:pPr>
            <a:endParaRPr lang="en-US" sz="1200" b="1" dirty="0" smtClean="0">
              <a:solidFill>
                <a:srgbClr val="0070C0"/>
              </a:solidFill>
              <a:latin typeface="Verdana" pitchFamily="34" charset="0"/>
            </a:endParaRPr>
          </a:p>
          <a:p>
            <a:pPr algn="l">
              <a:spcBef>
                <a:spcPct val="50000"/>
              </a:spcBef>
            </a:pPr>
            <a:endParaRPr lang="en-US" sz="1200" dirty="0" smtClean="0">
              <a:latin typeface="Verdana" pitchFamily="34" charset="0"/>
            </a:endParaRPr>
          </a:p>
          <a:p>
            <a:pPr algn="l">
              <a:spcBef>
                <a:spcPct val="50000"/>
              </a:spcBef>
            </a:pPr>
            <a:endParaRPr lang="en-US" sz="1200" dirty="0" smtClean="0">
              <a:latin typeface="Verdana" pitchFamily="34" charset="0"/>
            </a:endParaRPr>
          </a:p>
          <a:p>
            <a:pPr algn="l">
              <a:spcBef>
                <a:spcPct val="50000"/>
              </a:spcBef>
            </a:pPr>
            <a:endParaRPr lang="en-US" sz="1200" dirty="0" smtClean="0">
              <a:latin typeface="Verdana" pitchFamily="34" charset="0"/>
            </a:endParaRPr>
          </a:p>
          <a:p>
            <a:pPr algn="l">
              <a:spcBef>
                <a:spcPct val="50000"/>
              </a:spcBef>
            </a:pPr>
            <a:endParaRPr lang="en-US" sz="1200" dirty="0">
              <a:latin typeface="Verdana" pitchFamily="34" charset="0"/>
            </a:endParaRPr>
          </a:p>
          <a:p>
            <a:pPr algn="l">
              <a:spcBef>
                <a:spcPct val="50000"/>
              </a:spcBef>
            </a:pPr>
            <a:r>
              <a:rPr lang="en-US" sz="1200" b="1" dirty="0" smtClean="0">
                <a:solidFill>
                  <a:schemeClr val="accent1">
                    <a:lumMod val="75000"/>
                  </a:schemeClr>
                </a:solidFill>
                <a:latin typeface="Verdana" pitchFamily="34" charset="0"/>
              </a:rPr>
              <a:t>J2000(S), </a:t>
            </a:r>
            <a:br>
              <a:rPr lang="en-US" sz="1200" b="1" dirty="0" smtClean="0">
                <a:solidFill>
                  <a:schemeClr val="accent1">
                    <a:lumMod val="75000"/>
                  </a:schemeClr>
                </a:solidFill>
                <a:latin typeface="Verdana" pitchFamily="34" charset="0"/>
              </a:rPr>
            </a:br>
            <a:r>
              <a:rPr lang="en-US" sz="1200" b="1" dirty="0" smtClean="0">
                <a:solidFill>
                  <a:schemeClr val="accent1">
                    <a:lumMod val="75000"/>
                  </a:schemeClr>
                </a:solidFill>
                <a:latin typeface="Verdana" pitchFamily="34" charset="0"/>
              </a:rPr>
              <a:t>PRMS WSF,</a:t>
            </a:r>
            <a:br>
              <a:rPr lang="en-US" sz="1200" b="1" dirty="0" smtClean="0">
                <a:solidFill>
                  <a:schemeClr val="accent1">
                    <a:lumMod val="75000"/>
                  </a:schemeClr>
                </a:solidFill>
                <a:latin typeface="Verdana" pitchFamily="34" charset="0"/>
              </a:rPr>
            </a:br>
            <a:r>
              <a:rPr lang="en-US" sz="1200" b="1" dirty="0" smtClean="0">
                <a:solidFill>
                  <a:schemeClr val="accent1">
                    <a:lumMod val="75000"/>
                  </a:schemeClr>
                </a:solidFill>
                <a:latin typeface="Verdana" pitchFamily="34" charset="0"/>
              </a:rPr>
              <a:t>WWEM</a:t>
            </a:r>
            <a:r>
              <a:rPr lang="en-US" sz="1200" b="1" dirty="0">
                <a:solidFill>
                  <a:schemeClr val="accent1">
                    <a:lumMod val="75000"/>
                  </a:schemeClr>
                </a:solidFill>
                <a:latin typeface="Verdana" pitchFamily="34" charset="0"/>
              </a:rPr>
              <a:t>, </a:t>
            </a:r>
            <a:r>
              <a:rPr lang="en-US" sz="1200" b="1" dirty="0" smtClean="0">
                <a:solidFill>
                  <a:schemeClr val="accent1">
                    <a:lumMod val="75000"/>
                  </a:schemeClr>
                </a:solidFill>
                <a:latin typeface="Verdana" pitchFamily="34" charset="0"/>
              </a:rPr>
              <a:t/>
            </a:r>
            <a:br>
              <a:rPr lang="en-US" sz="1200" b="1" dirty="0" smtClean="0">
                <a:solidFill>
                  <a:schemeClr val="accent1">
                    <a:lumMod val="75000"/>
                  </a:schemeClr>
                </a:solidFill>
                <a:latin typeface="Verdana" pitchFamily="34" charset="0"/>
              </a:rPr>
            </a:br>
            <a:r>
              <a:rPr lang="en-US" sz="1200" b="1" dirty="0" smtClean="0">
                <a:solidFill>
                  <a:schemeClr val="accent1">
                    <a:lumMod val="75000"/>
                  </a:schemeClr>
                </a:solidFill>
                <a:latin typeface="Verdana" pitchFamily="34" charset="0"/>
              </a:rPr>
              <a:t>Range,</a:t>
            </a:r>
            <a:endParaRPr lang="en-US" sz="1200" b="1" dirty="0">
              <a:solidFill>
                <a:schemeClr val="accent1">
                  <a:lumMod val="75000"/>
                </a:schemeClr>
              </a:solidFill>
              <a:latin typeface="Verdana" pitchFamily="34" charset="0"/>
            </a:endParaRPr>
          </a:p>
        </p:txBody>
      </p:sp>
      <p:sp>
        <p:nvSpPr>
          <p:cNvPr id="13" name="AutoShape 12"/>
          <p:cNvSpPr>
            <a:spLocks noChangeArrowheads="1"/>
          </p:cNvSpPr>
          <p:nvPr/>
        </p:nvSpPr>
        <p:spPr bwMode="auto">
          <a:xfrm>
            <a:off x="6470650" y="1671637"/>
            <a:ext cx="609600" cy="304800"/>
          </a:xfrm>
          <a:prstGeom prst="rightArrow">
            <a:avLst>
              <a:gd name="adj1" fmla="val 50000"/>
              <a:gd name="adj2" fmla="val 50000"/>
            </a:avLst>
          </a:prstGeom>
          <a:solidFill>
            <a:schemeClr val="bg1"/>
          </a:solidFill>
          <a:ln w="9525">
            <a:solidFill>
              <a:schemeClr val="tx1"/>
            </a:solidFill>
            <a:miter lim="800000"/>
            <a:headEnd/>
            <a:tailEnd/>
          </a:ln>
        </p:spPr>
        <p:txBody>
          <a:bodyPr wrap="none" lIns="90000" tIns="46800" rIns="90000" bIns="46800" anchor="ctr"/>
          <a:lstStyle/>
          <a:p>
            <a:r>
              <a:rPr lang="en-GB" dirty="0" smtClean="0">
                <a:latin typeface="Tahoma" charset="0"/>
              </a:rPr>
              <a:t> </a:t>
            </a:r>
            <a:endParaRPr lang="en-GB" dirty="0">
              <a:latin typeface="Tahoma" charset="0"/>
            </a:endParaRPr>
          </a:p>
        </p:txBody>
      </p:sp>
      <p:sp>
        <p:nvSpPr>
          <p:cNvPr id="14" name="Rectangle 13"/>
          <p:cNvSpPr>
            <a:spLocks noChangeArrowheads="1"/>
          </p:cNvSpPr>
          <p:nvPr/>
        </p:nvSpPr>
        <p:spPr bwMode="auto">
          <a:xfrm>
            <a:off x="7123113" y="2098434"/>
            <a:ext cx="1639887" cy="4618830"/>
          </a:xfrm>
          <a:prstGeom prst="rect">
            <a:avLst/>
          </a:prstGeom>
          <a:noFill/>
          <a:ln w="9525">
            <a:noFill/>
            <a:miter lim="800000"/>
            <a:headEnd/>
            <a:tailEnd/>
          </a:ln>
        </p:spPr>
        <p:txBody>
          <a:bodyPr wrap="square" lIns="90000" tIns="46800" rIns="90000" bIns="46800">
            <a:spAutoFit/>
          </a:bodyPr>
          <a:lstStyle/>
          <a:p>
            <a:pPr algn="l">
              <a:spcBef>
                <a:spcPct val="50000"/>
              </a:spcBef>
            </a:pPr>
            <a:r>
              <a:rPr lang="en-US" sz="1200" b="1" dirty="0" smtClean="0">
                <a:latin typeface="Verdana" pitchFamily="34" charset="0"/>
              </a:rPr>
              <a:t>OMS3</a:t>
            </a:r>
          </a:p>
          <a:p>
            <a:pPr algn="l">
              <a:spcBef>
                <a:spcPct val="50000"/>
              </a:spcBef>
            </a:pPr>
            <a:r>
              <a:rPr lang="en-US" sz="1200" b="1" dirty="0" smtClean="0">
                <a:latin typeface="Verdana" pitchFamily="34" charset="0"/>
              </a:rPr>
              <a:t>COSU</a:t>
            </a:r>
          </a:p>
          <a:p>
            <a:pPr algn="l">
              <a:spcBef>
                <a:spcPct val="50000"/>
              </a:spcBef>
            </a:pPr>
            <a:r>
              <a:rPr lang="en-US" sz="1200" b="1" dirty="0" smtClean="0">
                <a:latin typeface="Verdana" pitchFamily="34" charset="0"/>
              </a:rPr>
              <a:t>CSIP</a:t>
            </a:r>
          </a:p>
          <a:p>
            <a:pPr algn="l">
              <a:spcBef>
                <a:spcPct val="50000"/>
              </a:spcBef>
            </a:pPr>
            <a:r>
              <a:rPr lang="en-US" sz="1200" b="1" dirty="0" smtClean="0">
                <a:latin typeface="Verdana" pitchFamily="34" charset="0"/>
              </a:rPr>
              <a:t>Cloud Computing</a:t>
            </a:r>
          </a:p>
          <a:p>
            <a:pPr algn="l">
              <a:spcBef>
                <a:spcPct val="50000"/>
              </a:spcBef>
            </a:pPr>
            <a:r>
              <a:rPr lang="en-US" sz="1200" b="1" dirty="0" smtClean="0">
                <a:latin typeface="Verdana" pitchFamily="34" charset="0"/>
              </a:rPr>
              <a:t>Parallelization</a:t>
            </a:r>
            <a:endParaRPr lang="en-US" sz="1200" dirty="0">
              <a:latin typeface="Verdana" pitchFamily="34" charset="0"/>
            </a:endParaRPr>
          </a:p>
          <a:p>
            <a:pPr algn="l">
              <a:spcBef>
                <a:spcPct val="50000"/>
              </a:spcBef>
            </a:pPr>
            <a:endParaRPr lang="en-US" sz="1200" b="1" dirty="0" smtClean="0">
              <a:latin typeface="Verdana" pitchFamily="34" charset="0"/>
            </a:endParaRPr>
          </a:p>
          <a:p>
            <a:pPr algn="l">
              <a:spcBef>
                <a:spcPct val="50000"/>
              </a:spcBef>
            </a:pPr>
            <a:endParaRPr lang="en-US" sz="1200" b="1" dirty="0" smtClean="0">
              <a:latin typeface="Verdana" pitchFamily="34" charset="0"/>
            </a:endParaRPr>
          </a:p>
          <a:p>
            <a:pPr algn="l">
              <a:spcBef>
                <a:spcPct val="50000"/>
              </a:spcBef>
            </a:pPr>
            <a:endParaRPr lang="en-US" sz="1200" b="1" dirty="0" smtClean="0">
              <a:latin typeface="Verdana" pitchFamily="34" charset="0"/>
            </a:endParaRPr>
          </a:p>
          <a:p>
            <a:pPr algn="l">
              <a:spcBef>
                <a:spcPct val="50000"/>
              </a:spcBef>
            </a:pPr>
            <a:r>
              <a:rPr lang="en-US" sz="1200" b="1" dirty="0" smtClean="0">
                <a:solidFill>
                  <a:schemeClr val="accent1">
                    <a:lumMod val="75000"/>
                  </a:schemeClr>
                </a:solidFill>
                <a:latin typeface="Verdana" pitchFamily="34" charset="0"/>
              </a:rPr>
              <a:t>CEAP-</a:t>
            </a:r>
            <a:r>
              <a:rPr lang="en-US" sz="1200" b="1" dirty="0" err="1" smtClean="0">
                <a:solidFill>
                  <a:schemeClr val="accent1">
                    <a:lumMod val="75000"/>
                  </a:schemeClr>
                </a:solidFill>
                <a:latin typeface="Verdana" pitchFamily="34" charset="0"/>
              </a:rPr>
              <a:t>AgEs</a:t>
            </a:r>
            <a:r>
              <a:rPr lang="en-US" sz="1200" b="1" dirty="0" smtClean="0">
                <a:solidFill>
                  <a:schemeClr val="accent1">
                    <a:lumMod val="75000"/>
                  </a:schemeClr>
                </a:solidFill>
                <a:latin typeface="Verdana" pitchFamily="34" charset="0"/>
              </a:rPr>
              <a:t>, </a:t>
            </a:r>
            <a:r>
              <a:rPr lang="en-US" sz="1200" b="1" dirty="0" err="1" smtClean="0">
                <a:solidFill>
                  <a:schemeClr val="accent1">
                    <a:lumMod val="75000"/>
                  </a:schemeClr>
                </a:solidFill>
                <a:latin typeface="Verdana" pitchFamily="34" charset="0"/>
              </a:rPr>
              <a:t>AgesUI</a:t>
            </a:r>
            <a:r>
              <a:rPr lang="en-US" sz="1200" b="1" dirty="0" smtClean="0">
                <a:solidFill>
                  <a:schemeClr val="accent1">
                    <a:lumMod val="75000"/>
                  </a:schemeClr>
                </a:solidFill>
                <a:latin typeface="Verdana" pitchFamily="34" charset="0"/>
              </a:rPr>
              <a:t>,</a:t>
            </a:r>
            <a:br>
              <a:rPr lang="en-US" sz="1200" b="1" dirty="0" smtClean="0">
                <a:solidFill>
                  <a:schemeClr val="accent1">
                    <a:lumMod val="75000"/>
                  </a:schemeClr>
                </a:solidFill>
                <a:latin typeface="Verdana" pitchFamily="34" charset="0"/>
              </a:rPr>
            </a:br>
            <a:r>
              <a:rPr lang="en-US" sz="1200" b="1" dirty="0" smtClean="0">
                <a:solidFill>
                  <a:schemeClr val="accent1">
                    <a:lumMod val="75000"/>
                  </a:schemeClr>
                </a:solidFill>
                <a:latin typeface="Verdana" pitchFamily="34" charset="0"/>
              </a:rPr>
              <a:t>PRMS WSF, </a:t>
            </a:r>
            <a:br>
              <a:rPr lang="en-US" sz="1200" b="1" dirty="0" smtClean="0">
                <a:solidFill>
                  <a:schemeClr val="accent1">
                    <a:lumMod val="75000"/>
                  </a:schemeClr>
                </a:solidFill>
                <a:latin typeface="Verdana" pitchFamily="34" charset="0"/>
              </a:rPr>
            </a:br>
            <a:r>
              <a:rPr lang="en-US" sz="1200" b="1" dirty="0" smtClean="0">
                <a:solidFill>
                  <a:schemeClr val="accent1">
                    <a:lumMod val="75000"/>
                  </a:schemeClr>
                </a:solidFill>
                <a:latin typeface="Verdana" pitchFamily="34" charset="0"/>
              </a:rPr>
              <a:t>WWEM</a:t>
            </a:r>
            <a:r>
              <a:rPr lang="en-US" sz="1200" b="1" dirty="0">
                <a:solidFill>
                  <a:schemeClr val="accent1">
                    <a:lumMod val="75000"/>
                  </a:schemeClr>
                </a:solidFill>
                <a:latin typeface="Verdana" pitchFamily="34" charset="0"/>
              </a:rPr>
              <a:t>, </a:t>
            </a:r>
            <a:r>
              <a:rPr lang="en-US" sz="1200" b="1" dirty="0" smtClean="0">
                <a:solidFill>
                  <a:schemeClr val="accent1">
                    <a:lumMod val="75000"/>
                  </a:schemeClr>
                </a:solidFill>
                <a:latin typeface="Verdana" pitchFamily="34" charset="0"/>
              </a:rPr>
              <a:t/>
            </a:r>
            <a:br>
              <a:rPr lang="en-US" sz="1200" b="1" dirty="0" smtClean="0">
                <a:solidFill>
                  <a:schemeClr val="accent1">
                    <a:lumMod val="75000"/>
                  </a:schemeClr>
                </a:solidFill>
                <a:latin typeface="Verdana" pitchFamily="34" charset="0"/>
              </a:rPr>
            </a:br>
            <a:r>
              <a:rPr lang="en-US" sz="1200" b="1" dirty="0" smtClean="0">
                <a:solidFill>
                  <a:schemeClr val="accent1">
                    <a:lumMod val="75000"/>
                  </a:schemeClr>
                </a:solidFill>
                <a:latin typeface="Verdana" pitchFamily="34" charset="0"/>
              </a:rPr>
              <a:t>Range,</a:t>
            </a:r>
            <a:br>
              <a:rPr lang="en-US" sz="1200" b="1" dirty="0" smtClean="0">
                <a:solidFill>
                  <a:schemeClr val="accent1">
                    <a:lumMod val="75000"/>
                  </a:schemeClr>
                </a:solidFill>
                <a:latin typeface="Verdana" pitchFamily="34" charset="0"/>
              </a:rPr>
            </a:br>
            <a:r>
              <a:rPr lang="en-US" sz="1200" b="1" dirty="0" smtClean="0">
                <a:solidFill>
                  <a:schemeClr val="accent1">
                    <a:lumMod val="75000"/>
                  </a:schemeClr>
                </a:solidFill>
                <a:latin typeface="Verdana" pitchFamily="34" charset="0"/>
              </a:rPr>
              <a:t>McCabe MWB</a:t>
            </a:r>
          </a:p>
          <a:p>
            <a:pPr algn="l">
              <a:spcBef>
                <a:spcPct val="50000"/>
              </a:spcBef>
            </a:pPr>
            <a:r>
              <a:rPr lang="en-US" sz="1200" b="1" dirty="0" err="1" smtClean="0">
                <a:solidFill>
                  <a:schemeClr val="accent1">
                    <a:lumMod val="75000"/>
                  </a:schemeClr>
                </a:solidFill>
                <a:latin typeface="Verdana" pitchFamily="34" charset="0"/>
              </a:rPr>
              <a:t>Hymod</a:t>
            </a:r>
            <a:r>
              <a:rPr lang="en-US" sz="1200" b="1" dirty="0" smtClean="0">
                <a:solidFill>
                  <a:schemeClr val="accent1">
                    <a:lumMod val="75000"/>
                  </a:schemeClr>
                </a:solidFill>
                <a:latin typeface="Verdana" pitchFamily="34" charset="0"/>
              </a:rPr>
              <a:t>, </a:t>
            </a:r>
            <a:br>
              <a:rPr lang="en-US" sz="1200" b="1" dirty="0" smtClean="0">
                <a:solidFill>
                  <a:schemeClr val="accent1">
                    <a:lumMod val="75000"/>
                  </a:schemeClr>
                </a:solidFill>
                <a:latin typeface="Verdana" pitchFamily="34" charset="0"/>
              </a:rPr>
            </a:br>
            <a:r>
              <a:rPr lang="en-US" sz="1200" b="1" dirty="0" smtClean="0">
                <a:solidFill>
                  <a:schemeClr val="accent1">
                    <a:lumMod val="75000"/>
                  </a:schemeClr>
                </a:solidFill>
                <a:latin typeface="Verdana" pitchFamily="34" charset="0"/>
              </a:rPr>
              <a:t>(</a:t>
            </a:r>
            <a:r>
              <a:rPr lang="en-US" sz="1200" b="1" dirty="0" err="1" smtClean="0">
                <a:solidFill>
                  <a:schemeClr val="accent1">
                    <a:lumMod val="75000"/>
                  </a:schemeClr>
                </a:solidFill>
                <a:latin typeface="Verdana" pitchFamily="34" charset="0"/>
              </a:rPr>
              <a:t>GeoTop</a:t>
            </a:r>
            <a:r>
              <a:rPr lang="en-US" sz="1200" b="1" dirty="0" smtClean="0">
                <a:solidFill>
                  <a:schemeClr val="accent1">
                    <a:lumMod val="75000"/>
                  </a:schemeClr>
                </a:solidFill>
                <a:latin typeface="Verdana" pitchFamily="34" charset="0"/>
              </a:rPr>
              <a:t>)</a:t>
            </a:r>
          </a:p>
          <a:p>
            <a:pPr algn="l">
              <a:spcBef>
                <a:spcPct val="50000"/>
              </a:spcBef>
            </a:pPr>
            <a:r>
              <a:rPr lang="en-US" sz="1200" b="1" dirty="0" smtClean="0">
                <a:solidFill>
                  <a:schemeClr val="accent1">
                    <a:lumMod val="75000"/>
                  </a:schemeClr>
                </a:solidFill>
                <a:latin typeface="Verdana" pitchFamily="34" charset="0"/>
              </a:rPr>
              <a:t>IAEA</a:t>
            </a:r>
          </a:p>
          <a:p>
            <a:pPr algn="l">
              <a:spcBef>
                <a:spcPct val="50000"/>
              </a:spcBef>
            </a:pPr>
            <a:r>
              <a:rPr lang="en-US" sz="1200" b="1" dirty="0" smtClean="0">
                <a:solidFill>
                  <a:schemeClr val="accent1">
                    <a:lumMod val="75000"/>
                  </a:schemeClr>
                </a:solidFill>
                <a:latin typeface="Verdana" pitchFamily="34" charset="0"/>
              </a:rPr>
              <a:t>Rusle2</a:t>
            </a:r>
            <a:endParaRPr lang="en-US" sz="1200" b="1" dirty="0">
              <a:solidFill>
                <a:schemeClr val="accent1">
                  <a:lumMod val="75000"/>
                </a:schemeClr>
              </a:solidFill>
              <a:latin typeface="Verdana" pitchFamily="34" charset="0"/>
            </a:endParaRPr>
          </a:p>
        </p:txBody>
      </p:sp>
      <p:sp>
        <p:nvSpPr>
          <p:cNvPr id="16" name="Oval 15"/>
          <p:cNvSpPr/>
          <p:nvPr/>
        </p:nvSpPr>
        <p:spPr>
          <a:xfrm>
            <a:off x="7010400" y="2438400"/>
            <a:ext cx="1066800" cy="609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7" name="Oval 16"/>
          <p:cNvSpPr/>
          <p:nvPr/>
        </p:nvSpPr>
        <p:spPr>
          <a:xfrm>
            <a:off x="7010400" y="6248400"/>
            <a:ext cx="1066800" cy="609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E9353CB8-35B8-441F-A176-6CE3BA725640}" type="slidenum">
              <a:rPr lang="en-US" smtClean="0"/>
              <a:pPr/>
              <a:t>249</a:t>
            </a:fld>
            <a:endParaRPr lang="en-US"/>
          </a:p>
        </p:txBody>
      </p:sp>
    </p:spTree>
    <p:extLst>
      <p:ext uri="{BB962C8B-B14F-4D97-AF65-F5344CB8AC3E}">
        <p14:creationId xmlns:p14="http://schemas.microsoft.com/office/powerpoint/2010/main" val="359902879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048000"/>
            <a:ext cx="8229600" cy="838200"/>
          </a:xfrm>
        </p:spPr>
        <p:txBody>
          <a:bodyPr/>
          <a:lstStyle/>
          <a:p>
            <a:r>
              <a:rPr lang="en-US" dirty="0" smtClean="0"/>
              <a:t>AGES-W</a:t>
            </a:r>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25</a:t>
            </a:fld>
            <a:endParaRPr lang="en-US"/>
          </a:p>
        </p:txBody>
      </p:sp>
    </p:spTree>
    <p:extLst>
      <p:ext uri="{BB962C8B-B14F-4D97-AF65-F5344CB8AC3E}">
        <p14:creationId xmlns:p14="http://schemas.microsoft.com/office/powerpoint/2010/main" val="3582580670"/>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Rusle2 / CSIP</a:t>
            </a:r>
            <a:endParaRPr lang="en-US" dirty="0"/>
          </a:p>
        </p:txBody>
      </p:sp>
      <p:sp>
        <p:nvSpPr>
          <p:cNvPr id="3" name="Content Placeholder 2"/>
          <p:cNvSpPr>
            <a:spLocks noGrp="1"/>
          </p:cNvSpPr>
          <p:nvPr>
            <p:ph sz="quarter" idx="1"/>
          </p:nvPr>
        </p:nvSpPr>
        <p:spPr/>
        <p:txBody>
          <a:bodyPr/>
          <a:lstStyle/>
          <a:p>
            <a:r>
              <a:rPr lang="en-US" dirty="0" smtClean="0"/>
              <a:t>Based on legacy Rusle2 DLL</a:t>
            </a:r>
          </a:p>
          <a:p>
            <a:r>
              <a:rPr lang="en-US" dirty="0" smtClean="0"/>
              <a:t>Embedded as OMS3 Model</a:t>
            </a:r>
          </a:p>
          <a:p>
            <a:r>
              <a:rPr lang="en-US" dirty="0" smtClean="0"/>
              <a:t>Rusle2 database improvements</a:t>
            </a:r>
          </a:p>
          <a:p>
            <a:r>
              <a:rPr lang="en-US" dirty="0" smtClean="0"/>
              <a:t>Rusle2 virtual machine instances</a:t>
            </a:r>
          </a:p>
          <a:p>
            <a:r>
              <a:rPr lang="en-US" dirty="0" smtClean="0"/>
              <a:t>Central data store, document oriented</a:t>
            </a:r>
          </a:p>
          <a:p>
            <a:r>
              <a:rPr lang="en-US" dirty="0" smtClean="0"/>
              <a:t>REST/JSON use</a:t>
            </a:r>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250</a:t>
            </a:fld>
            <a:endParaRPr lang="en-US"/>
          </a:p>
        </p:txBody>
      </p:sp>
    </p:spTree>
    <p:extLst>
      <p:ext uri="{BB962C8B-B14F-4D97-AF65-F5344CB8AC3E}">
        <p14:creationId xmlns:p14="http://schemas.microsoft.com/office/powerpoint/2010/main" val="1253573628"/>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lIns="82945" tIns="41473" rIns="82945" bIns="41473"/>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x-none" smtClean="0"/>
              <a:t>Rusle2 </a:t>
            </a:r>
            <a:r>
              <a:rPr lang="en-US" dirty="0" smtClean="0"/>
              <a:t>CSIP improvements</a:t>
            </a:r>
            <a:endParaRPr lang="x-none"/>
          </a:p>
        </p:txBody>
      </p:sp>
      <p:sp>
        <p:nvSpPr>
          <p:cNvPr id="3" name="Text Placeholder 2"/>
          <p:cNvSpPr txBox="1">
            <a:spLocks noGrp="1"/>
          </p:cNvSpPr>
          <p:nvPr>
            <p:ph sz="quarter" idx="1"/>
          </p:nvPr>
        </p:nvSpPr>
        <p:spPr/>
        <p:txBody>
          <a:bodyPr lIns="82945" tIns="41473" rIns="82945" bIns="41473">
            <a:normAutofit/>
          </a:bodyPr>
          <a:lstStyle>
            <a:defPPr marL="432000" lvl="0" indent="-324000">
              <a:spcBef>
                <a:spcPts val="0"/>
              </a:spcBef>
              <a:spcAft>
                <a:spcPts val="1417"/>
              </a:spcAft>
              <a:buSzPct val="45000"/>
              <a:buFont typeface="StarSymbol"/>
              <a:buNone/>
              <a:defRPr lang="x-none" sz="3200" b="0" i="0" u="none" strike="noStrike" kern="1200">
                <a:ln>
                  <a:noFill/>
                </a:ln>
                <a:latin typeface="Arial" pitchFamily="18"/>
                <a:ea typeface="Andale Sans UI" pitchFamily="2"/>
                <a:cs typeface="Tahoma" pitchFamily="2"/>
              </a:defRPr>
            </a:defPPr>
            <a:lvl1pPr marL="432000" lvl="0" indent="-324000">
              <a:spcBef>
                <a:spcPts val="0"/>
              </a:spcBef>
              <a:spcAft>
                <a:spcPts val="1417"/>
              </a:spcAft>
              <a:buSzPct val="45000"/>
              <a:buFont typeface="StarSymbol"/>
              <a:buChar char="●"/>
              <a:defRPr lang="x-none" sz="3200" b="0" i="0" u="none" strike="noStrike" kern="1200">
                <a:ln>
                  <a:noFill/>
                </a:ln>
                <a:latin typeface="Arial" pitchFamily="18"/>
                <a:ea typeface="Andale Sans UI" pitchFamily="2"/>
                <a:cs typeface="Tahoma" pitchFamily="2"/>
              </a:defRPr>
            </a:lvl1pPr>
            <a:lvl2pPr marL="864000" lvl="1" indent="-324000">
              <a:spcBef>
                <a:spcPts val="0"/>
              </a:spcBef>
              <a:spcAft>
                <a:spcPts val="1134"/>
              </a:spcAft>
              <a:buSzPct val="45000"/>
              <a:buFont typeface="StarSymbol"/>
              <a:buChar char="●"/>
              <a:defRPr lang="x-none" sz="2800" b="0" i="0" u="none" strike="noStrike" kern="1200">
                <a:ln>
                  <a:noFill/>
                </a:ln>
                <a:latin typeface="Arial" pitchFamily="18"/>
                <a:ea typeface="Andale Sans UI" pitchFamily="2"/>
                <a:cs typeface="Tahoma" pitchFamily="2"/>
              </a:defRPr>
            </a:lvl2pPr>
            <a:lvl3pPr marL="1295999" lvl="2" indent="-288000">
              <a:spcBef>
                <a:spcPts val="0"/>
              </a:spcBef>
              <a:spcAft>
                <a:spcPts val="850"/>
              </a:spcAft>
              <a:buSzPct val="75000"/>
              <a:buFont typeface="StarSymbol"/>
              <a:buChar char="–"/>
              <a:defRPr lang="x-none" sz="2400" b="0" i="0" u="none" strike="noStrike" kern="1200">
                <a:ln>
                  <a:noFill/>
                </a:ln>
                <a:latin typeface="Arial" pitchFamily="18"/>
                <a:ea typeface="Andale Sans UI" pitchFamily="2"/>
                <a:cs typeface="Tahoma" pitchFamily="2"/>
              </a:defRPr>
            </a:lvl3pPr>
            <a:lvl4pPr marL="1728000" lvl="3" indent="-216000">
              <a:spcBef>
                <a:spcPts val="0"/>
              </a:spcBef>
              <a:spcAft>
                <a:spcPts val="567"/>
              </a:spcAft>
              <a:buSzPct val="45000"/>
              <a:buFont typeface="StarSymbol"/>
              <a:buChar char="●"/>
              <a:defRPr lang="x-none" sz="2000" b="0" i="0" u="none" strike="noStrike" kern="1200">
                <a:ln>
                  <a:noFill/>
                </a:ln>
                <a:latin typeface="Arial" pitchFamily="18"/>
                <a:ea typeface="Andale Sans UI" pitchFamily="2"/>
                <a:cs typeface="Tahoma" pitchFamily="2"/>
              </a:defRPr>
            </a:lvl4pPr>
            <a:lvl5pPr marL="2160000" lvl="4" indent="-216000">
              <a:spcBef>
                <a:spcPts val="0"/>
              </a:spcBef>
              <a:spcAft>
                <a:spcPts val="283"/>
              </a:spcAft>
              <a:buSzPct val="75000"/>
              <a:buFont typeface="StarSymbol"/>
              <a:buChar char="–"/>
              <a:defRPr lang="x-none" sz="2000" b="0" i="0" u="none" strike="noStrike" kern="1200">
                <a:ln>
                  <a:noFill/>
                </a:ln>
                <a:latin typeface="Arial" pitchFamily="18"/>
                <a:ea typeface="Andale Sans UI" pitchFamily="2"/>
                <a:cs typeface="Tahoma" pitchFamily="2"/>
              </a:defRPr>
            </a:lvl5pPr>
            <a:lvl6pPr marL="2591999" lvl="5" indent="-216000">
              <a:spcBef>
                <a:spcPts val="0"/>
              </a:spcBef>
              <a:spcAft>
                <a:spcPts val="283"/>
              </a:spcAft>
              <a:buSzPct val="45000"/>
              <a:buFont typeface="StarSymbol"/>
              <a:buChar char="●"/>
              <a:defRPr lang="x-none" sz="2000" b="0" i="0" u="none" strike="noStrike" kern="1200">
                <a:ln>
                  <a:noFill/>
                </a:ln>
                <a:latin typeface="Arial" pitchFamily="18"/>
                <a:ea typeface="Andale Sans UI" pitchFamily="2"/>
                <a:cs typeface="Tahoma" pitchFamily="2"/>
              </a:defRPr>
            </a:lvl6pPr>
            <a:lvl7pPr marL="3023999" lvl="6" indent="-216000">
              <a:spcBef>
                <a:spcPts val="0"/>
              </a:spcBef>
              <a:spcAft>
                <a:spcPts val="283"/>
              </a:spcAft>
              <a:buSzPct val="45000"/>
              <a:buFont typeface="StarSymbol"/>
              <a:buChar char="●"/>
              <a:defRPr lang="x-none" sz="2000" b="0" i="0" u="none" strike="noStrike" kern="1200">
                <a:ln>
                  <a:noFill/>
                </a:ln>
                <a:latin typeface="Arial" pitchFamily="18"/>
                <a:ea typeface="Andale Sans UI" pitchFamily="2"/>
                <a:cs typeface="Tahoma" pitchFamily="2"/>
              </a:defRPr>
            </a:lvl7pPr>
            <a:lvl8pPr marL="3456000" lvl="7" indent="-216000">
              <a:spcBef>
                <a:spcPts val="0"/>
              </a:spcBef>
              <a:spcAft>
                <a:spcPts val="283"/>
              </a:spcAft>
              <a:buSzPct val="45000"/>
              <a:buFont typeface="StarSymbol"/>
              <a:buChar char="●"/>
              <a:defRPr lang="x-none" sz="2000" b="0" i="0" u="none" strike="noStrike" kern="1200">
                <a:ln>
                  <a:noFill/>
                </a:ln>
                <a:latin typeface="Arial" pitchFamily="18"/>
                <a:ea typeface="Andale Sans UI" pitchFamily="2"/>
                <a:cs typeface="Tahoma" pitchFamily="2"/>
              </a:defRPr>
            </a:lvl8pPr>
            <a:lvl9pPr marL="3887999" lvl="8" indent="-216000">
              <a:spcBef>
                <a:spcPts val="0"/>
              </a:spcBef>
              <a:spcAft>
                <a:spcPts val="283"/>
              </a:spcAft>
              <a:buSzPct val="45000"/>
              <a:buFont typeface="StarSymbol"/>
              <a:buChar char="●"/>
              <a:defRPr lang="x-none" sz="2000" b="0" i="0" u="none" strike="noStrike" kern="1200">
                <a:ln>
                  <a:noFill/>
                </a:ln>
                <a:latin typeface="Arial" pitchFamily="18"/>
                <a:ea typeface="Andale Sans UI" pitchFamily="2"/>
                <a:cs typeface="Tahoma" pitchFamily="2"/>
              </a:defRPr>
            </a:lvl9pPr>
          </a:lstStyle>
          <a:p>
            <a:pPr lvl="0"/>
            <a:r>
              <a:rPr lang="en-US" dirty="0" smtClean="0"/>
              <a:t>Storage</a:t>
            </a:r>
          </a:p>
          <a:p>
            <a:pPr lvl="1"/>
            <a:r>
              <a:rPr lang="x-none" smtClean="0"/>
              <a:t>SQLite </a:t>
            </a:r>
            <a:r>
              <a:rPr lang="x-none"/>
              <a:t>2 database (GDB</a:t>
            </a:r>
            <a:r>
              <a:rPr lang="x-none" smtClean="0"/>
              <a:t>)</a:t>
            </a:r>
            <a:r>
              <a:rPr lang="en-US" dirty="0" smtClean="0"/>
              <a:t> </a:t>
            </a:r>
            <a:r>
              <a:rPr lang="en-US" dirty="0" smtClean="0">
                <a:sym typeface="Wingdings" pitchFamily="2" charset="2"/>
              </a:rPr>
              <a:t> HTTP</a:t>
            </a:r>
            <a:endParaRPr lang="x-none"/>
          </a:p>
          <a:p>
            <a:pPr lvl="1"/>
            <a:r>
              <a:rPr lang="x-none" smtClean="0"/>
              <a:t>Access control</a:t>
            </a:r>
            <a:r>
              <a:rPr lang="en-US" dirty="0" smtClean="0"/>
              <a:t> </a:t>
            </a:r>
            <a:endParaRPr lang="x-none"/>
          </a:p>
          <a:p>
            <a:pPr lvl="1"/>
            <a:r>
              <a:rPr lang="x-none" smtClean="0"/>
              <a:t>Connectivity</a:t>
            </a:r>
            <a:r>
              <a:rPr lang="en-US" dirty="0" smtClean="0"/>
              <a:t> local &amp; remote</a:t>
            </a:r>
          </a:p>
          <a:p>
            <a:pPr lvl="1"/>
            <a:r>
              <a:rPr lang="en-US" dirty="0" smtClean="0"/>
              <a:t>R2 database versioning</a:t>
            </a:r>
          </a:p>
          <a:p>
            <a:r>
              <a:rPr lang="en-US" dirty="0" smtClean="0"/>
              <a:t>Execution via OMS3</a:t>
            </a:r>
          </a:p>
          <a:p>
            <a:r>
              <a:rPr lang="en-US" dirty="0" smtClean="0"/>
              <a:t>REST web service / JSON data</a:t>
            </a:r>
          </a:p>
          <a:p>
            <a:r>
              <a:rPr lang="en-US" dirty="0" smtClean="0"/>
              <a:t>Multiple Instances</a:t>
            </a:r>
          </a:p>
          <a:p>
            <a:endParaRPr lang="x-none"/>
          </a:p>
        </p:txBody>
      </p:sp>
      <p:sp>
        <p:nvSpPr>
          <p:cNvPr id="5" name="Slide Number Placeholder 4"/>
          <p:cNvSpPr>
            <a:spLocks noGrp="1"/>
          </p:cNvSpPr>
          <p:nvPr>
            <p:ph type="sldNum" sz="quarter" idx="12"/>
          </p:nvPr>
        </p:nvSpPr>
        <p:spPr/>
        <p:txBody>
          <a:bodyPr/>
          <a:lstStyle/>
          <a:p>
            <a:fld id="{E9353CB8-35B8-441F-A176-6CE3BA725640}" type="slidenum">
              <a:rPr lang="en-US" smtClean="0"/>
              <a:pPr/>
              <a:t>251</a:t>
            </a:fld>
            <a:endParaRPr lang="en-US"/>
          </a:p>
        </p:txBody>
      </p:sp>
    </p:spTree>
    <p:extLst>
      <p:ext uri="{BB962C8B-B14F-4D97-AF65-F5344CB8AC3E}">
        <p14:creationId xmlns:p14="http://schemas.microsoft.com/office/powerpoint/2010/main" val="3135338121"/>
      </p:ext>
    </p:extLst>
  </p:cSld>
  <p:clrMapOvr>
    <a:masterClrMapping/>
  </p:clrMapOvr>
  <p:transition/>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CSIP Migration + Enhancement</a:t>
            </a:r>
            <a:endParaRPr lang="en-US" dirty="0"/>
          </a:p>
        </p:txBody>
      </p:sp>
      <p:pic>
        <p:nvPicPr>
          <p:cNvPr id="67586" name="Picture 2"/>
          <p:cNvPicPr>
            <a:picLocks noChangeAspect="1" noChangeArrowheads="1"/>
          </p:cNvPicPr>
          <p:nvPr/>
        </p:nvPicPr>
        <p:blipFill>
          <a:blip r:embed="rId2" cstate="print"/>
          <a:srcRect b="4000"/>
          <a:stretch>
            <a:fillRect/>
          </a:stretch>
        </p:blipFill>
        <p:spPr bwMode="auto">
          <a:xfrm>
            <a:off x="5410200" y="4572000"/>
            <a:ext cx="2381250" cy="1828800"/>
          </a:xfrm>
          <a:prstGeom prst="rect">
            <a:avLst/>
          </a:prstGeom>
          <a:noFill/>
          <a:ln w="9525">
            <a:noFill/>
            <a:miter lim="800000"/>
            <a:headEnd/>
            <a:tailEnd/>
          </a:ln>
          <a:effectLst/>
        </p:spPr>
      </p:pic>
      <p:pic>
        <p:nvPicPr>
          <p:cNvPr id="6" name="Picture 2"/>
          <p:cNvPicPr>
            <a:picLocks noChangeAspect="1" noChangeArrowheads="1"/>
          </p:cNvPicPr>
          <p:nvPr/>
        </p:nvPicPr>
        <p:blipFill>
          <a:blip r:embed="rId2" cstate="print"/>
          <a:srcRect b="4000"/>
          <a:stretch>
            <a:fillRect/>
          </a:stretch>
        </p:blipFill>
        <p:spPr bwMode="auto">
          <a:xfrm>
            <a:off x="5410200" y="3352800"/>
            <a:ext cx="2381250" cy="1828800"/>
          </a:xfrm>
          <a:prstGeom prst="rect">
            <a:avLst/>
          </a:prstGeom>
          <a:noFill/>
          <a:ln w="9525">
            <a:noFill/>
            <a:miter lim="800000"/>
            <a:headEnd/>
            <a:tailEnd/>
          </a:ln>
          <a:effectLst/>
        </p:spPr>
      </p:pic>
      <p:pic>
        <p:nvPicPr>
          <p:cNvPr id="7" name="Picture 2"/>
          <p:cNvPicPr>
            <a:picLocks noChangeAspect="1" noChangeArrowheads="1"/>
          </p:cNvPicPr>
          <p:nvPr/>
        </p:nvPicPr>
        <p:blipFill>
          <a:blip r:embed="rId2" cstate="print"/>
          <a:srcRect b="4000"/>
          <a:stretch>
            <a:fillRect/>
          </a:stretch>
        </p:blipFill>
        <p:spPr bwMode="auto">
          <a:xfrm>
            <a:off x="5410200" y="2133600"/>
            <a:ext cx="2381250" cy="1828800"/>
          </a:xfrm>
          <a:prstGeom prst="rect">
            <a:avLst/>
          </a:prstGeom>
          <a:noFill/>
          <a:ln w="9525">
            <a:noFill/>
            <a:miter lim="800000"/>
            <a:headEnd/>
            <a:tailEnd/>
          </a:ln>
          <a:effectLst/>
        </p:spPr>
      </p:pic>
      <p:sp>
        <p:nvSpPr>
          <p:cNvPr id="8" name="Rectangle 7"/>
          <p:cNvSpPr/>
          <p:nvPr/>
        </p:nvSpPr>
        <p:spPr>
          <a:xfrm>
            <a:off x="1524000" y="2209800"/>
            <a:ext cx="3505200" cy="1477328"/>
          </a:xfrm>
          <a:prstGeom prst="rect">
            <a:avLst/>
          </a:prstGeom>
        </p:spPr>
        <p:txBody>
          <a:bodyPr wrap="square">
            <a:spAutoFit/>
          </a:bodyPr>
          <a:lstStyle/>
          <a:p>
            <a:r>
              <a:rPr lang="en-US" dirty="0" smtClean="0"/>
              <a:t>1) SUN Blade X6270</a:t>
            </a:r>
          </a:p>
          <a:p>
            <a:r>
              <a:rPr lang="en-US" dirty="0" smtClean="0"/>
              <a:t>  24GB of RAM</a:t>
            </a:r>
          </a:p>
          <a:p>
            <a:r>
              <a:rPr lang="en-US" dirty="0" smtClean="0"/>
              <a:t>  2 Intel Xeon X5560 @2.8GHz  </a:t>
            </a:r>
          </a:p>
          <a:p>
            <a:r>
              <a:rPr lang="en-US" dirty="0" smtClean="0"/>
              <a:t>  quad core and dual threaded.</a:t>
            </a:r>
          </a:p>
          <a:p>
            <a:r>
              <a:rPr lang="en-US" dirty="0" smtClean="0"/>
              <a:t>  146GB HD</a:t>
            </a:r>
            <a:endParaRPr lang="en-US" dirty="0"/>
          </a:p>
        </p:txBody>
      </p:sp>
      <p:cxnSp>
        <p:nvCxnSpPr>
          <p:cNvPr id="10" name="Straight Arrow Connector 9"/>
          <p:cNvCxnSpPr/>
          <p:nvPr/>
        </p:nvCxnSpPr>
        <p:spPr>
          <a:xfrm>
            <a:off x="914400" y="4876800"/>
            <a:ext cx="28194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09600" y="4419600"/>
            <a:ext cx="2108269" cy="369332"/>
          </a:xfrm>
          <a:prstGeom prst="rect">
            <a:avLst/>
          </a:prstGeom>
          <a:noFill/>
        </p:spPr>
        <p:txBody>
          <a:bodyPr wrap="none" rtlCol="0">
            <a:spAutoFit/>
          </a:bodyPr>
          <a:lstStyle/>
          <a:p>
            <a:r>
              <a:rPr lang="en-US" dirty="0" smtClean="0"/>
              <a:t>2) 10Gbit Network </a:t>
            </a:r>
            <a:endParaRPr lang="en-US" dirty="0"/>
          </a:p>
        </p:txBody>
      </p:sp>
      <p:pic>
        <p:nvPicPr>
          <p:cNvPr id="67587" name="Picture 3"/>
          <p:cNvPicPr>
            <a:picLocks noChangeAspect="1" noChangeArrowheads="1"/>
          </p:cNvPicPr>
          <p:nvPr/>
        </p:nvPicPr>
        <p:blipFill>
          <a:blip r:embed="rId3" cstate="print"/>
          <a:srcRect l="48696" r="44348"/>
          <a:stretch>
            <a:fillRect/>
          </a:stretch>
        </p:blipFill>
        <p:spPr bwMode="auto">
          <a:xfrm>
            <a:off x="4038600" y="4267200"/>
            <a:ext cx="76200" cy="857250"/>
          </a:xfrm>
          <a:prstGeom prst="rect">
            <a:avLst/>
          </a:prstGeom>
          <a:noFill/>
          <a:ln w="9525">
            <a:noFill/>
            <a:miter lim="800000"/>
            <a:headEnd/>
            <a:tailEnd/>
          </a:ln>
          <a:effectLst/>
        </p:spPr>
      </p:pic>
      <p:pic>
        <p:nvPicPr>
          <p:cNvPr id="19" name="Picture 3"/>
          <p:cNvPicPr>
            <a:picLocks noChangeAspect="1" noChangeArrowheads="1"/>
          </p:cNvPicPr>
          <p:nvPr/>
        </p:nvPicPr>
        <p:blipFill>
          <a:blip r:embed="rId3" cstate="print"/>
          <a:srcRect l="48696" r="44348"/>
          <a:stretch>
            <a:fillRect/>
          </a:stretch>
        </p:blipFill>
        <p:spPr bwMode="auto">
          <a:xfrm>
            <a:off x="4191000" y="4419600"/>
            <a:ext cx="76200" cy="857250"/>
          </a:xfrm>
          <a:prstGeom prst="rect">
            <a:avLst/>
          </a:prstGeom>
          <a:noFill/>
          <a:ln w="9525">
            <a:noFill/>
            <a:miter lim="800000"/>
            <a:headEnd/>
            <a:tailEnd/>
          </a:ln>
          <a:effectLst/>
        </p:spPr>
      </p:pic>
      <p:pic>
        <p:nvPicPr>
          <p:cNvPr id="20" name="Picture 3"/>
          <p:cNvPicPr>
            <a:picLocks noChangeAspect="1" noChangeArrowheads="1"/>
          </p:cNvPicPr>
          <p:nvPr/>
        </p:nvPicPr>
        <p:blipFill>
          <a:blip r:embed="rId3" cstate="print"/>
          <a:srcRect l="48696" r="44348"/>
          <a:stretch>
            <a:fillRect/>
          </a:stretch>
        </p:blipFill>
        <p:spPr bwMode="auto">
          <a:xfrm>
            <a:off x="4343400" y="4572000"/>
            <a:ext cx="76200" cy="857250"/>
          </a:xfrm>
          <a:prstGeom prst="rect">
            <a:avLst/>
          </a:prstGeom>
          <a:noFill/>
          <a:ln w="9525">
            <a:noFill/>
            <a:miter lim="800000"/>
            <a:headEnd/>
            <a:tailEnd/>
          </a:ln>
          <a:effectLst/>
        </p:spPr>
      </p:pic>
      <p:pic>
        <p:nvPicPr>
          <p:cNvPr id="21" name="Picture 3"/>
          <p:cNvPicPr>
            <a:picLocks noChangeAspect="1" noChangeArrowheads="1"/>
          </p:cNvPicPr>
          <p:nvPr/>
        </p:nvPicPr>
        <p:blipFill>
          <a:blip r:embed="rId3" cstate="print"/>
          <a:srcRect l="48696" r="44348"/>
          <a:stretch>
            <a:fillRect/>
          </a:stretch>
        </p:blipFill>
        <p:spPr bwMode="auto">
          <a:xfrm>
            <a:off x="4495800" y="4724400"/>
            <a:ext cx="76200" cy="857250"/>
          </a:xfrm>
          <a:prstGeom prst="rect">
            <a:avLst/>
          </a:prstGeom>
          <a:noFill/>
          <a:ln w="9525">
            <a:noFill/>
            <a:miter lim="800000"/>
            <a:headEnd/>
            <a:tailEnd/>
          </a:ln>
          <a:effectLst/>
        </p:spPr>
      </p:pic>
      <p:sp>
        <p:nvSpPr>
          <p:cNvPr id="22" name="TextBox 21"/>
          <p:cNvSpPr txBox="1"/>
          <p:nvPr/>
        </p:nvSpPr>
        <p:spPr>
          <a:xfrm>
            <a:off x="1981200" y="5410200"/>
            <a:ext cx="2351926" cy="646331"/>
          </a:xfrm>
          <a:prstGeom prst="rect">
            <a:avLst/>
          </a:prstGeom>
          <a:noFill/>
        </p:spPr>
        <p:txBody>
          <a:bodyPr wrap="none" rtlCol="0">
            <a:spAutoFit/>
          </a:bodyPr>
          <a:lstStyle/>
          <a:p>
            <a:r>
              <a:rPr lang="en-US" dirty="0" smtClean="0"/>
              <a:t>3) DNS Round Robin</a:t>
            </a:r>
          </a:p>
          <a:p>
            <a:r>
              <a:rPr lang="en-US" dirty="0" smtClean="0"/>
              <a:t>      + </a:t>
            </a:r>
            <a:r>
              <a:rPr lang="en-US" dirty="0" err="1" smtClean="0"/>
              <a:t>haproxy</a:t>
            </a:r>
            <a:endParaRPr lang="en-US" dirty="0"/>
          </a:p>
        </p:txBody>
      </p:sp>
      <p:cxnSp>
        <p:nvCxnSpPr>
          <p:cNvPr id="24" name="Straight Arrow Connector 23"/>
          <p:cNvCxnSpPr/>
          <p:nvPr/>
        </p:nvCxnSpPr>
        <p:spPr>
          <a:xfrm flipV="1">
            <a:off x="4572000" y="3505200"/>
            <a:ext cx="1295400" cy="838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4648200" y="4648200"/>
            <a:ext cx="114300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724400" y="5029200"/>
            <a:ext cx="990600" cy="609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2" name="Picture 2"/>
          <p:cNvPicPr>
            <a:picLocks noChangeAspect="1" noChangeArrowheads="1"/>
          </p:cNvPicPr>
          <p:nvPr/>
        </p:nvPicPr>
        <p:blipFill>
          <a:blip r:embed="rId2" cstate="print"/>
          <a:srcRect l="19200" r="20000" b="4000"/>
          <a:stretch>
            <a:fillRect/>
          </a:stretch>
        </p:blipFill>
        <p:spPr bwMode="auto">
          <a:xfrm>
            <a:off x="8137525" y="1676400"/>
            <a:ext cx="717550" cy="906378"/>
          </a:xfrm>
          <a:prstGeom prst="rect">
            <a:avLst/>
          </a:prstGeom>
          <a:noFill/>
          <a:ln w="9525">
            <a:noFill/>
            <a:miter lim="800000"/>
            <a:headEnd/>
            <a:tailEnd/>
          </a:ln>
          <a:effectLst/>
        </p:spPr>
      </p:pic>
      <p:sp>
        <p:nvSpPr>
          <p:cNvPr id="34" name="TextBox 33"/>
          <p:cNvSpPr txBox="1"/>
          <p:nvPr/>
        </p:nvSpPr>
        <p:spPr>
          <a:xfrm>
            <a:off x="7543800" y="3352800"/>
            <a:ext cx="1620957" cy="1200329"/>
          </a:xfrm>
          <a:prstGeom prst="rect">
            <a:avLst/>
          </a:prstGeom>
          <a:noFill/>
        </p:spPr>
        <p:txBody>
          <a:bodyPr wrap="none" rtlCol="0">
            <a:spAutoFit/>
          </a:bodyPr>
          <a:lstStyle/>
          <a:p>
            <a:r>
              <a:rPr lang="en-US" dirty="0" smtClean="0"/>
              <a:t>4) dynamic </a:t>
            </a:r>
          </a:p>
          <a:p>
            <a:r>
              <a:rPr lang="en-US" dirty="0" smtClean="0"/>
              <a:t>   commercial </a:t>
            </a:r>
          </a:p>
          <a:p>
            <a:r>
              <a:rPr lang="en-US" dirty="0" smtClean="0"/>
              <a:t>   scaling</a:t>
            </a:r>
          </a:p>
          <a:p>
            <a:r>
              <a:rPr lang="en-US" dirty="0" smtClean="0"/>
              <a:t>(hybrid cloud)</a:t>
            </a:r>
            <a:endParaRPr lang="en-US" dirty="0"/>
          </a:p>
        </p:txBody>
      </p:sp>
      <p:pic>
        <p:nvPicPr>
          <p:cNvPr id="35" name="Picture 2"/>
          <p:cNvPicPr>
            <a:picLocks noChangeAspect="1" noChangeArrowheads="1"/>
          </p:cNvPicPr>
          <p:nvPr/>
        </p:nvPicPr>
        <p:blipFill>
          <a:blip r:embed="rId2" cstate="print"/>
          <a:srcRect l="19200" r="20000" b="4000"/>
          <a:stretch>
            <a:fillRect/>
          </a:stretch>
        </p:blipFill>
        <p:spPr bwMode="auto">
          <a:xfrm>
            <a:off x="7848600" y="1752600"/>
            <a:ext cx="838200" cy="1058778"/>
          </a:xfrm>
          <a:prstGeom prst="rect">
            <a:avLst/>
          </a:prstGeom>
          <a:noFill/>
          <a:ln w="9525">
            <a:noFill/>
            <a:miter lim="800000"/>
            <a:headEnd/>
            <a:tailEnd/>
          </a:ln>
          <a:effectLst/>
        </p:spPr>
      </p:pic>
      <p:sp>
        <p:nvSpPr>
          <p:cNvPr id="36" name="TextBox 35"/>
          <p:cNvSpPr txBox="1"/>
          <p:nvPr/>
        </p:nvSpPr>
        <p:spPr>
          <a:xfrm>
            <a:off x="7772400" y="6324600"/>
            <a:ext cx="1231940" cy="369332"/>
          </a:xfrm>
          <a:prstGeom prst="rect">
            <a:avLst/>
          </a:prstGeom>
          <a:noFill/>
        </p:spPr>
        <p:txBody>
          <a:bodyPr wrap="none" rtlCol="0">
            <a:spAutoFit/>
          </a:bodyPr>
          <a:lstStyle/>
          <a:p>
            <a:r>
              <a:rPr lang="en-US" dirty="0" smtClean="0"/>
              <a:t>5) (CRAY)</a:t>
            </a:r>
            <a:endParaRPr lang="en-US" dirty="0"/>
          </a:p>
        </p:txBody>
      </p:sp>
      <p:sp>
        <p:nvSpPr>
          <p:cNvPr id="37" name="Notched Right Arrow 36"/>
          <p:cNvSpPr/>
          <p:nvPr/>
        </p:nvSpPr>
        <p:spPr>
          <a:xfrm>
            <a:off x="6781800" y="2133600"/>
            <a:ext cx="1219200" cy="457200"/>
          </a:xfrm>
          <a:prstGeom prst="notchedRightArrow">
            <a:avLst/>
          </a:prstGeom>
          <a:scene3d>
            <a:camera prst="isometricRightUp"/>
            <a:lightRig rig="threePt" dir="t"/>
          </a:scene3d>
          <a:sp3d z="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E9353CB8-35B8-441F-A176-6CE3BA725640}" type="slidenum">
              <a:rPr lang="en-US" smtClean="0"/>
              <a:pPr/>
              <a:t>252</a:t>
            </a:fld>
            <a:endParaRPr lang="en-US"/>
          </a:p>
        </p:txBody>
      </p:sp>
    </p:spTree>
    <p:extLst>
      <p:ext uri="{BB962C8B-B14F-4D97-AF65-F5344CB8AC3E}">
        <p14:creationId xmlns:p14="http://schemas.microsoft.com/office/powerpoint/2010/main" val="306873726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CSU Collaboration</a:t>
            </a:r>
            <a:endParaRPr lang="en-US" dirty="0"/>
          </a:p>
        </p:txBody>
      </p:sp>
      <p:sp>
        <p:nvSpPr>
          <p:cNvPr id="3" name="Content Placeholder 2"/>
          <p:cNvSpPr>
            <a:spLocks noGrp="1"/>
          </p:cNvSpPr>
          <p:nvPr>
            <p:ph sz="quarter" idx="1"/>
          </p:nvPr>
        </p:nvSpPr>
        <p:spPr/>
        <p:txBody>
          <a:bodyPr>
            <a:normAutofit/>
          </a:bodyPr>
          <a:lstStyle/>
          <a:p>
            <a:r>
              <a:rPr lang="en-US" dirty="0" err="1" smtClean="0"/>
              <a:t>Mazdak</a:t>
            </a:r>
            <a:r>
              <a:rPr lang="en-US" dirty="0" smtClean="0"/>
              <a:t> </a:t>
            </a:r>
            <a:r>
              <a:rPr lang="en-US" dirty="0" err="1" smtClean="0"/>
              <a:t>Arabi</a:t>
            </a:r>
            <a:r>
              <a:rPr lang="en-US" dirty="0" smtClean="0"/>
              <a:t> / Luis Garcia (Civil Engineering)</a:t>
            </a:r>
          </a:p>
          <a:p>
            <a:pPr lvl="1"/>
            <a:r>
              <a:rPr lang="en-US" dirty="0" smtClean="0"/>
              <a:t>Model Implementation(s)</a:t>
            </a:r>
          </a:p>
          <a:p>
            <a:pPr lvl="1"/>
            <a:r>
              <a:rPr lang="en-US" dirty="0" smtClean="0"/>
              <a:t>Ensembles / Scenarios / Calibration / Testing</a:t>
            </a:r>
          </a:p>
          <a:p>
            <a:pPr lvl="1"/>
            <a:r>
              <a:rPr lang="en-US" dirty="0" smtClean="0"/>
              <a:t>Watershed academy</a:t>
            </a:r>
          </a:p>
          <a:p>
            <a:pPr>
              <a:buNone/>
            </a:pPr>
            <a:endParaRPr lang="en-US" dirty="0" smtClean="0"/>
          </a:p>
          <a:p>
            <a:r>
              <a:rPr lang="en-US" dirty="0" err="1" smtClean="0"/>
              <a:t>Shrideep</a:t>
            </a:r>
            <a:r>
              <a:rPr lang="en-US" dirty="0" smtClean="0"/>
              <a:t> </a:t>
            </a:r>
            <a:r>
              <a:rPr lang="en-US" dirty="0" err="1" smtClean="0"/>
              <a:t>Pallickara</a:t>
            </a:r>
            <a:r>
              <a:rPr lang="en-US" dirty="0" smtClean="0"/>
              <a:t> 	(Computer Science)</a:t>
            </a:r>
          </a:p>
          <a:p>
            <a:pPr lvl="1"/>
            <a:r>
              <a:rPr lang="en-US" dirty="0" smtClean="0"/>
              <a:t>Cloud infrastructure and architecture</a:t>
            </a:r>
          </a:p>
          <a:p>
            <a:pPr lvl="1"/>
            <a:r>
              <a:rPr lang="en-US" dirty="0" smtClean="0"/>
              <a:t>Optimal Cloud resource provisioning for models </a:t>
            </a:r>
          </a:p>
          <a:p>
            <a:pPr lvl="1"/>
            <a:r>
              <a:rPr lang="en-US" dirty="0" smtClean="0"/>
              <a:t>Performance testing and optimization</a:t>
            </a:r>
          </a:p>
        </p:txBody>
      </p:sp>
      <p:sp>
        <p:nvSpPr>
          <p:cNvPr id="5" name="Slide Number Placeholder 4"/>
          <p:cNvSpPr>
            <a:spLocks noGrp="1"/>
          </p:cNvSpPr>
          <p:nvPr>
            <p:ph type="sldNum" sz="quarter" idx="12"/>
          </p:nvPr>
        </p:nvSpPr>
        <p:spPr/>
        <p:txBody>
          <a:bodyPr/>
          <a:lstStyle/>
          <a:p>
            <a:fld id="{E9353CB8-35B8-441F-A176-6CE3BA725640}" type="slidenum">
              <a:rPr lang="en-US" smtClean="0"/>
              <a:pPr/>
              <a:t>253</a:t>
            </a:fld>
            <a:endParaRPr lang="en-US"/>
          </a:p>
        </p:txBody>
      </p:sp>
    </p:spTree>
    <p:extLst>
      <p:ext uri="{BB962C8B-B14F-4D97-AF65-F5344CB8AC3E}">
        <p14:creationId xmlns:p14="http://schemas.microsoft.com/office/powerpoint/2010/main" val="349426036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Business Activity Monitoring</a:t>
            </a:r>
            <a:endParaRPr lang="en-US" dirty="0"/>
          </a:p>
        </p:txBody>
      </p:sp>
      <p:pic>
        <p:nvPicPr>
          <p:cNvPr id="6" name="Content Placeholder 5" descr="CB4.png"/>
          <p:cNvPicPr>
            <a:picLocks noGrp="1" noChangeAspect="1"/>
          </p:cNvPicPr>
          <p:nvPr>
            <p:ph sz="quarter" idx="1"/>
          </p:nvPr>
        </p:nvPicPr>
        <p:blipFill>
          <a:blip r:embed="rId3" cstate="print"/>
          <a:stretch>
            <a:fillRect/>
          </a:stretch>
        </p:blipFill>
        <p:spPr>
          <a:xfrm>
            <a:off x="609600" y="1752600"/>
            <a:ext cx="3886200" cy="3775978"/>
          </a:xfrm>
        </p:spPr>
      </p:pic>
      <p:sp>
        <p:nvSpPr>
          <p:cNvPr id="7" name="Content Placeholder 6"/>
          <p:cNvSpPr>
            <a:spLocks noGrp="1"/>
          </p:cNvSpPr>
          <p:nvPr>
            <p:ph sz="quarter" idx="2"/>
          </p:nvPr>
        </p:nvSpPr>
        <p:spPr/>
        <p:txBody>
          <a:bodyPr/>
          <a:lstStyle/>
          <a:p>
            <a:r>
              <a:rPr lang="en-US" dirty="0" smtClean="0"/>
              <a:t>Central CSIP Portal</a:t>
            </a:r>
          </a:p>
          <a:p>
            <a:r>
              <a:rPr lang="en-US" dirty="0" smtClean="0"/>
              <a:t>Track Model / Data requests and responses</a:t>
            </a:r>
          </a:p>
          <a:p>
            <a:r>
              <a:rPr lang="en-US" dirty="0" smtClean="0"/>
              <a:t>Statistics</a:t>
            </a:r>
          </a:p>
          <a:p>
            <a:r>
              <a:rPr lang="en-US" dirty="0" smtClean="0"/>
              <a:t>USDA </a:t>
            </a:r>
            <a:r>
              <a:rPr lang="en-US" dirty="0" err="1" smtClean="0"/>
              <a:t>Colab</a:t>
            </a:r>
            <a:r>
              <a:rPr lang="en-US" dirty="0" smtClean="0"/>
              <a:t> Infrastructure</a:t>
            </a:r>
          </a:p>
        </p:txBody>
      </p:sp>
      <p:sp>
        <p:nvSpPr>
          <p:cNvPr id="4" name="Slide Number Placeholder 3"/>
          <p:cNvSpPr>
            <a:spLocks noGrp="1"/>
          </p:cNvSpPr>
          <p:nvPr>
            <p:ph type="sldNum" sz="quarter" idx="12"/>
          </p:nvPr>
        </p:nvSpPr>
        <p:spPr/>
        <p:txBody>
          <a:bodyPr/>
          <a:lstStyle/>
          <a:p>
            <a:fld id="{E9353CB8-35B8-441F-A176-6CE3BA725640}" type="slidenum">
              <a:rPr lang="en-US" smtClean="0"/>
              <a:pPr/>
              <a:t>254</a:t>
            </a:fld>
            <a:endParaRPr lang="en-US"/>
          </a:p>
        </p:txBody>
      </p:sp>
    </p:spTree>
    <p:extLst>
      <p:ext uri="{BB962C8B-B14F-4D97-AF65-F5344CB8AC3E}">
        <p14:creationId xmlns:p14="http://schemas.microsoft.com/office/powerpoint/2010/main" val="3170437595"/>
      </p:ext>
    </p:extLst>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BAM (2)</a:t>
            </a:r>
            <a:endParaRPr lang="en-US" dirty="0"/>
          </a:p>
        </p:txBody>
      </p:sp>
      <p:pic>
        <p:nvPicPr>
          <p:cNvPr id="5" name="Content Placeholder 4" descr="CB5.png"/>
          <p:cNvPicPr>
            <a:picLocks noGrp="1" noChangeAspect="1"/>
          </p:cNvPicPr>
          <p:nvPr>
            <p:ph sz="quarter" idx="1"/>
          </p:nvPr>
        </p:nvPicPr>
        <p:blipFill>
          <a:blip r:embed="rId2" cstate="print"/>
          <a:stretch>
            <a:fillRect/>
          </a:stretch>
        </p:blipFill>
        <p:spPr>
          <a:xfrm>
            <a:off x="344606" y="1828800"/>
            <a:ext cx="4151194" cy="3048000"/>
          </a:xfrm>
        </p:spPr>
      </p:pic>
      <p:pic>
        <p:nvPicPr>
          <p:cNvPr id="6" name="Picture 5" descr="CB6.png"/>
          <p:cNvPicPr>
            <a:picLocks noChangeAspect="1"/>
          </p:cNvPicPr>
          <p:nvPr/>
        </p:nvPicPr>
        <p:blipFill>
          <a:blip r:embed="rId3" cstate="print"/>
          <a:stretch>
            <a:fillRect/>
          </a:stretch>
        </p:blipFill>
        <p:spPr>
          <a:xfrm>
            <a:off x="4800600" y="1828800"/>
            <a:ext cx="3802846" cy="3060990"/>
          </a:xfrm>
          <a:prstGeom prst="rect">
            <a:avLst/>
          </a:prstGeom>
        </p:spPr>
      </p:pic>
      <p:cxnSp>
        <p:nvCxnSpPr>
          <p:cNvPr id="8" name="Straight Arrow Connector 7"/>
          <p:cNvCxnSpPr/>
          <p:nvPr/>
        </p:nvCxnSpPr>
        <p:spPr>
          <a:xfrm>
            <a:off x="4114800" y="3733800"/>
            <a:ext cx="9144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9" name="Content Placeholder 6"/>
          <p:cNvSpPr>
            <a:spLocks noGrp="1"/>
          </p:cNvSpPr>
          <p:nvPr>
            <p:ph sz="quarter" idx="2"/>
          </p:nvPr>
        </p:nvSpPr>
        <p:spPr>
          <a:xfrm>
            <a:off x="685800" y="5105400"/>
            <a:ext cx="3886200" cy="1208567"/>
          </a:xfrm>
        </p:spPr>
        <p:txBody>
          <a:bodyPr>
            <a:normAutofit fontScale="62500" lnSpcReduction="20000"/>
          </a:bodyPr>
          <a:lstStyle/>
          <a:p>
            <a:r>
              <a:rPr lang="en-US" dirty="0" smtClean="0"/>
              <a:t>Status (Failed, Running, Finished)</a:t>
            </a:r>
          </a:p>
          <a:p>
            <a:r>
              <a:rPr lang="en-US" dirty="0" smtClean="0"/>
              <a:t>Service Category</a:t>
            </a:r>
          </a:p>
          <a:p>
            <a:r>
              <a:rPr lang="en-US" dirty="0" smtClean="0"/>
              <a:t>Model execution time</a:t>
            </a:r>
          </a:p>
          <a:p>
            <a:r>
              <a:rPr lang="en-US" dirty="0" smtClean="0"/>
              <a:t>Request IP</a:t>
            </a:r>
          </a:p>
        </p:txBody>
      </p:sp>
      <p:sp>
        <p:nvSpPr>
          <p:cNvPr id="10" name="Content Placeholder 6"/>
          <p:cNvSpPr txBox="1">
            <a:spLocks/>
          </p:cNvSpPr>
          <p:nvPr/>
        </p:nvSpPr>
        <p:spPr>
          <a:xfrm>
            <a:off x="4724400" y="5039833"/>
            <a:ext cx="3886200" cy="1208567"/>
          </a:xfrm>
          <a:prstGeom prst="rect">
            <a:avLst/>
          </a:prstGeom>
        </p:spPr>
        <p:txBody>
          <a:bodyPr vert="horz">
            <a:normAutofit fontScale="55000" lnSpcReduction="20000"/>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sz="2900" b="0" i="0" u="none" strike="noStrike" kern="1200" cap="none" spc="0" normalizeH="0" baseline="0" noProof="0" dirty="0" smtClean="0">
                <a:ln>
                  <a:noFill/>
                </a:ln>
                <a:solidFill>
                  <a:schemeClr val="tx1"/>
                </a:solidFill>
                <a:effectLst/>
                <a:uLnTx/>
                <a:uFillTx/>
                <a:latin typeface="+mn-lt"/>
                <a:ea typeface="+mn-ea"/>
                <a:cs typeface="+mn-cs"/>
              </a:rPr>
              <a:t>Request JSON</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en-US" sz="2900" dirty="0" smtClean="0"/>
              <a:t>Response JSON</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en-US" sz="2900" dirty="0" smtClean="0"/>
              <a:t>… </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en-US" sz="2900" dirty="0" smtClean="0"/>
              <a:t> </a:t>
            </a:r>
          </a:p>
        </p:txBody>
      </p:sp>
      <p:sp>
        <p:nvSpPr>
          <p:cNvPr id="4" name="Slide Number Placeholder 3"/>
          <p:cNvSpPr>
            <a:spLocks noGrp="1"/>
          </p:cNvSpPr>
          <p:nvPr>
            <p:ph type="sldNum" sz="quarter" idx="12"/>
          </p:nvPr>
        </p:nvSpPr>
        <p:spPr/>
        <p:txBody>
          <a:bodyPr/>
          <a:lstStyle/>
          <a:p>
            <a:fld id="{E9353CB8-35B8-441F-A176-6CE3BA725640}" type="slidenum">
              <a:rPr lang="en-US" smtClean="0"/>
              <a:pPr/>
              <a:t>255</a:t>
            </a:fld>
            <a:endParaRPr lang="en-US"/>
          </a:p>
        </p:txBody>
      </p:sp>
    </p:spTree>
    <p:extLst>
      <p:ext uri="{BB962C8B-B14F-4D97-AF65-F5344CB8AC3E}">
        <p14:creationId xmlns:p14="http://schemas.microsoft.com/office/powerpoint/2010/main" val="2607760390"/>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CSIP Services</a:t>
            </a:r>
            <a:endParaRPr lang="en-US" dirty="0"/>
          </a:p>
        </p:txBody>
      </p:sp>
      <p:sp>
        <p:nvSpPr>
          <p:cNvPr id="3" name="Content Placeholder 2"/>
          <p:cNvSpPr>
            <a:spLocks noGrp="1"/>
          </p:cNvSpPr>
          <p:nvPr>
            <p:ph sz="quarter" idx="1"/>
          </p:nvPr>
        </p:nvSpPr>
        <p:spPr/>
        <p:txBody>
          <a:bodyPr/>
          <a:lstStyle/>
          <a:p>
            <a:r>
              <a:rPr lang="en-US" dirty="0" smtClean="0"/>
              <a:t>Model</a:t>
            </a:r>
          </a:p>
          <a:p>
            <a:pPr lvl="1"/>
            <a:r>
              <a:rPr lang="en-US" dirty="0" smtClean="0"/>
              <a:t>Rusle2</a:t>
            </a:r>
          </a:p>
          <a:p>
            <a:pPr lvl="1"/>
            <a:r>
              <a:rPr lang="en-US" dirty="0" smtClean="0"/>
              <a:t>EFH2</a:t>
            </a:r>
          </a:p>
          <a:p>
            <a:pPr lvl="1"/>
            <a:r>
              <a:rPr lang="en-US" dirty="0" smtClean="0"/>
              <a:t>(</a:t>
            </a:r>
            <a:r>
              <a:rPr lang="en-US" dirty="0" err="1" smtClean="0"/>
              <a:t>AgES</a:t>
            </a:r>
            <a:r>
              <a:rPr lang="en-US" dirty="0" smtClean="0"/>
              <a:t>)</a:t>
            </a:r>
          </a:p>
          <a:p>
            <a:pPr lvl="1"/>
            <a:r>
              <a:rPr lang="en-US" dirty="0" smtClean="0"/>
              <a:t>(Energy)</a:t>
            </a:r>
          </a:p>
          <a:p>
            <a:r>
              <a:rPr lang="en-US" dirty="0" smtClean="0"/>
              <a:t>Data</a:t>
            </a:r>
          </a:p>
          <a:p>
            <a:pPr lvl="1"/>
            <a:r>
              <a:rPr lang="en-US" dirty="0" smtClean="0"/>
              <a:t>management lat/long lookup (R2 keys)</a:t>
            </a:r>
          </a:p>
          <a:p>
            <a:pPr lvl="1"/>
            <a:r>
              <a:rPr lang="en-US" dirty="0" smtClean="0"/>
              <a:t>soils lat/long lookup</a:t>
            </a:r>
          </a:p>
          <a:p>
            <a:pPr lvl="1"/>
            <a:r>
              <a:rPr lang="en-US" dirty="0" smtClean="0"/>
              <a:t>climate lat/long lookup</a:t>
            </a:r>
          </a:p>
          <a:p>
            <a:pPr lvl="1">
              <a:buNone/>
            </a:pPr>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256</a:t>
            </a:fld>
            <a:endParaRPr lang="en-US"/>
          </a:p>
        </p:txBody>
      </p:sp>
    </p:spTree>
    <p:extLst>
      <p:ext uri="{BB962C8B-B14F-4D97-AF65-F5344CB8AC3E}">
        <p14:creationId xmlns:p14="http://schemas.microsoft.com/office/powerpoint/2010/main" val="2037712381"/>
      </p:ext>
    </p:extLst>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Grp="1" noChangeArrowheads="1"/>
          </p:cNvSpPr>
          <p:nvPr>
            <p:ph type="title"/>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Current Energy Models</a:t>
            </a:r>
          </a:p>
        </p:txBody>
      </p:sp>
      <p:sp>
        <p:nvSpPr>
          <p:cNvPr id="3074" name="Rectangle 2"/>
          <p:cNvSpPr>
            <a:spLocks noGrp="1" noChangeArrowheads="1"/>
          </p:cNvSpPr>
          <p:nvPr>
            <p:ph type="body" idx="1"/>
          </p:nvPr>
        </p:nvSpPr>
        <p:spPr>
          <a:xfrm>
            <a:off x="456481" y="1604329"/>
            <a:ext cx="8228160" cy="4526396"/>
          </a:xfrm>
          <a:ln/>
        </p:spPr>
        <p:txBody>
          <a:bodyPr lIns="82945" tIns="41473" rIns="82945" bIns="41473"/>
          <a:lstStyle/>
          <a:p>
            <a:pPr marL="391686" indent="-293764">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b="1" dirty="0"/>
              <a:t>Data</a:t>
            </a:r>
          </a:p>
          <a:p>
            <a:pPr marL="391686" indent="-293764">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RUSLE (managements, fuel)</a:t>
            </a:r>
          </a:p>
          <a:p>
            <a:pPr marL="391686" indent="-293764">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NASIS soils</a:t>
            </a:r>
          </a:p>
          <a:p>
            <a:pPr marL="391686" indent="-293764">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endParaRPr lang="en-US" dirty="0"/>
          </a:p>
          <a:p>
            <a:pPr marL="391686" indent="-293764">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b="1" dirty="0"/>
              <a:t>Applications</a:t>
            </a:r>
          </a:p>
          <a:p>
            <a:pPr marL="391686" indent="-293764">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RUSLE2</a:t>
            </a:r>
          </a:p>
          <a:p>
            <a:pPr marL="391686" indent="-293764">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Online Energy Calculator</a:t>
            </a:r>
          </a:p>
        </p:txBody>
      </p:sp>
      <p:sp>
        <p:nvSpPr>
          <p:cNvPr id="3" name="Slide Number Placeholder 2"/>
          <p:cNvSpPr>
            <a:spLocks noGrp="1"/>
          </p:cNvSpPr>
          <p:nvPr>
            <p:ph type="sldNum" sz="quarter" idx="12"/>
          </p:nvPr>
        </p:nvSpPr>
        <p:spPr/>
        <p:txBody>
          <a:bodyPr/>
          <a:lstStyle/>
          <a:p>
            <a:fld id="{E9353CB8-35B8-441F-A176-6CE3BA725640}" type="slidenum">
              <a:rPr lang="en-US" smtClean="0"/>
              <a:pPr/>
              <a:t>257</a:t>
            </a:fld>
            <a:endParaRPr lang="en-US"/>
          </a:p>
        </p:txBody>
      </p:sp>
    </p:spTree>
    <p:extLst>
      <p:ext uri="{BB962C8B-B14F-4D97-AF65-F5344CB8AC3E}">
        <p14:creationId xmlns:p14="http://schemas.microsoft.com/office/powerpoint/2010/main" val="46105666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 name="Rectangle 1"/>
          <p:cNvSpPr>
            <a:spLocks noGrp="1" noChangeArrowheads="1"/>
          </p:cNvSpPr>
          <p:nvPr>
            <p:ph type="title"/>
          </p:nvPr>
        </p:nvSpPr>
        <p:spPr>
          <a:xfrm>
            <a:off x="456481" y="273629"/>
            <a:ext cx="8228160" cy="1144921"/>
          </a:xfrm>
          <a:ln/>
        </p:spPr>
        <p:txBody>
          <a:bodyPr lIns="82945" tIns="35203" rIns="82945" bIns="41473"/>
          <a:lstStyle/>
          <a:p>
            <a:pP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a:t>CSIP </a:t>
            </a:r>
            <a:r>
              <a:rPr lang="en-US" dirty="0" smtClean="0"/>
              <a:t>Energy </a:t>
            </a:r>
            <a:r>
              <a:rPr lang="en-US" dirty="0" err="1" smtClean="0"/>
              <a:t>ModelService</a:t>
            </a:r>
            <a:endParaRPr lang="en-US" dirty="0"/>
          </a:p>
        </p:txBody>
      </p:sp>
      <p:sp>
        <p:nvSpPr>
          <p:cNvPr id="4098" name="Rectangle 2"/>
          <p:cNvSpPr>
            <a:spLocks noGrp="1" noChangeArrowheads="1"/>
          </p:cNvSpPr>
          <p:nvPr>
            <p:ph type="body" idx="1"/>
          </p:nvPr>
        </p:nvSpPr>
        <p:spPr>
          <a:xfrm>
            <a:off x="489600" y="1402708"/>
            <a:ext cx="8228160" cy="5142780"/>
          </a:xfrm>
          <a:ln/>
        </p:spPr>
        <p:txBody>
          <a:bodyPr lIns="82945" tIns="19201" rIns="82945" bIns="41473"/>
          <a:lstStyle/>
          <a:p>
            <a:pPr marL="391686" indent="-293764">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endParaRPr lang="en-US" sz="2200" b="1" dirty="0" smtClean="0"/>
          </a:p>
          <a:p>
            <a:pPr marL="391686" indent="-293764">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200" b="1" dirty="0" smtClean="0"/>
              <a:t>Data</a:t>
            </a:r>
            <a:endParaRPr lang="en-US" sz="2200" b="1" dirty="0"/>
          </a:p>
          <a:p>
            <a:pPr marL="391686" indent="-293764">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200" dirty="0"/>
              <a:t>LMOD (managements, fuel)</a:t>
            </a:r>
          </a:p>
          <a:p>
            <a:pPr marL="391686" indent="-293764">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200" dirty="0"/>
              <a:t>NASIS </a:t>
            </a:r>
            <a:r>
              <a:rPr lang="en-US" sz="2200" dirty="0" smtClean="0"/>
              <a:t>soils</a:t>
            </a:r>
            <a:endParaRPr lang="en-US" dirty="0"/>
          </a:p>
          <a:p>
            <a:pPr marL="391686" indent="-293764">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endParaRPr lang="en-US" sz="2200" b="1" dirty="0" smtClean="0"/>
          </a:p>
          <a:p>
            <a:pPr marL="391686" indent="-293764">
              <a:buSzPct val="45000"/>
              <a:buNone/>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200" b="1" dirty="0" smtClean="0"/>
              <a:t>Applications</a:t>
            </a:r>
            <a:endParaRPr lang="en-US" sz="2200" b="1" dirty="0"/>
          </a:p>
          <a:p>
            <a:pPr marL="391686" indent="-293764">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200" dirty="0" smtClean="0"/>
              <a:t>RUSLE2</a:t>
            </a:r>
            <a:endParaRPr lang="en-US" sz="2200" dirty="0"/>
          </a:p>
          <a:p>
            <a:pPr marL="391686" indent="-293764">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200" dirty="0"/>
              <a:t>Online Energy Calculator</a:t>
            </a:r>
          </a:p>
          <a:p>
            <a:pPr marL="391686" indent="-293764">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200" dirty="0"/>
              <a:t>Mobile Planner</a:t>
            </a:r>
          </a:p>
          <a:p>
            <a:pPr marL="391686" indent="-293764">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200" dirty="0"/>
              <a:t>Public web sites</a:t>
            </a:r>
          </a:p>
          <a:p>
            <a:pPr marL="391686" indent="-293764">
              <a:buSzPct val="45000"/>
              <a:buFont typeface="Wingdings"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sz="2200" dirty="0"/>
              <a:t>Other NRCS applications (NRI, ...)</a:t>
            </a:r>
          </a:p>
        </p:txBody>
      </p:sp>
      <p:sp>
        <p:nvSpPr>
          <p:cNvPr id="3" name="Slide Number Placeholder 2"/>
          <p:cNvSpPr>
            <a:spLocks noGrp="1"/>
          </p:cNvSpPr>
          <p:nvPr>
            <p:ph type="sldNum" sz="quarter" idx="12"/>
          </p:nvPr>
        </p:nvSpPr>
        <p:spPr/>
        <p:txBody>
          <a:bodyPr/>
          <a:lstStyle/>
          <a:p>
            <a:fld id="{E9353CB8-35B8-441F-A176-6CE3BA725640}" type="slidenum">
              <a:rPr lang="en-US" smtClean="0"/>
              <a:pPr/>
              <a:t>258</a:t>
            </a:fld>
            <a:endParaRPr lang="en-US"/>
          </a:p>
        </p:txBody>
      </p:sp>
    </p:spTree>
    <p:extLst>
      <p:ext uri="{BB962C8B-B14F-4D97-AF65-F5344CB8AC3E}">
        <p14:creationId xmlns:p14="http://schemas.microsoft.com/office/powerpoint/2010/main" val="2193142808"/>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R2 OMS3 Prototype</a:t>
            </a:r>
            <a:endParaRPr lang="en-US" dirty="0"/>
          </a:p>
        </p:txBody>
      </p:sp>
      <p:pic>
        <p:nvPicPr>
          <p:cNvPr id="3" name="Picture 2" descr="android-start.png"/>
          <p:cNvPicPr/>
          <p:nvPr/>
        </p:nvPicPr>
        <p:blipFill>
          <a:blip r:embed="rId2" cstate="print"/>
          <a:stretch>
            <a:fillRect/>
          </a:stretch>
        </p:blipFill>
        <p:spPr>
          <a:xfrm>
            <a:off x="533400" y="1600200"/>
            <a:ext cx="3301168" cy="4699237"/>
          </a:xfrm>
          <a:prstGeom prst="rect">
            <a:avLst/>
          </a:prstGeom>
          <a:ln>
            <a:noFill/>
          </a:ln>
          <a:effectLst>
            <a:outerShdw blurRad="292100" dist="139700" dir="2700000" algn="tl" rotWithShape="0">
              <a:srgbClr val="333333">
                <a:alpha val="65000"/>
              </a:srgbClr>
            </a:outerShdw>
          </a:effectLst>
        </p:spPr>
      </p:pic>
      <p:sp>
        <p:nvSpPr>
          <p:cNvPr id="8" name="Cloud 7"/>
          <p:cNvSpPr/>
          <p:nvPr/>
        </p:nvSpPr>
        <p:spPr>
          <a:xfrm>
            <a:off x="3657600" y="5486400"/>
            <a:ext cx="1524000" cy="533400"/>
          </a:xfrm>
          <a:prstGeom prst="cloud">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CSIP</a:t>
            </a:r>
            <a:endParaRPr lang="en-US" dirty="0"/>
          </a:p>
        </p:txBody>
      </p:sp>
      <p:sp>
        <p:nvSpPr>
          <p:cNvPr id="13" name="Content Placeholder 3"/>
          <p:cNvSpPr txBox="1">
            <a:spLocks/>
          </p:cNvSpPr>
          <p:nvPr/>
        </p:nvSpPr>
        <p:spPr>
          <a:xfrm>
            <a:off x="4572000" y="1589567"/>
            <a:ext cx="4159101" cy="4572000"/>
          </a:xfrm>
          <a:prstGeom prst="rect">
            <a:avLst/>
          </a:prstGeom>
        </p:spPr>
        <p:txBody>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sz="2900" b="0" i="0" u="none" strike="noStrike" kern="1200" cap="none" spc="0" normalizeH="0" baseline="0" noProof="0" dirty="0" smtClean="0">
                <a:ln>
                  <a:noFill/>
                </a:ln>
                <a:solidFill>
                  <a:schemeClr val="tx1"/>
                </a:solidFill>
                <a:effectLst/>
                <a:uLnTx/>
                <a:uFillTx/>
                <a:latin typeface="+mn-lt"/>
                <a:ea typeface="+mn-ea"/>
                <a:cs typeface="+mn-cs"/>
              </a:rPr>
              <a:t>Rusle2</a:t>
            </a:r>
            <a:r>
              <a:rPr kumimoji="0" lang="en-US" sz="2900" b="0" i="0" u="none" strike="noStrike" kern="1200" cap="none" spc="0" normalizeH="0" noProof="0" dirty="0" smtClean="0">
                <a:ln>
                  <a:noFill/>
                </a:ln>
                <a:solidFill>
                  <a:schemeClr val="tx1"/>
                </a:solidFill>
                <a:effectLst/>
                <a:uLnTx/>
                <a:uFillTx/>
                <a:latin typeface="+mn-lt"/>
                <a:ea typeface="+mn-ea"/>
                <a:cs typeface="+mn-cs"/>
              </a:rPr>
              <a:t> Android 2.1 Application</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sz="2900" b="0" i="0" u="none" strike="noStrike" kern="1200" cap="none" spc="0" normalizeH="0" baseline="0" noProof="0" dirty="0" smtClean="0">
                <a:ln>
                  <a:noFill/>
                </a:ln>
                <a:solidFill>
                  <a:schemeClr val="tx1"/>
                </a:solidFill>
                <a:effectLst/>
                <a:uLnTx/>
                <a:uFillTx/>
                <a:latin typeface="+mn-lt"/>
                <a:ea typeface="+mn-ea"/>
                <a:cs typeface="+mn-cs"/>
              </a:rPr>
              <a:t>Connect</a:t>
            </a:r>
            <a:r>
              <a:rPr kumimoji="0" lang="en-US" sz="2900" b="0" i="0" u="none" strike="noStrike" kern="1200" cap="none" spc="0" normalizeH="0" noProof="0" dirty="0" smtClean="0">
                <a:ln>
                  <a:noFill/>
                </a:ln>
                <a:solidFill>
                  <a:schemeClr val="tx1"/>
                </a:solidFill>
                <a:effectLst/>
                <a:uLnTx/>
                <a:uFillTx/>
                <a:latin typeface="+mn-lt"/>
                <a:ea typeface="+mn-ea"/>
                <a:cs typeface="+mn-cs"/>
              </a:rPr>
              <a:t> to the cloud based OMS3/</a:t>
            </a:r>
            <a:r>
              <a:rPr kumimoji="0" lang="en-US" sz="2900" b="0" i="0" u="none" strike="noStrike" kern="1200" cap="none" spc="0" normalizeH="0" noProof="0" dirty="0" err="1" smtClean="0">
                <a:ln>
                  <a:noFill/>
                </a:ln>
                <a:solidFill>
                  <a:schemeClr val="tx1"/>
                </a:solidFill>
                <a:effectLst/>
                <a:uLnTx/>
                <a:uFillTx/>
                <a:latin typeface="+mn-lt"/>
                <a:ea typeface="+mn-ea"/>
                <a:cs typeface="+mn-cs"/>
              </a:rPr>
              <a:t>Rusle</a:t>
            </a:r>
            <a:r>
              <a:rPr lang="en-US" sz="2900" dirty="0" smtClean="0"/>
              <a:t>2 </a:t>
            </a:r>
            <a:r>
              <a:rPr lang="en-US" sz="2900" dirty="0" err="1" smtClean="0"/>
              <a:t>webservice</a:t>
            </a:r>
            <a:r>
              <a:rPr lang="en-US" sz="2900" dirty="0" smtClean="0"/>
              <a:t>(s)</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lang="en-US" sz="2900" dirty="0" smtClean="0"/>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en-US" sz="2900" b="0" i="0" u="none" strike="noStrike" kern="1200" cap="none" spc="0" normalizeH="0" baseline="0" noProof="0" dirty="0" smtClean="0">
              <a:ln>
                <a:noFill/>
              </a:ln>
              <a:solidFill>
                <a:schemeClr val="tx1"/>
              </a:solidFill>
              <a:effectLst/>
              <a:uLnTx/>
              <a:uFillTx/>
              <a:latin typeface="+mn-lt"/>
              <a:ea typeface="+mn-ea"/>
              <a:cs typeface="+mn-cs"/>
            </a:endParaRPr>
          </a:p>
        </p:txBody>
      </p:sp>
      <p:sp>
        <p:nvSpPr>
          <p:cNvPr id="14" name="Oval 13"/>
          <p:cNvSpPr/>
          <p:nvPr/>
        </p:nvSpPr>
        <p:spPr>
          <a:xfrm>
            <a:off x="228600" y="5105400"/>
            <a:ext cx="1524000" cy="13716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E9353CB8-35B8-441F-A176-6CE3BA725640}" type="slidenum">
              <a:rPr lang="en-US" smtClean="0"/>
              <a:pPr/>
              <a:t>259</a:t>
            </a:fld>
            <a:endParaRPr lang="en-US"/>
          </a:p>
        </p:txBody>
      </p:sp>
    </p:spTree>
    <p:extLst>
      <p:ext uri="{BB962C8B-B14F-4D97-AF65-F5344CB8AC3E}">
        <p14:creationId xmlns:p14="http://schemas.microsoft.com/office/powerpoint/2010/main" val="362255789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35100" y="274638"/>
            <a:ext cx="7499350" cy="1143000"/>
          </a:xfrm>
        </p:spPr>
        <p:txBody>
          <a:bodyPr/>
          <a:lstStyle/>
          <a:p>
            <a:pPr fontAlgn="auto">
              <a:spcAft>
                <a:spcPts val="0"/>
              </a:spcAft>
              <a:defRPr/>
            </a:pPr>
            <a:r>
              <a:rPr lang="en-GB" dirty="0" err="1" smtClean="0">
                <a:solidFill>
                  <a:schemeClr val="tx2">
                    <a:satMod val="130000"/>
                  </a:schemeClr>
                </a:solidFill>
              </a:rPr>
              <a:t>AgES</a:t>
            </a:r>
            <a:r>
              <a:rPr lang="en-GB" dirty="0" smtClean="0">
                <a:solidFill>
                  <a:schemeClr val="tx2">
                    <a:satMod val="130000"/>
                  </a:schemeClr>
                </a:solidFill>
              </a:rPr>
              <a:t> vs. SWAT …</a:t>
            </a:r>
            <a:endParaRPr lang="en-GB" dirty="0">
              <a:solidFill>
                <a:schemeClr val="tx2">
                  <a:satMod val="130000"/>
                </a:schemeClr>
              </a:solidFill>
            </a:endParaRPr>
          </a:p>
        </p:txBody>
      </p:sp>
      <p:grpSp>
        <p:nvGrpSpPr>
          <p:cNvPr id="3" name="Group 4"/>
          <p:cNvGrpSpPr>
            <a:grpSpLocks/>
          </p:cNvGrpSpPr>
          <p:nvPr/>
        </p:nvGrpSpPr>
        <p:grpSpPr bwMode="auto">
          <a:xfrm>
            <a:off x="1081088" y="1358900"/>
            <a:ext cx="7920037" cy="3060699"/>
            <a:chOff x="250" y="2264"/>
            <a:chExt cx="4989" cy="1928"/>
          </a:xfrm>
        </p:grpSpPr>
        <p:grpSp>
          <p:nvGrpSpPr>
            <p:cNvPr id="4" name="Group 5"/>
            <p:cNvGrpSpPr>
              <a:grpSpLocks/>
            </p:cNvGrpSpPr>
            <p:nvPr/>
          </p:nvGrpSpPr>
          <p:grpSpPr bwMode="auto">
            <a:xfrm>
              <a:off x="2155" y="2264"/>
              <a:ext cx="1513" cy="1529"/>
              <a:chOff x="2336" y="2355"/>
              <a:chExt cx="1513" cy="1529"/>
            </a:xfrm>
          </p:grpSpPr>
          <p:grpSp>
            <p:nvGrpSpPr>
              <p:cNvPr id="5" name="Group 6"/>
              <p:cNvGrpSpPr>
                <a:grpSpLocks/>
              </p:cNvGrpSpPr>
              <p:nvPr/>
            </p:nvGrpSpPr>
            <p:grpSpPr bwMode="auto">
              <a:xfrm>
                <a:off x="2789" y="2355"/>
                <a:ext cx="1060" cy="1529"/>
                <a:chOff x="528" y="2304"/>
                <a:chExt cx="1060" cy="1529"/>
              </a:xfrm>
            </p:grpSpPr>
            <p:sp>
              <p:nvSpPr>
                <p:cNvPr id="25640" name="Freeform 7"/>
                <p:cNvSpPr>
                  <a:spLocks/>
                </p:cNvSpPr>
                <p:nvPr/>
              </p:nvSpPr>
              <p:spPr bwMode="auto">
                <a:xfrm>
                  <a:off x="829" y="2638"/>
                  <a:ext cx="700" cy="630"/>
                </a:xfrm>
                <a:custGeom>
                  <a:avLst/>
                  <a:gdLst>
                    <a:gd name="T0" fmla="*/ 673 w 700"/>
                    <a:gd name="T1" fmla="*/ 92 h 630"/>
                    <a:gd name="T2" fmla="*/ 646 w 700"/>
                    <a:gd name="T3" fmla="*/ 108 h 630"/>
                    <a:gd name="T4" fmla="*/ 700 w 700"/>
                    <a:gd name="T5" fmla="*/ 172 h 630"/>
                    <a:gd name="T6" fmla="*/ 662 w 700"/>
                    <a:gd name="T7" fmla="*/ 221 h 630"/>
                    <a:gd name="T8" fmla="*/ 549 w 700"/>
                    <a:gd name="T9" fmla="*/ 248 h 630"/>
                    <a:gd name="T10" fmla="*/ 458 w 700"/>
                    <a:gd name="T11" fmla="*/ 275 h 630"/>
                    <a:gd name="T12" fmla="*/ 377 w 700"/>
                    <a:gd name="T13" fmla="*/ 339 h 630"/>
                    <a:gd name="T14" fmla="*/ 291 w 700"/>
                    <a:gd name="T15" fmla="*/ 420 h 630"/>
                    <a:gd name="T16" fmla="*/ 253 w 700"/>
                    <a:gd name="T17" fmla="*/ 469 h 630"/>
                    <a:gd name="T18" fmla="*/ 232 w 700"/>
                    <a:gd name="T19" fmla="*/ 533 h 630"/>
                    <a:gd name="T20" fmla="*/ 205 w 700"/>
                    <a:gd name="T21" fmla="*/ 592 h 630"/>
                    <a:gd name="T22" fmla="*/ 173 w 700"/>
                    <a:gd name="T23" fmla="*/ 630 h 630"/>
                    <a:gd name="T24" fmla="*/ 146 w 700"/>
                    <a:gd name="T25" fmla="*/ 614 h 630"/>
                    <a:gd name="T26" fmla="*/ 146 w 700"/>
                    <a:gd name="T27" fmla="*/ 560 h 630"/>
                    <a:gd name="T28" fmla="*/ 140 w 700"/>
                    <a:gd name="T29" fmla="*/ 528 h 630"/>
                    <a:gd name="T30" fmla="*/ 113 w 700"/>
                    <a:gd name="T31" fmla="*/ 517 h 630"/>
                    <a:gd name="T32" fmla="*/ 81 w 700"/>
                    <a:gd name="T33" fmla="*/ 539 h 630"/>
                    <a:gd name="T34" fmla="*/ 38 w 700"/>
                    <a:gd name="T35" fmla="*/ 565 h 630"/>
                    <a:gd name="T36" fmla="*/ 0 w 700"/>
                    <a:gd name="T37" fmla="*/ 576 h 630"/>
                    <a:gd name="T38" fmla="*/ 11 w 700"/>
                    <a:gd name="T39" fmla="*/ 549 h 630"/>
                    <a:gd name="T40" fmla="*/ 54 w 700"/>
                    <a:gd name="T41" fmla="*/ 506 h 630"/>
                    <a:gd name="T42" fmla="*/ 113 w 700"/>
                    <a:gd name="T43" fmla="*/ 452 h 630"/>
                    <a:gd name="T44" fmla="*/ 173 w 700"/>
                    <a:gd name="T45" fmla="*/ 399 h 630"/>
                    <a:gd name="T46" fmla="*/ 237 w 700"/>
                    <a:gd name="T47" fmla="*/ 377 h 630"/>
                    <a:gd name="T48" fmla="*/ 280 w 700"/>
                    <a:gd name="T49" fmla="*/ 334 h 630"/>
                    <a:gd name="T50" fmla="*/ 334 w 700"/>
                    <a:gd name="T51" fmla="*/ 280 h 630"/>
                    <a:gd name="T52" fmla="*/ 420 w 700"/>
                    <a:gd name="T53" fmla="*/ 221 h 630"/>
                    <a:gd name="T54" fmla="*/ 458 w 700"/>
                    <a:gd name="T55" fmla="*/ 189 h 630"/>
                    <a:gd name="T56" fmla="*/ 388 w 700"/>
                    <a:gd name="T57" fmla="*/ 162 h 630"/>
                    <a:gd name="T58" fmla="*/ 264 w 700"/>
                    <a:gd name="T59" fmla="*/ 151 h 630"/>
                    <a:gd name="T60" fmla="*/ 167 w 700"/>
                    <a:gd name="T61" fmla="*/ 172 h 630"/>
                    <a:gd name="T62" fmla="*/ 113 w 700"/>
                    <a:gd name="T63" fmla="*/ 151 h 630"/>
                    <a:gd name="T64" fmla="*/ 108 w 700"/>
                    <a:gd name="T65" fmla="*/ 97 h 630"/>
                    <a:gd name="T66" fmla="*/ 65 w 700"/>
                    <a:gd name="T67" fmla="*/ 76 h 630"/>
                    <a:gd name="T68" fmla="*/ 65 w 700"/>
                    <a:gd name="T69" fmla="*/ 16 h 630"/>
                    <a:gd name="T70" fmla="*/ 97 w 700"/>
                    <a:gd name="T71" fmla="*/ 0 h 630"/>
                    <a:gd name="T72" fmla="*/ 264 w 700"/>
                    <a:gd name="T73" fmla="*/ 43 h 630"/>
                    <a:gd name="T74" fmla="*/ 372 w 700"/>
                    <a:gd name="T75" fmla="*/ 81 h 630"/>
                    <a:gd name="T76" fmla="*/ 458 w 700"/>
                    <a:gd name="T77" fmla="*/ 119 h 630"/>
                    <a:gd name="T78" fmla="*/ 501 w 700"/>
                    <a:gd name="T79" fmla="*/ 167 h 630"/>
                    <a:gd name="T80" fmla="*/ 571 w 700"/>
                    <a:gd name="T81" fmla="*/ 178 h 630"/>
                    <a:gd name="T82" fmla="*/ 619 w 700"/>
                    <a:gd name="T83" fmla="*/ 135 h 630"/>
                    <a:gd name="T84" fmla="*/ 641 w 700"/>
                    <a:gd name="T85" fmla="*/ 86 h 63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700"/>
                    <a:gd name="T130" fmla="*/ 0 h 630"/>
                    <a:gd name="T131" fmla="*/ 700 w 700"/>
                    <a:gd name="T132" fmla="*/ 630 h 63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700" h="630">
                      <a:moveTo>
                        <a:pt x="652" y="81"/>
                      </a:moveTo>
                      <a:lnTo>
                        <a:pt x="673" y="92"/>
                      </a:lnTo>
                      <a:lnTo>
                        <a:pt x="673" y="108"/>
                      </a:lnTo>
                      <a:lnTo>
                        <a:pt x="646" y="108"/>
                      </a:lnTo>
                      <a:lnTo>
                        <a:pt x="646" y="119"/>
                      </a:lnTo>
                      <a:lnTo>
                        <a:pt x="700" y="172"/>
                      </a:lnTo>
                      <a:lnTo>
                        <a:pt x="679" y="199"/>
                      </a:lnTo>
                      <a:lnTo>
                        <a:pt x="662" y="221"/>
                      </a:lnTo>
                      <a:lnTo>
                        <a:pt x="609" y="242"/>
                      </a:lnTo>
                      <a:lnTo>
                        <a:pt x="549" y="248"/>
                      </a:lnTo>
                      <a:lnTo>
                        <a:pt x="485" y="259"/>
                      </a:lnTo>
                      <a:lnTo>
                        <a:pt x="458" y="275"/>
                      </a:lnTo>
                      <a:lnTo>
                        <a:pt x="409" y="307"/>
                      </a:lnTo>
                      <a:lnTo>
                        <a:pt x="377" y="339"/>
                      </a:lnTo>
                      <a:lnTo>
                        <a:pt x="345" y="377"/>
                      </a:lnTo>
                      <a:lnTo>
                        <a:pt x="291" y="420"/>
                      </a:lnTo>
                      <a:lnTo>
                        <a:pt x="269" y="431"/>
                      </a:lnTo>
                      <a:lnTo>
                        <a:pt x="253" y="469"/>
                      </a:lnTo>
                      <a:lnTo>
                        <a:pt x="237" y="506"/>
                      </a:lnTo>
                      <a:lnTo>
                        <a:pt x="232" y="533"/>
                      </a:lnTo>
                      <a:lnTo>
                        <a:pt x="221" y="565"/>
                      </a:lnTo>
                      <a:lnTo>
                        <a:pt x="205" y="592"/>
                      </a:lnTo>
                      <a:lnTo>
                        <a:pt x="189" y="619"/>
                      </a:lnTo>
                      <a:lnTo>
                        <a:pt x="173" y="630"/>
                      </a:lnTo>
                      <a:lnTo>
                        <a:pt x="156" y="630"/>
                      </a:lnTo>
                      <a:lnTo>
                        <a:pt x="146" y="614"/>
                      </a:lnTo>
                      <a:lnTo>
                        <a:pt x="146" y="582"/>
                      </a:lnTo>
                      <a:lnTo>
                        <a:pt x="146" y="560"/>
                      </a:lnTo>
                      <a:lnTo>
                        <a:pt x="146" y="544"/>
                      </a:lnTo>
                      <a:lnTo>
                        <a:pt x="140" y="528"/>
                      </a:lnTo>
                      <a:lnTo>
                        <a:pt x="129" y="517"/>
                      </a:lnTo>
                      <a:lnTo>
                        <a:pt x="113" y="517"/>
                      </a:lnTo>
                      <a:lnTo>
                        <a:pt x="103" y="522"/>
                      </a:lnTo>
                      <a:lnTo>
                        <a:pt x="81" y="539"/>
                      </a:lnTo>
                      <a:lnTo>
                        <a:pt x="59" y="549"/>
                      </a:lnTo>
                      <a:lnTo>
                        <a:pt x="38" y="565"/>
                      </a:lnTo>
                      <a:lnTo>
                        <a:pt x="22" y="571"/>
                      </a:lnTo>
                      <a:lnTo>
                        <a:pt x="0" y="576"/>
                      </a:lnTo>
                      <a:lnTo>
                        <a:pt x="0" y="571"/>
                      </a:lnTo>
                      <a:lnTo>
                        <a:pt x="11" y="549"/>
                      </a:lnTo>
                      <a:lnTo>
                        <a:pt x="27" y="528"/>
                      </a:lnTo>
                      <a:lnTo>
                        <a:pt x="54" y="506"/>
                      </a:lnTo>
                      <a:lnTo>
                        <a:pt x="92" y="469"/>
                      </a:lnTo>
                      <a:lnTo>
                        <a:pt x="113" y="452"/>
                      </a:lnTo>
                      <a:lnTo>
                        <a:pt x="129" y="425"/>
                      </a:lnTo>
                      <a:lnTo>
                        <a:pt x="173" y="399"/>
                      </a:lnTo>
                      <a:lnTo>
                        <a:pt x="216" y="377"/>
                      </a:lnTo>
                      <a:lnTo>
                        <a:pt x="237" y="377"/>
                      </a:lnTo>
                      <a:lnTo>
                        <a:pt x="259" y="356"/>
                      </a:lnTo>
                      <a:lnTo>
                        <a:pt x="280" y="334"/>
                      </a:lnTo>
                      <a:lnTo>
                        <a:pt x="291" y="318"/>
                      </a:lnTo>
                      <a:lnTo>
                        <a:pt x="334" y="280"/>
                      </a:lnTo>
                      <a:lnTo>
                        <a:pt x="372" y="253"/>
                      </a:lnTo>
                      <a:lnTo>
                        <a:pt x="420" y="221"/>
                      </a:lnTo>
                      <a:lnTo>
                        <a:pt x="452" y="210"/>
                      </a:lnTo>
                      <a:lnTo>
                        <a:pt x="458" y="189"/>
                      </a:lnTo>
                      <a:lnTo>
                        <a:pt x="426" y="172"/>
                      </a:lnTo>
                      <a:lnTo>
                        <a:pt x="388" y="162"/>
                      </a:lnTo>
                      <a:lnTo>
                        <a:pt x="329" y="151"/>
                      </a:lnTo>
                      <a:lnTo>
                        <a:pt x="264" y="151"/>
                      </a:lnTo>
                      <a:lnTo>
                        <a:pt x="205" y="167"/>
                      </a:lnTo>
                      <a:lnTo>
                        <a:pt x="167" y="172"/>
                      </a:lnTo>
                      <a:lnTo>
                        <a:pt x="135" y="167"/>
                      </a:lnTo>
                      <a:lnTo>
                        <a:pt x="113" y="151"/>
                      </a:lnTo>
                      <a:lnTo>
                        <a:pt x="108" y="129"/>
                      </a:lnTo>
                      <a:lnTo>
                        <a:pt x="108" y="97"/>
                      </a:lnTo>
                      <a:lnTo>
                        <a:pt x="86" y="86"/>
                      </a:lnTo>
                      <a:lnTo>
                        <a:pt x="65" y="76"/>
                      </a:lnTo>
                      <a:lnTo>
                        <a:pt x="59" y="49"/>
                      </a:lnTo>
                      <a:lnTo>
                        <a:pt x="65" y="16"/>
                      </a:lnTo>
                      <a:lnTo>
                        <a:pt x="81" y="0"/>
                      </a:lnTo>
                      <a:lnTo>
                        <a:pt x="97" y="0"/>
                      </a:lnTo>
                      <a:lnTo>
                        <a:pt x="129" y="0"/>
                      </a:lnTo>
                      <a:lnTo>
                        <a:pt x="264" y="43"/>
                      </a:lnTo>
                      <a:lnTo>
                        <a:pt x="312" y="70"/>
                      </a:lnTo>
                      <a:lnTo>
                        <a:pt x="372" y="81"/>
                      </a:lnTo>
                      <a:lnTo>
                        <a:pt x="420" y="113"/>
                      </a:lnTo>
                      <a:lnTo>
                        <a:pt x="458" y="119"/>
                      </a:lnTo>
                      <a:lnTo>
                        <a:pt x="474" y="129"/>
                      </a:lnTo>
                      <a:lnTo>
                        <a:pt x="501" y="167"/>
                      </a:lnTo>
                      <a:lnTo>
                        <a:pt x="539" y="178"/>
                      </a:lnTo>
                      <a:lnTo>
                        <a:pt x="571" y="178"/>
                      </a:lnTo>
                      <a:lnTo>
                        <a:pt x="603" y="156"/>
                      </a:lnTo>
                      <a:lnTo>
                        <a:pt x="619" y="135"/>
                      </a:lnTo>
                      <a:lnTo>
                        <a:pt x="630" y="108"/>
                      </a:lnTo>
                      <a:lnTo>
                        <a:pt x="641" y="86"/>
                      </a:lnTo>
                      <a:lnTo>
                        <a:pt x="652" y="81"/>
                      </a:lnTo>
                      <a:close/>
                    </a:path>
                  </a:pathLst>
                </a:custGeom>
                <a:solidFill>
                  <a:schemeClr val="accent1"/>
                </a:solidFill>
                <a:ln w="7938">
                  <a:solidFill>
                    <a:schemeClr val="tx1"/>
                  </a:solidFill>
                  <a:round/>
                  <a:headEnd/>
                  <a:tailEnd/>
                </a:ln>
              </p:spPr>
              <p:txBody>
                <a:bodyPr/>
                <a:lstStyle/>
                <a:p>
                  <a:endParaRPr lang="en-GB">
                    <a:latin typeface="Gill Sans MT" pitchFamily="34" charset="0"/>
                  </a:endParaRPr>
                </a:p>
              </p:txBody>
            </p:sp>
            <p:sp>
              <p:nvSpPr>
                <p:cNvPr id="25641" name="Freeform 8"/>
                <p:cNvSpPr>
                  <a:spLocks/>
                </p:cNvSpPr>
                <p:nvPr/>
              </p:nvSpPr>
              <p:spPr bwMode="auto">
                <a:xfrm>
                  <a:off x="576" y="2304"/>
                  <a:ext cx="609" cy="356"/>
                </a:xfrm>
                <a:custGeom>
                  <a:avLst/>
                  <a:gdLst>
                    <a:gd name="T0" fmla="*/ 0 w 609"/>
                    <a:gd name="T1" fmla="*/ 356 h 356"/>
                    <a:gd name="T2" fmla="*/ 11 w 609"/>
                    <a:gd name="T3" fmla="*/ 280 h 356"/>
                    <a:gd name="T4" fmla="*/ 33 w 609"/>
                    <a:gd name="T5" fmla="*/ 243 h 356"/>
                    <a:gd name="T6" fmla="*/ 65 w 609"/>
                    <a:gd name="T7" fmla="*/ 205 h 356"/>
                    <a:gd name="T8" fmla="*/ 59 w 609"/>
                    <a:gd name="T9" fmla="*/ 151 h 356"/>
                    <a:gd name="T10" fmla="*/ 97 w 609"/>
                    <a:gd name="T11" fmla="*/ 108 h 356"/>
                    <a:gd name="T12" fmla="*/ 119 w 609"/>
                    <a:gd name="T13" fmla="*/ 103 h 356"/>
                    <a:gd name="T14" fmla="*/ 167 w 609"/>
                    <a:gd name="T15" fmla="*/ 65 h 356"/>
                    <a:gd name="T16" fmla="*/ 210 w 609"/>
                    <a:gd name="T17" fmla="*/ 60 h 356"/>
                    <a:gd name="T18" fmla="*/ 275 w 609"/>
                    <a:gd name="T19" fmla="*/ 76 h 356"/>
                    <a:gd name="T20" fmla="*/ 334 w 609"/>
                    <a:gd name="T21" fmla="*/ 27 h 356"/>
                    <a:gd name="T22" fmla="*/ 361 w 609"/>
                    <a:gd name="T23" fmla="*/ 17 h 356"/>
                    <a:gd name="T24" fmla="*/ 393 w 609"/>
                    <a:gd name="T25" fmla="*/ 0 h 356"/>
                    <a:gd name="T26" fmla="*/ 452 w 609"/>
                    <a:gd name="T27" fmla="*/ 70 h 356"/>
                    <a:gd name="T28" fmla="*/ 517 w 609"/>
                    <a:gd name="T29" fmla="*/ 108 h 356"/>
                    <a:gd name="T30" fmla="*/ 539 w 609"/>
                    <a:gd name="T31" fmla="*/ 146 h 356"/>
                    <a:gd name="T32" fmla="*/ 603 w 609"/>
                    <a:gd name="T33" fmla="*/ 227 h 356"/>
                    <a:gd name="T34" fmla="*/ 609 w 609"/>
                    <a:gd name="T35" fmla="*/ 248 h 356"/>
                    <a:gd name="T36" fmla="*/ 533 w 609"/>
                    <a:gd name="T37" fmla="*/ 237 h 356"/>
                    <a:gd name="T38" fmla="*/ 436 w 609"/>
                    <a:gd name="T39" fmla="*/ 227 h 356"/>
                    <a:gd name="T40" fmla="*/ 366 w 609"/>
                    <a:gd name="T41" fmla="*/ 227 h 356"/>
                    <a:gd name="T42" fmla="*/ 307 w 609"/>
                    <a:gd name="T43" fmla="*/ 227 h 356"/>
                    <a:gd name="T44" fmla="*/ 216 w 609"/>
                    <a:gd name="T45" fmla="*/ 237 h 356"/>
                    <a:gd name="T46" fmla="*/ 178 w 609"/>
                    <a:gd name="T47" fmla="*/ 243 h 356"/>
                    <a:gd name="T48" fmla="*/ 119 w 609"/>
                    <a:gd name="T49" fmla="*/ 259 h 356"/>
                    <a:gd name="T50" fmla="*/ 59 w 609"/>
                    <a:gd name="T51" fmla="*/ 280 h 356"/>
                    <a:gd name="T52" fmla="*/ 33 w 609"/>
                    <a:gd name="T53" fmla="*/ 313 h 356"/>
                    <a:gd name="T54" fmla="*/ 16 w 609"/>
                    <a:gd name="T55" fmla="*/ 340 h 356"/>
                    <a:gd name="T56" fmla="*/ 0 w 609"/>
                    <a:gd name="T57" fmla="*/ 356 h 35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09"/>
                    <a:gd name="T88" fmla="*/ 0 h 356"/>
                    <a:gd name="T89" fmla="*/ 609 w 609"/>
                    <a:gd name="T90" fmla="*/ 356 h 35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09" h="356">
                      <a:moveTo>
                        <a:pt x="0" y="356"/>
                      </a:moveTo>
                      <a:lnTo>
                        <a:pt x="11" y="280"/>
                      </a:lnTo>
                      <a:lnTo>
                        <a:pt x="33" y="243"/>
                      </a:lnTo>
                      <a:lnTo>
                        <a:pt x="65" y="205"/>
                      </a:lnTo>
                      <a:lnTo>
                        <a:pt x="59" y="151"/>
                      </a:lnTo>
                      <a:lnTo>
                        <a:pt x="97" y="108"/>
                      </a:lnTo>
                      <a:lnTo>
                        <a:pt x="119" y="103"/>
                      </a:lnTo>
                      <a:lnTo>
                        <a:pt x="167" y="65"/>
                      </a:lnTo>
                      <a:lnTo>
                        <a:pt x="210" y="60"/>
                      </a:lnTo>
                      <a:lnTo>
                        <a:pt x="275" y="76"/>
                      </a:lnTo>
                      <a:lnTo>
                        <a:pt x="334" y="27"/>
                      </a:lnTo>
                      <a:lnTo>
                        <a:pt x="361" y="17"/>
                      </a:lnTo>
                      <a:lnTo>
                        <a:pt x="393" y="0"/>
                      </a:lnTo>
                      <a:lnTo>
                        <a:pt x="452" y="70"/>
                      </a:lnTo>
                      <a:lnTo>
                        <a:pt x="517" y="108"/>
                      </a:lnTo>
                      <a:lnTo>
                        <a:pt x="539" y="146"/>
                      </a:lnTo>
                      <a:lnTo>
                        <a:pt x="603" y="227"/>
                      </a:lnTo>
                      <a:lnTo>
                        <a:pt x="609" y="248"/>
                      </a:lnTo>
                      <a:lnTo>
                        <a:pt x="533" y="237"/>
                      </a:lnTo>
                      <a:lnTo>
                        <a:pt x="436" y="227"/>
                      </a:lnTo>
                      <a:lnTo>
                        <a:pt x="366" y="227"/>
                      </a:lnTo>
                      <a:lnTo>
                        <a:pt x="307" y="227"/>
                      </a:lnTo>
                      <a:lnTo>
                        <a:pt x="216" y="237"/>
                      </a:lnTo>
                      <a:lnTo>
                        <a:pt x="178" y="243"/>
                      </a:lnTo>
                      <a:lnTo>
                        <a:pt x="119" y="259"/>
                      </a:lnTo>
                      <a:lnTo>
                        <a:pt x="59" y="280"/>
                      </a:lnTo>
                      <a:lnTo>
                        <a:pt x="33" y="313"/>
                      </a:lnTo>
                      <a:lnTo>
                        <a:pt x="16" y="340"/>
                      </a:lnTo>
                      <a:lnTo>
                        <a:pt x="0" y="356"/>
                      </a:lnTo>
                      <a:close/>
                    </a:path>
                  </a:pathLst>
                </a:custGeom>
                <a:solidFill>
                  <a:schemeClr val="accent1"/>
                </a:solidFill>
                <a:ln w="7938">
                  <a:solidFill>
                    <a:schemeClr val="tx1"/>
                  </a:solidFill>
                  <a:round/>
                  <a:headEnd/>
                  <a:tailEnd/>
                </a:ln>
              </p:spPr>
              <p:txBody>
                <a:bodyPr/>
                <a:lstStyle/>
                <a:p>
                  <a:endParaRPr lang="en-GB">
                    <a:latin typeface="Gill Sans MT" pitchFamily="34" charset="0"/>
                  </a:endParaRPr>
                </a:p>
              </p:txBody>
            </p:sp>
            <p:sp>
              <p:nvSpPr>
                <p:cNvPr id="25642" name="Freeform 9"/>
                <p:cNvSpPr>
                  <a:spLocks/>
                </p:cNvSpPr>
                <p:nvPr/>
              </p:nvSpPr>
              <p:spPr bwMode="auto">
                <a:xfrm>
                  <a:off x="533" y="2531"/>
                  <a:ext cx="1055" cy="936"/>
                </a:xfrm>
                <a:custGeom>
                  <a:avLst/>
                  <a:gdLst>
                    <a:gd name="T0" fmla="*/ 22 w 1055"/>
                    <a:gd name="T1" fmla="*/ 452 h 936"/>
                    <a:gd name="T2" fmla="*/ 11 w 1055"/>
                    <a:gd name="T3" fmla="*/ 306 h 936"/>
                    <a:gd name="T4" fmla="*/ 43 w 1055"/>
                    <a:gd name="T5" fmla="*/ 129 h 936"/>
                    <a:gd name="T6" fmla="*/ 102 w 1055"/>
                    <a:gd name="T7" fmla="*/ 53 h 936"/>
                    <a:gd name="T8" fmla="*/ 259 w 1055"/>
                    <a:gd name="T9" fmla="*/ 10 h 936"/>
                    <a:gd name="T10" fmla="*/ 479 w 1055"/>
                    <a:gd name="T11" fmla="*/ 0 h 936"/>
                    <a:gd name="T12" fmla="*/ 652 w 1055"/>
                    <a:gd name="T13" fmla="*/ 26 h 936"/>
                    <a:gd name="T14" fmla="*/ 738 w 1055"/>
                    <a:gd name="T15" fmla="*/ 150 h 936"/>
                    <a:gd name="T16" fmla="*/ 829 w 1055"/>
                    <a:gd name="T17" fmla="*/ 172 h 936"/>
                    <a:gd name="T18" fmla="*/ 905 w 1055"/>
                    <a:gd name="T19" fmla="*/ 166 h 936"/>
                    <a:gd name="T20" fmla="*/ 948 w 1055"/>
                    <a:gd name="T21" fmla="*/ 188 h 936"/>
                    <a:gd name="T22" fmla="*/ 915 w 1055"/>
                    <a:gd name="T23" fmla="*/ 242 h 936"/>
                    <a:gd name="T24" fmla="*/ 835 w 1055"/>
                    <a:gd name="T25" fmla="*/ 285 h 936"/>
                    <a:gd name="T26" fmla="*/ 754 w 1055"/>
                    <a:gd name="T27" fmla="*/ 226 h 936"/>
                    <a:gd name="T28" fmla="*/ 608 w 1055"/>
                    <a:gd name="T29" fmla="*/ 177 h 936"/>
                    <a:gd name="T30" fmla="*/ 393 w 1055"/>
                    <a:gd name="T31" fmla="*/ 107 h 936"/>
                    <a:gd name="T32" fmla="*/ 355 w 1055"/>
                    <a:gd name="T33" fmla="*/ 156 h 936"/>
                    <a:gd name="T34" fmla="*/ 404 w 1055"/>
                    <a:gd name="T35" fmla="*/ 204 h 936"/>
                    <a:gd name="T36" fmla="*/ 431 w 1055"/>
                    <a:gd name="T37" fmla="*/ 274 h 936"/>
                    <a:gd name="T38" fmla="*/ 560 w 1055"/>
                    <a:gd name="T39" fmla="*/ 258 h 936"/>
                    <a:gd name="T40" fmla="*/ 722 w 1055"/>
                    <a:gd name="T41" fmla="*/ 279 h 936"/>
                    <a:gd name="T42" fmla="*/ 716 w 1055"/>
                    <a:gd name="T43" fmla="*/ 328 h 936"/>
                    <a:gd name="T44" fmla="*/ 587 w 1055"/>
                    <a:gd name="T45" fmla="*/ 425 h 936"/>
                    <a:gd name="T46" fmla="*/ 533 w 1055"/>
                    <a:gd name="T47" fmla="*/ 484 h 936"/>
                    <a:gd name="T48" fmla="*/ 425 w 1055"/>
                    <a:gd name="T49" fmla="*/ 532 h 936"/>
                    <a:gd name="T50" fmla="*/ 350 w 1055"/>
                    <a:gd name="T51" fmla="*/ 613 h 936"/>
                    <a:gd name="T52" fmla="*/ 296 w 1055"/>
                    <a:gd name="T53" fmla="*/ 678 h 936"/>
                    <a:gd name="T54" fmla="*/ 334 w 1055"/>
                    <a:gd name="T55" fmla="*/ 672 h 936"/>
                    <a:gd name="T56" fmla="*/ 399 w 1055"/>
                    <a:gd name="T57" fmla="*/ 629 h 936"/>
                    <a:gd name="T58" fmla="*/ 436 w 1055"/>
                    <a:gd name="T59" fmla="*/ 635 h 936"/>
                    <a:gd name="T60" fmla="*/ 442 w 1055"/>
                    <a:gd name="T61" fmla="*/ 689 h 936"/>
                    <a:gd name="T62" fmla="*/ 469 w 1055"/>
                    <a:gd name="T63" fmla="*/ 737 h 936"/>
                    <a:gd name="T64" fmla="*/ 517 w 1055"/>
                    <a:gd name="T65" fmla="*/ 672 h 936"/>
                    <a:gd name="T66" fmla="*/ 549 w 1055"/>
                    <a:gd name="T67" fmla="*/ 576 h 936"/>
                    <a:gd name="T68" fmla="*/ 641 w 1055"/>
                    <a:gd name="T69" fmla="*/ 484 h 936"/>
                    <a:gd name="T70" fmla="*/ 754 w 1055"/>
                    <a:gd name="T71" fmla="*/ 382 h 936"/>
                    <a:gd name="T72" fmla="*/ 905 w 1055"/>
                    <a:gd name="T73" fmla="*/ 349 h 936"/>
                    <a:gd name="T74" fmla="*/ 996 w 1055"/>
                    <a:gd name="T75" fmla="*/ 279 h 936"/>
                    <a:gd name="T76" fmla="*/ 1050 w 1055"/>
                    <a:gd name="T77" fmla="*/ 371 h 936"/>
                    <a:gd name="T78" fmla="*/ 1012 w 1055"/>
                    <a:gd name="T79" fmla="*/ 446 h 936"/>
                    <a:gd name="T80" fmla="*/ 888 w 1055"/>
                    <a:gd name="T81" fmla="*/ 457 h 936"/>
                    <a:gd name="T82" fmla="*/ 716 w 1055"/>
                    <a:gd name="T83" fmla="*/ 554 h 936"/>
                    <a:gd name="T84" fmla="*/ 614 w 1055"/>
                    <a:gd name="T85" fmla="*/ 678 h 936"/>
                    <a:gd name="T86" fmla="*/ 506 w 1055"/>
                    <a:gd name="T87" fmla="*/ 915 h 936"/>
                    <a:gd name="T88" fmla="*/ 275 w 1055"/>
                    <a:gd name="T89" fmla="*/ 931 h 936"/>
                    <a:gd name="T90" fmla="*/ 108 w 1055"/>
                    <a:gd name="T91" fmla="*/ 823 h 936"/>
                    <a:gd name="T92" fmla="*/ 49 w 1055"/>
                    <a:gd name="T93" fmla="*/ 737 h 936"/>
                    <a:gd name="T94" fmla="*/ 43 w 1055"/>
                    <a:gd name="T95" fmla="*/ 554 h 9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055"/>
                    <a:gd name="T145" fmla="*/ 0 h 936"/>
                    <a:gd name="T146" fmla="*/ 1055 w 1055"/>
                    <a:gd name="T147" fmla="*/ 936 h 9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055" h="936">
                      <a:moveTo>
                        <a:pt x="38" y="516"/>
                      </a:moveTo>
                      <a:lnTo>
                        <a:pt x="32" y="484"/>
                      </a:lnTo>
                      <a:lnTo>
                        <a:pt x="22" y="452"/>
                      </a:lnTo>
                      <a:lnTo>
                        <a:pt x="11" y="414"/>
                      </a:lnTo>
                      <a:lnTo>
                        <a:pt x="0" y="387"/>
                      </a:lnTo>
                      <a:lnTo>
                        <a:pt x="11" y="306"/>
                      </a:lnTo>
                      <a:lnTo>
                        <a:pt x="0" y="177"/>
                      </a:lnTo>
                      <a:lnTo>
                        <a:pt x="43" y="140"/>
                      </a:lnTo>
                      <a:lnTo>
                        <a:pt x="43" y="129"/>
                      </a:lnTo>
                      <a:lnTo>
                        <a:pt x="59" y="113"/>
                      </a:lnTo>
                      <a:lnTo>
                        <a:pt x="76" y="86"/>
                      </a:lnTo>
                      <a:lnTo>
                        <a:pt x="102" y="53"/>
                      </a:lnTo>
                      <a:lnTo>
                        <a:pt x="162" y="32"/>
                      </a:lnTo>
                      <a:lnTo>
                        <a:pt x="221" y="16"/>
                      </a:lnTo>
                      <a:lnTo>
                        <a:pt x="259" y="10"/>
                      </a:lnTo>
                      <a:lnTo>
                        <a:pt x="350" y="0"/>
                      </a:lnTo>
                      <a:lnTo>
                        <a:pt x="409" y="0"/>
                      </a:lnTo>
                      <a:lnTo>
                        <a:pt x="479" y="0"/>
                      </a:lnTo>
                      <a:lnTo>
                        <a:pt x="576" y="10"/>
                      </a:lnTo>
                      <a:lnTo>
                        <a:pt x="652" y="21"/>
                      </a:lnTo>
                      <a:lnTo>
                        <a:pt x="652" y="26"/>
                      </a:lnTo>
                      <a:lnTo>
                        <a:pt x="668" y="37"/>
                      </a:lnTo>
                      <a:lnTo>
                        <a:pt x="678" y="80"/>
                      </a:lnTo>
                      <a:lnTo>
                        <a:pt x="738" y="150"/>
                      </a:lnTo>
                      <a:lnTo>
                        <a:pt x="754" y="166"/>
                      </a:lnTo>
                      <a:lnTo>
                        <a:pt x="792" y="188"/>
                      </a:lnTo>
                      <a:lnTo>
                        <a:pt x="829" y="172"/>
                      </a:lnTo>
                      <a:lnTo>
                        <a:pt x="867" y="188"/>
                      </a:lnTo>
                      <a:lnTo>
                        <a:pt x="878" y="166"/>
                      </a:lnTo>
                      <a:lnTo>
                        <a:pt x="905" y="166"/>
                      </a:lnTo>
                      <a:lnTo>
                        <a:pt x="921" y="172"/>
                      </a:lnTo>
                      <a:lnTo>
                        <a:pt x="937" y="183"/>
                      </a:lnTo>
                      <a:lnTo>
                        <a:pt x="948" y="188"/>
                      </a:lnTo>
                      <a:lnTo>
                        <a:pt x="937" y="193"/>
                      </a:lnTo>
                      <a:lnTo>
                        <a:pt x="926" y="215"/>
                      </a:lnTo>
                      <a:lnTo>
                        <a:pt x="915" y="242"/>
                      </a:lnTo>
                      <a:lnTo>
                        <a:pt x="899" y="263"/>
                      </a:lnTo>
                      <a:lnTo>
                        <a:pt x="867" y="285"/>
                      </a:lnTo>
                      <a:lnTo>
                        <a:pt x="835" y="285"/>
                      </a:lnTo>
                      <a:lnTo>
                        <a:pt x="797" y="274"/>
                      </a:lnTo>
                      <a:lnTo>
                        <a:pt x="770" y="236"/>
                      </a:lnTo>
                      <a:lnTo>
                        <a:pt x="754" y="226"/>
                      </a:lnTo>
                      <a:lnTo>
                        <a:pt x="716" y="220"/>
                      </a:lnTo>
                      <a:lnTo>
                        <a:pt x="668" y="188"/>
                      </a:lnTo>
                      <a:lnTo>
                        <a:pt x="608" y="177"/>
                      </a:lnTo>
                      <a:lnTo>
                        <a:pt x="560" y="150"/>
                      </a:lnTo>
                      <a:lnTo>
                        <a:pt x="425" y="107"/>
                      </a:lnTo>
                      <a:lnTo>
                        <a:pt x="393" y="107"/>
                      </a:lnTo>
                      <a:lnTo>
                        <a:pt x="377" y="107"/>
                      </a:lnTo>
                      <a:lnTo>
                        <a:pt x="361" y="123"/>
                      </a:lnTo>
                      <a:lnTo>
                        <a:pt x="355" y="156"/>
                      </a:lnTo>
                      <a:lnTo>
                        <a:pt x="361" y="183"/>
                      </a:lnTo>
                      <a:lnTo>
                        <a:pt x="382" y="193"/>
                      </a:lnTo>
                      <a:lnTo>
                        <a:pt x="404" y="204"/>
                      </a:lnTo>
                      <a:lnTo>
                        <a:pt x="404" y="236"/>
                      </a:lnTo>
                      <a:lnTo>
                        <a:pt x="409" y="258"/>
                      </a:lnTo>
                      <a:lnTo>
                        <a:pt x="431" y="274"/>
                      </a:lnTo>
                      <a:lnTo>
                        <a:pt x="463" y="279"/>
                      </a:lnTo>
                      <a:lnTo>
                        <a:pt x="501" y="274"/>
                      </a:lnTo>
                      <a:lnTo>
                        <a:pt x="560" y="258"/>
                      </a:lnTo>
                      <a:lnTo>
                        <a:pt x="625" y="258"/>
                      </a:lnTo>
                      <a:lnTo>
                        <a:pt x="684" y="269"/>
                      </a:lnTo>
                      <a:lnTo>
                        <a:pt x="722" y="279"/>
                      </a:lnTo>
                      <a:lnTo>
                        <a:pt x="754" y="296"/>
                      </a:lnTo>
                      <a:lnTo>
                        <a:pt x="748" y="317"/>
                      </a:lnTo>
                      <a:lnTo>
                        <a:pt x="716" y="328"/>
                      </a:lnTo>
                      <a:lnTo>
                        <a:pt x="668" y="360"/>
                      </a:lnTo>
                      <a:lnTo>
                        <a:pt x="630" y="387"/>
                      </a:lnTo>
                      <a:lnTo>
                        <a:pt x="587" y="425"/>
                      </a:lnTo>
                      <a:lnTo>
                        <a:pt x="576" y="441"/>
                      </a:lnTo>
                      <a:lnTo>
                        <a:pt x="555" y="463"/>
                      </a:lnTo>
                      <a:lnTo>
                        <a:pt x="533" y="484"/>
                      </a:lnTo>
                      <a:lnTo>
                        <a:pt x="512" y="484"/>
                      </a:lnTo>
                      <a:lnTo>
                        <a:pt x="469" y="506"/>
                      </a:lnTo>
                      <a:lnTo>
                        <a:pt x="425" y="532"/>
                      </a:lnTo>
                      <a:lnTo>
                        <a:pt x="409" y="559"/>
                      </a:lnTo>
                      <a:lnTo>
                        <a:pt x="388" y="576"/>
                      </a:lnTo>
                      <a:lnTo>
                        <a:pt x="350" y="613"/>
                      </a:lnTo>
                      <a:lnTo>
                        <a:pt x="323" y="635"/>
                      </a:lnTo>
                      <a:lnTo>
                        <a:pt x="307" y="656"/>
                      </a:lnTo>
                      <a:lnTo>
                        <a:pt x="296" y="678"/>
                      </a:lnTo>
                      <a:lnTo>
                        <a:pt x="296" y="683"/>
                      </a:lnTo>
                      <a:lnTo>
                        <a:pt x="318" y="678"/>
                      </a:lnTo>
                      <a:lnTo>
                        <a:pt x="334" y="672"/>
                      </a:lnTo>
                      <a:lnTo>
                        <a:pt x="355" y="656"/>
                      </a:lnTo>
                      <a:lnTo>
                        <a:pt x="377" y="646"/>
                      </a:lnTo>
                      <a:lnTo>
                        <a:pt x="399" y="629"/>
                      </a:lnTo>
                      <a:lnTo>
                        <a:pt x="409" y="624"/>
                      </a:lnTo>
                      <a:lnTo>
                        <a:pt x="425" y="624"/>
                      </a:lnTo>
                      <a:lnTo>
                        <a:pt x="436" y="635"/>
                      </a:lnTo>
                      <a:lnTo>
                        <a:pt x="442" y="651"/>
                      </a:lnTo>
                      <a:lnTo>
                        <a:pt x="442" y="667"/>
                      </a:lnTo>
                      <a:lnTo>
                        <a:pt x="442" y="689"/>
                      </a:lnTo>
                      <a:lnTo>
                        <a:pt x="442" y="721"/>
                      </a:lnTo>
                      <a:lnTo>
                        <a:pt x="452" y="737"/>
                      </a:lnTo>
                      <a:lnTo>
                        <a:pt x="469" y="737"/>
                      </a:lnTo>
                      <a:lnTo>
                        <a:pt x="485" y="726"/>
                      </a:lnTo>
                      <a:lnTo>
                        <a:pt x="501" y="699"/>
                      </a:lnTo>
                      <a:lnTo>
                        <a:pt x="517" y="672"/>
                      </a:lnTo>
                      <a:lnTo>
                        <a:pt x="528" y="640"/>
                      </a:lnTo>
                      <a:lnTo>
                        <a:pt x="533" y="613"/>
                      </a:lnTo>
                      <a:lnTo>
                        <a:pt x="549" y="576"/>
                      </a:lnTo>
                      <a:lnTo>
                        <a:pt x="565" y="538"/>
                      </a:lnTo>
                      <a:lnTo>
                        <a:pt x="587" y="527"/>
                      </a:lnTo>
                      <a:lnTo>
                        <a:pt x="641" y="484"/>
                      </a:lnTo>
                      <a:lnTo>
                        <a:pt x="673" y="446"/>
                      </a:lnTo>
                      <a:lnTo>
                        <a:pt x="705" y="414"/>
                      </a:lnTo>
                      <a:lnTo>
                        <a:pt x="754" y="382"/>
                      </a:lnTo>
                      <a:lnTo>
                        <a:pt x="781" y="366"/>
                      </a:lnTo>
                      <a:lnTo>
                        <a:pt x="845" y="355"/>
                      </a:lnTo>
                      <a:lnTo>
                        <a:pt x="905" y="349"/>
                      </a:lnTo>
                      <a:lnTo>
                        <a:pt x="958" y="328"/>
                      </a:lnTo>
                      <a:lnTo>
                        <a:pt x="975" y="306"/>
                      </a:lnTo>
                      <a:lnTo>
                        <a:pt x="996" y="279"/>
                      </a:lnTo>
                      <a:lnTo>
                        <a:pt x="1039" y="333"/>
                      </a:lnTo>
                      <a:lnTo>
                        <a:pt x="1055" y="355"/>
                      </a:lnTo>
                      <a:lnTo>
                        <a:pt x="1050" y="371"/>
                      </a:lnTo>
                      <a:lnTo>
                        <a:pt x="1055" y="393"/>
                      </a:lnTo>
                      <a:lnTo>
                        <a:pt x="1045" y="419"/>
                      </a:lnTo>
                      <a:lnTo>
                        <a:pt x="1012" y="446"/>
                      </a:lnTo>
                      <a:lnTo>
                        <a:pt x="975" y="457"/>
                      </a:lnTo>
                      <a:lnTo>
                        <a:pt x="931" y="441"/>
                      </a:lnTo>
                      <a:lnTo>
                        <a:pt x="888" y="457"/>
                      </a:lnTo>
                      <a:lnTo>
                        <a:pt x="824" y="511"/>
                      </a:lnTo>
                      <a:lnTo>
                        <a:pt x="775" y="516"/>
                      </a:lnTo>
                      <a:lnTo>
                        <a:pt x="716" y="554"/>
                      </a:lnTo>
                      <a:lnTo>
                        <a:pt x="652" y="629"/>
                      </a:lnTo>
                      <a:lnTo>
                        <a:pt x="646" y="635"/>
                      </a:lnTo>
                      <a:lnTo>
                        <a:pt x="614" y="678"/>
                      </a:lnTo>
                      <a:lnTo>
                        <a:pt x="603" y="802"/>
                      </a:lnTo>
                      <a:lnTo>
                        <a:pt x="539" y="899"/>
                      </a:lnTo>
                      <a:lnTo>
                        <a:pt x="506" y="915"/>
                      </a:lnTo>
                      <a:lnTo>
                        <a:pt x="425" y="931"/>
                      </a:lnTo>
                      <a:lnTo>
                        <a:pt x="366" y="936"/>
                      </a:lnTo>
                      <a:lnTo>
                        <a:pt x="275" y="931"/>
                      </a:lnTo>
                      <a:lnTo>
                        <a:pt x="210" y="899"/>
                      </a:lnTo>
                      <a:lnTo>
                        <a:pt x="140" y="850"/>
                      </a:lnTo>
                      <a:lnTo>
                        <a:pt x="108" y="823"/>
                      </a:lnTo>
                      <a:lnTo>
                        <a:pt x="76" y="796"/>
                      </a:lnTo>
                      <a:lnTo>
                        <a:pt x="54" y="742"/>
                      </a:lnTo>
                      <a:lnTo>
                        <a:pt x="49" y="737"/>
                      </a:lnTo>
                      <a:lnTo>
                        <a:pt x="22" y="667"/>
                      </a:lnTo>
                      <a:lnTo>
                        <a:pt x="11" y="624"/>
                      </a:lnTo>
                      <a:lnTo>
                        <a:pt x="43" y="554"/>
                      </a:lnTo>
                      <a:lnTo>
                        <a:pt x="38" y="516"/>
                      </a:lnTo>
                      <a:close/>
                    </a:path>
                  </a:pathLst>
                </a:custGeom>
                <a:solidFill>
                  <a:schemeClr val="accent1"/>
                </a:solidFill>
                <a:ln w="7938">
                  <a:solidFill>
                    <a:schemeClr val="tx1"/>
                  </a:solidFill>
                  <a:round/>
                  <a:headEnd/>
                  <a:tailEnd/>
                </a:ln>
              </p:spPr>
              <p:txBody>
                <a:bodyPr/>
                <a:lstStyle/>
                <a:p>
                  <a:endParaRPr lang="en-GB">
                    <a:latin typeface="Gill Sans MT" pitchFamily="34" charset="0"/>
                  </a:endParaRPr>
                </a:p>
              </p:txBody>
            </p:sp>
            <p:sp>
              <p:nvSpPr>
                <p:cNvPr id="25643" name="Freeform 10"/>
                <p:cNvSpPr>
                  <a:spLocks/>
                </p:cNvSpPr>
                <p:nvPr/>
              </p:nvSpPr>
              <p:spPr bwMode="auto">
                <a:xfrm>
                  <a:off x="657" y="3586"/>
                  <a:ext cx="323" cy="247"/>
                </a:xfrm>
                <a:custGeom>
                  <a:avLst/>
                  <a:gdLst>
                    <a:gd name="T0" fmla="*/ 323 w 323"/>
                    <a:gd name="T1" fmla="*/ 27 h 247"/>
                    <a:gd name="T2" fmla="*/ 312 w 323"/>
                    <a:gd name="T3" fmla="*/ 37 h 247"/>
                    <a:gd name="T4" fmla="*/ 237 w 323"/>
                    <a:gd name="T5" fmla="*/ 75 h 247"/>
                    <a:gd name="T6" fmla="*/ 167 w 323"/>
                    <a:gd name="T7" fmla="*/ 156 h 247"/>
                    <a:gd name="T8" fmla="*/ 156 w 323"/>
                    <a:gd name="T9" fmla="*/ 183 h 247"/>
                    <a:gd name="T10" fmla="*/ 97 w 323"/>
                    <a:gd name="T11" fmla="*/ 215 h 247"/>
                    <a:gd name="T12" fmla="*/ 75 w 323"/>
                    <a:gd name="T13" fmla="*/ 242 h 247"/>
                    <a:gd name="T14" fmla="*/ 65 w 323"/>
                    <a:gd name="T15" fmla="*/ 247 h 247"/>
                    <a:gd name="T16" fmla="*/ 38 w 323"/>
                    <a:gd name="T17" fmla="*/ 215 h 247"/>
                    <a:gd name="T18" fmla="*/ 32 w 323"/>
                    <a:gd name="T19" fmla="*/ 188 h 247"/>
                    <a:gd name="T20" fmla="*/ 0 w 323"/>
                    <a:gd name="T21" fmla="*/ 183 h 247"/>
                    <a:gd name="T22" fmla="*/ 0 w 323"/>
                    <a:gd name="T23" fmla="*/ 150 h 247"/>
                    <a:gd name="T24" fmla="*/ 0 w 323"/>
                    <a:gd name="T25" fmla="*/ 134 h 247"/>
                    <a:gd name="T26" fmla="*/ 11 w 323"/>
                    <a:gd name="T27" fmla="*/ 75 h 247"/>
                    <a:gd name="T28" fmla="*/ 16 w 323"/>
                    <a:gd name="T29" fmla="*/ 32 h 247"/>
                    <a:gd name="T30" fmla="*/ 11 w 323"/>
                    <a:gd name="T31" fmla="*/ 27 h 247"/>
                    <a:gd name="T32" fmla="*/ 5 w 323"/>
                    <a:gd name="T33" fmla="*/ 21 h 247"/>
                    <a:gd name="T34" fmla="*/ 11 w 323"/>
                    <a:gd name="T35" fmla="*/ 16 h 247"/>
                    <a:gd name="T36" fmla="*/ 65 w 323"/>
                    <a:gd name="T37" fmla="*/ 0 h 247"/>
                    <a:gd name="T38" fmla="*/ 129 w 323"/>
                    <a:gd name="T39" fmla="*/ 0 h 247"/>
                    <a:gd name="T40" fmla="*/ 221 w 323"/>
                    <a:gd name="T41" fmla="*/ 10 h 247"/>
                    <a:gd name="T42" fmla="*/ 307 w 323"/>
                    <a:gd name="T43" fmla="*/ 27 h 247"/>
                    <a:gd name="T44" fmla="*/ 323 w 323"/>
                    <a:gd name="T45" fmla="*/ 27 h 2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23"/>
                    <a:gd name="T70" fmla="*/ 0 h 247"/>
                    <a:gd name="T71" fmla="*/ 323 w 323"/>
                    <a:gd name="T72" fmla="*/ 247 h 2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23" h="247">
                      <a:moveTo>
                        <a:pt x="323" y="27"/>
                      </a:moveTo>
                      <a:lnTo>
                        <a:pt x="312" y="37"/>
                      </a:lnTo>
                      <a:lnTo>
                        <a:pt x="237" y="75"/>
                      </a:lnTo>
                      <a:lnTo>
                        <a:pt x="167" y="156"/>
                      </a:lnTo>
                      <a:lnTo>
                        <a:pt x="156" y="183"/>
                      </a:lnTo>
                      <a:lnTo>
                        <a:pt x="97" y="215"/>
                      </a:lnTo>
                      <a:lnTo>
                        <a:pt x="75" y="242"/>
                      </a:lnTo>
                      <a:lnTo>
                        <a:pt x="65" y="247"/>
                      </a:lnTo>
                      <a:lnTo>
                        <a:pt x="38" y="215"/>
                      </a:lnTo>
                      <a:lnTo>
                        <a:pt x="32" y="188"/>
                      </a:lnTo>
                      <a:lnTo>
                        <a:pt x="0" y="183"/>
                      </a:lnTo>
                      <a:lnTo>
                        <a:pt x="0" y="150"/>
                      </a:lnTo>
                      <a:lnTo>
                        <a:pt x="0" y="134"/>
                      </a:lnTo>
                      <a:lnTo>
                        <a:pt x="11" y="75"/>
                      </a:lnTo>
                      <a:lnTo>
                        <a:pt x="16" y="32"/>
                      </a:lnTo>
                      <a:lnTo>
                        <a:pt x="11" y="27"/>
                      </a:lnTo>
                      <a:lnTo>
                        <a:pt x="5" y="21"/>
                      </a:lnTo>
                      <a:lnTo>
                        <a:pt x="11" y="16"/>
                      </a:lnTo>
                      <a:lnTo>
                        <a:pt x="65" y="0"/>
                      </a:lnTo>
                      <a:lnTo>
                        <a:pt x="129" y="0"/>
                      </a:lnTo>
                      <a:lnTo>
                        <a:pt x="221" y="10"/>
                      </a:lnTo>
                      <a:lnTo>
                        <a:pt x="307" y="27"/>
                      </a:lnTo>
                      <a:lnTo>
                        <a:pt x="323" y="27"/>
                      </a:lnTo>
                      <a:close/>
                    </a:path>
                  </a:pathLst>
                </a:custGeom>
                <a:solidFill>
                  <a:schemeClr val="accent1"/>
                </a:solidFill>
                <a:ln w="7938">
                  <a:solidFill>
                    <a:schemeClr val="tx1"/>
                  </a:solidFill>
                  <a:round/>
                  <a:headEnd/>
                  <a:tailEnd/>
                </a:ln>
              </p:spPr>
              <p:txBody>
                <a:bodyPr/>
                <a:lstStyle/>
                <a:p>
                  <a:endParaRPr lang="en-GB">
                    <a:latin typeface="Gill Sans MT" pitchFamily="34" charset="0"/>
                  </a:endParaRPr>
                </a:p>
              </p:txBody>
            </p:sp>
            <p:sp>
              <p:nvSpPr>
                <p:cNvPr id="25644" name="Freeform 11"/>
                <p:cNvSpPr>
                  <a:spLocks/>
                </p:cNvSpPr>
                <p:nvPr/>
              </p:nvSpPr>
              <p:spPr bwMode="auto">
                <a:xfrm>
                  <a:off x="528" y="3268"/>
                  <a:ext cx="608" cy="345"/>
                </a:xfrm>
                <a:custGeom>
                  <a:avLst/>
                  <a:gdLst>
                    <a:gd name="T0" fmla="*/ 608 w 608"/>
                    <a:gd name="T1" fmla="*/ 65 h 345"/>
                    <a:gd name="T2" fmla="*/ 608 w 608"/>
                    <a:gd name="T3" fmla="*/ 75 h 345"/>
                    <a:gd name="T4" fmla="*/ 549 w 608"/>
                    <a:gd name="T5" fmla="*/ 178 h 345"/>
                    <a:gd name="T6" fmla="*/ 533 w 608"/>
                    <a:gd name="T7" fmla="*/ 205 h 345"/>
                    <a:gd name="T8" fmla="*/ 522 w 608"/>
                    <a:gd name="T9" fmla="*/ 280 h 345"/>
                    <a:gd name="T10" fmla="*/ 452 w 608"/>
                    <a:gd name="T11" fmla="*/ 345 h 345"/>
                    <a:gd name="T12" fmla="*/ 436 w 608"/>
                    <a:gd name="T13" fmla="*/ 345 h 345"/>
                    <a:gd name="T14" fmla="*/ 350 w 608"/>
                    <a:gd name="T15" fmla="*/ 328 h 345"/>
                    <a:gd name="T16" fmla="*/ 258 w 608"/>
                    <a:gd name="T17" fmla="*/ 318 h 345"/>
                    <a:gd name="T18" fmla="*/ 194 w 608"/>
                    <a:gd name="T19" fmla="*/ 318 h 345"/>
                    <a:gd name="T20" fmla="*/ 140 w 608"/>
                    <a:gd name="T21" fmla="*/ 334 h 345"/>
                    <a:gd name="T22" fmla="*/ 134 w 608"/>
                    <a:gd name="T23" fmla="*/ 339 h 345"/>
                    <a:gd name="T24" fmla="*/ 129 w 608"/>
                    <a:gd name="T25" fmla="*/ 328 h 345"/>
                    <a:gd name="T26" fmla="*/ 97 w 608"/>
                    <a:gd name="T27" fmla="*/ 312 h 345"/>
                    <a:gd name="T28" fmla="*/ 86 w 608"/>
                    <a:gd name="T29" fmla="*/ 291 h 345"/>
                    <a:gd name="T30" fmla="*/ 54 w 608"/>
                    <a:gd name="T31" fmla="*/ 258 h 345"/>
                    <a:gd name="T32" fmla="*/ 0 w 608"/>
                    <a:gd name="T33" fmla="*/ 194 h 345"/>
                    <a:gd name="T34" fmla="*/ 21 w 608"/>
                    <a:gd name="T35" fmla="*/ 151 h 345"/>
                    <a:gd name="T36" fmla="*/ 16 w 608"/>
                    <a:gd name="T37" fmla="*/ 75 h 345"/>
                    <a:gd name="T38" fmla="*/ 48 w 608"/>
                    <a:gd name="T39" fmla="*/ 32 h 345"/>
                    <a:gd name="T40" fmla="*/ 54 w 608"/>
                    <a:gd name="T41" fmla="*/ 0 h 345"/>
                    <a:gd name="T42" fmla="*/ 59 w 608"/>
                    <a:gd name="T43" fmla="*/ 5 h 345"/>
                    <a:gd name="T44" fmla="*/ 81 w 608"/>
                    <a:gd name="T45" fmla="*/ 59 h 345"/>
                    <a:gd name="T46" fmla="*/ 113 w 608"/>
                    <a:gd name="T47" fmla="*/ 86 h 345"/>
                    <a:gd name="T48" fmla="*/ 145 w 608"/>
                    <a:gd name="T49" fmla="*/ 113 h 345"/>
                    <a:gd name="T50" fmla="*/ 215 w 608"/>
                    <a:gd name="T51" fmla="*/ 162 h 345"/>
                    <a:gd name="T52" fmla="*/ 280 w 608"/>
                    <a:gd name="T53" fmla="*/ 194 h 345"/>
                    <a:gd name="T54" fmla="*/ 371 w 608"/>
                    <a:gd name="T55" fmla="*/ 199 h 345"/>
                    <a:gd name="T56" fmla="*/ 430 w 608"/>
                    <a:gd name="T57" fmla="*/ 194 h 345"/>
                    <a:gd name="T58" fmla="*/ 511 w 608"/>
                    <a:gd name="T59" fmla="*/ 178 h 345"/>
                    <a:gd name="T60" fmla="*/ 544 w 608"/>
                    <a:gd name="T61" fmla="*/ 162 h 345"/>
                    <a:gd name="T62" fmla="*/ 608 w 608"/>
                    <a:gd name="T63" fmla="*/ 65 h 34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08"/>
                    <a:gd name="T97" fmla="*/ 0 h 345"/>
                    <a:gd name="T98" fmla="*/ 608 w 608"/>
                    <a:gd name="T99" fmla="*/ 345 h 34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08" h="345">
                      <a:moveTo>
                        <a:pt x="608" y="65"/>
                      </a:moveTo>
                      <a:lnTo>
                        <a:pt x="608" y="75"/>
                      </a:lnTo>
                      <a:lnTo>
                        <a:pt x="549" y="178"/>
                      </a:lnTo>
                      <a:lnTo>
                        <a:pt x="533" y="205"/>
                      </a:lnTo>
                      <a:lnTo>
                        <a:pt x="522" y="280"/>
                      </a:lnTo>
                      <a:lnTo>
                        <a:pt x="452" y="345"/>
                      </a:lnTo>
                      <a:lnTo>
                        <a:pt x="436" y="345"/>
                      </a:lnTo>
                      <a:lnTo>
                        <a:pt x="350" y="328"/>
                      </a:lnTo>
                      <a:lnTo>
                        <a:pt x="258" y="318"/>
                      </a:lnTo>
                      <a:lnTo>
                        <a:pt x="194" y="318"/>
                      </a:lnTo>
                      <a:lnTo>
                        <a:pt x="140" y="334"/>
                      </a:lnTo>
                      <a:lnTo>
                        <a:pt x="134" y="339"/>
                      </a:lnTo>
                      <a:lnTo>
                        <a:pt x="129" y="328"/>
                      </a:lnTo>
                      <a:lnTo>
                        <a:pt x="97" y="312"/>
                      </a:lnTo>
                      <a:lnTo>
                        <a:pt x="86" y="291"/>
                      </a:lnTo>
                      <a:lnTo>
                        <a:pt x="54" y="258"/>
                      </a:lnTo>
                      <a:lnTo>
                        <a:pt x="0" y="194"/>
                      </a:lnTo>
                      <a:lnTo>
                        <a:pt x="21" y="151"/>
                      </a:lnTo>
                      <a:lnTo>
                        <a:pt x="16" y="75"/>
                      </a:lnTo>
                      <a:lnTo>
                        <a:pt x="48" y="32"/>
                      </a:lnTo>
                      <a:lnTo>
                        <a:pt x="54" y="0"/>
                      </a:lnTo>
                      <a:lnTo>
                        <a:pt x="59" y="5"/>
                      </a:lnTo>
                      <a:lnTo>
                        <a:pt x="81" y="59"/>
                      </a:lnTo>
                      <a:lnTo>
                        <a:pt x="113" y="86"/>
                      </a:lnTo>
                      <a:lnTo>
                        <a:pt x="145" y="113"/>
                      </a:lnTo>
                      <a:lnTo>
                        <a:pt x="215" y="162"/>
                      </a:lnTo>
                      <a:lnTo>
                        <a:pt x="280" y="194"/>
                      </a:lnTo>
                      <a:lnTo>
                        <a:pt x="371" y="199"/>
                      </a:lnTo>
                      <a:lnTo>
                        <a:pt x="430" y="194"/>
                      </a:lnTo>
                      <a:lnTo>
                        <a:pt x="511" y="178"/>
                      </a:lnTo>
                      <a:lnTo>
                        <a:pt x="544" y="162"/>
                      </a:lnTo>
                      <a:lnTo>
                        <a:pt x="608" y="65"/>
                      </a:lnTo>
                      <a:close/>
                    </a:path>
                  </a:pathLst>
                </a:custGeom>
                <a:solidFill>
                  <a:schemeClr val="accent1"/>
                </a:solidFill>
                <a:ln w="7938">
                  <a:solidFill>
                    <a:schemeClr val="tx1"/>
                  </a:solidFill>
                  <a:round/>
                  <a:headEnd/>
                  <a:tailEnd/>
                </a:ln>
              </p:spPr>
              <p:txBody>
                <a:bodyPr/>
                <a:lstStyle/>
                <a:p>
                  <a:endParaRPr lang="en-GB">
                    <a:latin typeface="Gill Sans MT" pitchFamily="34" charset="0"/>
                  </a:endParaRPr>
                </a:p>
              </p:txBody>
            </p:sp>
            <p:sp>
              <p:nvSpPr>
                <p:cNvPr id="25645" name="Freeform 12"/>
                <p:cNvSpPr>
                  <a:spLocks/>
                </p:cNvSpPr>
                <p:nvPr/>
              </p:nvSpPr>
              <p:spPr bwMode="auto">
                <a:xfrm>
                  <a:off x="910" y="2676"/>
                  <a:ext cx="178" cy="48"/>
                </a:xfrm>
                <a:custGeom>
                  <a:avLst/>
                  <a:gdLst>
                    <a:gd name="T0" fmla="*/ 0 w 178"/>
                    <a:gd name="T1" fmla="*/ 0 h 48"/>
                    <a:gd name="T2" fmla="*/ 11 w 178"/>
                    <a:gd name="T3" fmla="*/ 0 h 48"/>
                    <a:gd name="T4" fmla="*/ 22 w 178"/>
                    <a:gd name="T5" fmla="*/ 0 h 48"/>
                    <a:gd name="T6" fmla="*/ 27 w 178"/>
                    <a:gd name="T7" fmla="*/ 0 h 48"/>
                    <a:gd name="T8" fmla="*/ 32 w 178"/>
                    <a:gd name="T9" fmla="*/ 0 h 48"/>
                    <a:gd name="T10" fmla="*/ 38 w 178"/>
                    <a:gd name="T11" fmla="*/ 0 h 48"/>
                    <a:gd name="T12" fmla="*/ 48 w 178"/>
                    <a:gd name="T13" fmla="*/ 0 h 48"/>
                    <a:gd name="T14" fmla="*/ 59 w 178"/>
                    <a:gd name="T15" fmla="*/ 5 h 48"/>
                    <a:gd name="T16" fmla="*/ 70 w 178"/>
                    <a:gd name="T17" fmla="*/ 5 h 48"/>
                    <a:gd name="T18" fmla="*/ 75 w 178"/>
                    <a:gd name="T19" fmla="*/ 5 h 48"/>
                    <a:gd name="T20" fmla="*/ 86 w 178"/>
                    <a:gd name="T21" fmla="*/ 5 h 48"/>
                    <a:gd name="T22" fmla="*/ 97 w 178"/>
                    <a:gd name="T23" fmla="*/ 11 h 48"/>
                    <a:gd name="T24" fmla="*/ 102 w 178"/>
                    <a:gd name="T25" fmla="*/ 11 h 48"/>
                    <a:gd name="T26" fmla="*/ 113 w 178"/>
                    <a:gd name="T27" fmla="*/ 11 h 48"/>
                    <a:gd name="T28" fmla="*/ 118 w 178"/>
                    <a:gd name="T29" fmla="*/ 16 h 48"/>
                    <a:gd name="T30" fmla="*/ 124 w 178"/>
                    <a:gd name="T31" fmla="*/ 21 h 48"/>
                    <a:gd name="T32" fmla="*/ 140 w 178"/>
                    <a:gd name="T33" fmla="*/ 27 h 48"/>
                    <a:gd name="T34" fmla="*/ 151 w 178"/>
                    <a:gd name="T35" fmla="*/ 27 h 48"/>
                    <a:gd name="T36" fmla="*/ 162 w 178"/>
                    <a:gd name="T37" fmla="*/ 32 h 48"/>
                    <a:gd name="T38" fmla="*/ 167 w 178"/>
                    <a:gd name="T39" fmla="*/ 32 h 48"/>
                    <a:gd name="T40" fmla="*/ 172 w 178"/>
                    <a:gd name="T41" fmla="*/ 32 h 48"/>
                    <a:gd name="T42" fmla="*/ 178 w 178"/>
                    <a:gd name="T43" fmla="*/ 48 h 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8"/>
                    <a:gd name="T67" fmla="*/ 0 h 48"/>
                    <a:gd name="T68" fmla="*/ 178 w 178"/>
                    <a:gd name="T69" fmla="*/ 48 h 4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8" h="48">
                      <a:moveTo>
                        <a:pt x="0" y="0"/>
                      </a:moveTo>
                      <a:lnTo>
                        <a:pt x="11" y="0"/>
                      </a:lnTo>
                      <a:lnTo>
                        <a:pt x="22" y="0"/>
                      </a:lnTo>
                      <a:lnTo>
                        <a:pt x="27" y="0"/>
                      </a:lnTo>
                      <a:lnTo>
                        <a:pt x="32" y="0"/>
                      </a:lnTo>
                      <a:lnTo>
                        <a:pt x="38" y="0"/>
                      </a:lnTo>
                      <a:lnTo>
                        <a:pt x="48" y="0"/>
                      </a:lnTo>
                      <a:lnTo>
                        <a:pt x="59" y="5"/>
                      </a:lnTo>
                      <a:lnTo>
                        <a:pt x="70" y="5"/>
                      </a:lnTo>
                      <a:lnTo>
                        <a:pt x="75" y="5"/>
                      </a:lnTo>
                      <a:lnTo>
                        <a:pt x="86" y="5"/>
                      </a:lnTo>
                      <a:lnTo>
                        <a:pt x="97" y="11"/>
                      </a:lnTo>
                      <a:lnTo>
                        <a:pt x="102" y="11"/>
                      </a:lnTo>
                      <a:lnTo>
                        <a:pt x="113" y="11"/>
                      </a:lnTo>
                      <a:lnTo>
                        <a:pt x="118" y="16"/>
                      </a:lnTo>
                      <a:lnTo>
                        <a:pt x="124" y="21"/>
                      </a:lnTo>
                      <a:lnTo>
                        <a:pt x="140" y="27"/>
                      </a:lnTo>
                      <a:lnTo>
                        <a:pt x="151" y="27"/>
                      </a:lnTo>
                      <a:lnTo>
                        <a:pt x="162" y="32"/>
                      </a:lnTo>
                      <a:lnTo>
                        <a:pt x="167" y="32"/>
                      </a:lnTo>
                      <a:lnTo>
                        <a:pt x="172" y="32"/>
                      </a:lnTo>
                      <a:lnTo>
                        <a:pt x="178" y="48"/>
                      </a:lnTo>
                    </a:path>
                  </a:pathLst>
                </a:custGeom>
                <a:solidFill>
                  <a:schemeClr val="accent1"/>
                </a:solidFill>
                <a:ln w="17463">
                  <a:solidFill>
                    <a:schemeClr val="tx1"/>
                  </a:solidFill>
                  <a:round/>
                  <a:headEnd/>
                  <a:tailEnd/>
                </a:ln>
              </p:spPr>
              <p:txBody>
                <a:bodyPr/>
                <a:lstStyle/>
                <a:p>
                  <a:endParaRPr lang="en-GB">
                    <a:latin typeface="Gill Sans MT" pitchFamily="34" charset="0"/>
                  </a:endParaRPr>
                </a:p>
              </p:txBody>
            </p:sp>
            <p:sp>
              <p:nvSpPr>
                <p:cNvPr id="25646" name="Freeform 13"/>
                <p:cNvSpPr>
                  <a:spLocks/>
                </p:cNvSpPr>
                <p:nvPr/>
              </p:nvSpPr>
              <p:spPr bwMode="auto">
                <a:xfrm>
                  <a:off x="975" y="2724"/>
                  <a:ext cx="113" cy="54"/>
                </a:xfrm>
                <a:custGeom>
                  <a:avLst/>
                  <a:gdLst>
                    <a:gd name="T0" fmla="*/ 0 w 113"/>
                    <a:gd name="T1" fmla="*/ 54 h 54"/>
                    <a:gd name="T2" fmla="*/ 10 w 113"/>
                    <a:gd name="T3" fmla="*/ 49 h 54"/>
                    <a:gd name="T4" fmla="*/ 16 w 113"/>
                    <a:gd name="T5" fmla="*/ 49 h 54"/>
                    <a:gd name="T6" fmla="*/ 21 w 113"/>
                    <a:gd name="T7" fmla="*/ 43 h 54"/>
                    <a:gd name="T8" fmla="*/ 27 w 113"/>
                    <a:gd name="T9" fmla="*/ 38 h 54"/>
                    <a:gd name="T10" fmla="*/ 37 w 113"/>
                    <a:gd name="T11" fmla="*/ 33 h 54"/>
                    <a:gd name="T12" fmla="*/ 48 w 113"/>
                    <a:gd name="T13" fmla="*/ 27 h 54"/>
                    <a:gd name="T14" fmla="*/ 53 w 113"/>
                    <a:gd name="T15" fmla="*/ 22 h 54"/>
                    <a:gd name="T16" fmla="*/ 59 w 113"/>
                    <a:gd name="T17" fmla="*/ 16 h 54"/>
                    <a:gd name="T18" fmla="*/ 64 w 113"/>
                    <a:gd name="T19" fmla="*/ 6 h 54"/>
                    <a:gd name="T20" fmla="*/ 70 w 113"/>
                    <a:gd name="T21" fmla="*/ 6 h 54"/>
                    <a:gd name="T22" fmla="*/ 80 w 113"/>
                    <a:gd name="T23" fmla="*/ 6 h 54"/>
                    <a:gd name="T24" fmla="*/ 91 w 113"/>
                    <a:gd name="T25" fmla="*/ 6 h 54"/>
                    <a:gd name="T26" fmla="*/ 97 w 113"/>
                    <a:gd name="T27" fmla="*/ 0 h 54"/>
                    <a:gd name="T28" fmla="*/ 113 w 113"/>
                    <a:gd name="T29" fmla="*/ 0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54"/>
                    <a:gd name="T47" fmla="*/ 113 w 113"/>
                    <a:gd name="T48" fmla="*/ 54 h 5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54">
                      <a:moveTo>
                        <a:pt x="0" y="54"/>
                      </a:moveTo>
                      <a:lnTo>
                        <a:pt x="10" y="49"/>
                      </a:lnTo>
                      <a:lnTo>
                        <a:pt x="16" y="49"/>
                      </a:lnTo>
                      <a:lnTo>
                        <a:pt x="21" y="43"/>
                      </a:lnTo>
                      <a:lnTo>
                        <a:pt x="27" y="38"/>
                      </a:lnTo>
                      <a:lnTo>
                        <a:pt x="37" y="33"/>
                      </a:lnTo>
                      <a:lnTo>
                        <a:pt x="48" y="27"/>
                      </a:lnTo>
                      <a:lnTo>
                        <a:pt x="53" y="22"/>
                      </a:lnTo>
                      <a:lnTo>
                        <a:pt x="59" y="16"/>
                      </a:lnTo>
                      <a:lnTo>
                        <a:pt x="64" y="6"/>
                      </a:lnTo>
                      <a:lnTo>
                        <a:pt x="70" y="6"/>
                      </a:lnTo>
                      <a:lnTo>
                        <a:pt x="80" y="6"/>
                      </a:lnTo>
                      <a:lnTo>
                        <a:pt x="91" y="6"/>
                      </a:lnTo>
                      <a:lnTo>
                        <a:pt x="97" y="0"/>
                      </a:lnTo>
                      <a:lnTo>
                        <a:pt x="113" y="0"/>
                      </a:lnTo>
                    </a:path>
                  </a:pathLst>
                </a:custGeom>
                <a:solidFill>
                  <a:schemeClr val="accent1"/>
                </a:solidFill>
                <a:ln w="17463">
                  <a:solidFill>
                    <a:schemeClr val="tx1"/>
                  </a:solidFill>
                  <a:round/>
                  <a:headEnd/>
                  <a:tailEnd/>
                </a:ln>
              </p:spPr>
              <p:txBody>
                <a:bodyPr/>
                <a:lstStyle/>
                <a:p>
                  <a:endParaRPr lang="en-GB">
                    <a:latin typeface="Gill Sans MT" pitchFamily="34" charset="0"/>
                  </a:endParaRPr>
                </a:p>
              </p:txBody>
            </p:sp>
            <p:sp>
              <p:nvSpPr>
                <p:cNvPr id="25647" name="Freeform 14"/>
                <p:cNvSpPr>
                  <a:spLocks/>
                </p:cNvSpPr>
                <p:nvPr/>
              </p:nvSpPr>
              <p:spPr bwMode="auto">
                <a:xfrm>
                  <a:off x="1088" y="2724"/>
                  <a:ext cx="242" cy="140"/>
                </a:xfrm>
                <a:custGeom>
                  <a:avLst/>
                  <a:gdLst>
                    <a:gd name="T0" fmla="*/ 0 w 242"/>
                    <a:gd name="T1" fmla="*/ 0 h 140"/>
                    <a:gd name="T2" fmla="*/ 10 w 242"/>
                    <a:gd name="T3" fmla="*/ 0 h 140"/>
                    <a:gd name="T4" fmla="*/ 21 w 242"/>
                    <a:gd name="T5" fmla="*/ 0 h 140"/>
                    <a:gd name="T6" fmla="*/ 27 w 242"/>
                    <a:gd name="T7" fmla="*/ 0 h 140"/>
                    <a:gd name="T8" fmla="*/ 32 w 242"/>
                    <a:gd name="T9" fmla="*/ 6 h 140"/>
                    <a:gd name="T10" fmla="*/ 48 w 242"/>
                    <a:gd name="T11" fmla="*/ 6 h 140"/>
                    <a:gd name="T12" fmla="*/ 59 w 242"/>
                    <a:gd name="T13" fmla="*/ 6 h 140"/>
                    <a:gd name="T14" fmla="*/ 64 w 242"/>
                    <a:gd name="T15" fmla="*/ 6 h 140"/>
                    <a:gd name="T16" fmla="*/ 70 w 242"/>
                    <a:gd name="T17" fmla="*/ 6 h 140"/>
                    <a:gd name="T18" fmla="*/ 86 w 242"/>
                    <a:gd name="T19" fmla="*/ 11 h 140"/>
                    <a:gd name="T20" fmla="*/ 97 w 242"/>
                    <a:gd name="T21" fmla="*/ 16 h 140"/>
                    <a:gd name="T22" fmla="*/ 102 w 242"/>
                    <a:gd name="T23" fmla="*/ 22 h 140"/>
                    <a:gd name="T24" fmla="*/ 107 w 242"/>
                    <a:gd name="T25" fmla="*/ 22 h 140"/>
                    <a:gd name="T26" fmla="*/ 113 w 242"/>
                    <a:gd name="T27" fmla="*/ 22 h 140"/>
                    <a:gd name="T28" fmla="*/ 123 w 242"/>
                    <a:gd name="T29" fmla="*/ 22 h 140"/>
                    <a:gd name="T30" fmla="*/ 129 w 242"/>
                    <a:gd name="T31" fmla="*/ 27 h 140"/>
                    <a:gd name="T32" fmla="*/ 140 w 242"/>
                    <a:gd name="T33" fmla="*/ 27 h 140"/>
                    <a:gd name="T34" fmla="*/ 150 w 242"/>
                    <a:gd name="T35" fmla="*/ 33 h 140"/>
                    <a:gd name="T36" fmla="*/ 161 w 242"/>
                    <a:gd name="T37" fmla="*/ 38 h 140"/>
                    <a:gd name="T38" fmla="*/ 167 w 242"/>
                    <a:gd name="T39" fmla="*/ 43 h 140"/>
                    <a:gd name="T40" fmla="*/ 177 w 242"/>
                    <a:gd name="T41" fmla="*/ 49 h 140"/>
                    <a:gd name="T42" fmla="*/ 188 w 242"/>
                    <a:gd name="T43" fmla="*/ 60 h 140"/>
                    <a:gd name="T44" fmla="*/ 199 w 242"/>
                    <a:gd name="T45" fmla="*/ 65 h 140"/>
                    <a:gd name="T46" fmla="*/ 204 w 242"/>
                    <a:gd name="T47" fmla="*/ 65 h 140"/>
                    <a:gd name="T48" fmla="*/ 215 w 242"/>
                    <a:gd name="T49" fmla="*/ 65 h 140"/>
                    <a:gd name="T50" fmla="*/ 220 w 242"/>
                    <a:gd name="T51" fmla="*/ 76 h 140"/>
                    <a:gd name="T52" fmla="*/ 226 w 242"/>
                    <a:gd name="T53" fmla="*/ 86 h 140"/>
                    <a:gd name="T54" fmla="*/ 237 w 242"/>
                    <a:gd name="T55" fmla="*/ 103 h 140"/>
                    <a:gd name="T56" fmla="*/ 237 w 242"/>
                    <a:gd name="T57" fmla="*/ 113 h 140"/>
                    <a:gd name="T58" fmla="*/ 231 w 242"/>
                    <a:gd name="T59" fmla="*/ 119 h 140"/>
                    <a:gd name="T60" fmla="*/ 231 w 242"/>
                    <a:gd name="T61" fmla="*/ 130 h 140"/>
                    <a:gd name="T62" fmla="*/ 242 w 242"/>
                    <a:gd name="T63" fmla="*/ 140 h 14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2"/>
                    <a:gd name="T97" fmla="*/ 0 h 140"/>
                    <a:gd name="T98" fmla="*/ 242 w 242"/>
                    <a:gd name="T99" fmla="*/ 140 h 14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2" h="140">
                      <a:moveTo>
                        <a:pt x="0" y="0"/>
                      </a:moveTo>
                      <a:lnTo>
                        <a:pt x="10" y="0"/>
                      </a:lnTo>
                      <a:lnTo>
                        <a:pt x="21" y="0"/>
                      </a:lnTo>
                      <a:lnTo>
                        <a:pt x="27" y="0"/>
                      </a:lnTo>
                      <a:lnTo>
                        <a:pt x="32" y="6"/>
                      </a:lnTo>
                      <a:lnTo>
                        <a:pt x="48" y="6"/>
                      </a:lnTo>
                      <a:lnTo>
                        <a:pt x="59" y="6"/>
                      </a:lnTo>
                      <a:lnTo>
                        <a:pt x="64" y="6"/>
                      </a:lnTo>
                      <a:lnTo>
                        <a:pt x="70" y="6"/>
                      </a:lnTo>
                      <a:lnTo>
                        <a:pt x="86" y="11"/>
                      </a:lnTo>
                      <a:lnTo>
                        <a:pt x="97" y="16"/>
                      </a:lnTo>
                      <a:lnTo>
                        <a:pt x="102" y="22"/>
                      </a:lnTo>
                      <a:lnTo>
                        <a:pt x="107" y="22"/>
                      </a:lnTo>
                      <a:lnTo>
                        <a:pt x="113" y="22"/>
                      </a:lnTo>
                      <a:lnTo>
                        <a:pt x="123" y="22"/>
                      </a:lnTo>
                      <a:lnTo>
                        <a:pt x="129" y="27"/>
                      </a:lnTo>
                      <a:lnTo>
                        <a:pt x="140" y="27"/>
                      </a:lnTo>
                      <a:lnTo>
                        <a:pt x="150" y="33"/>
                      </a:lnTo>
                      <a:lnTo>
                        <a:pt x="161" y="38"/>
                      </a:lnTo>
                      <a:lnTo>
                        <a:pt x="167" y="43"/>
                      </a:lnTo>
                      <a:lnTo>
                        <a:pt x="177" y="49"/>
                      </a:lnTo>
                      <a:lnTo>
                        <a:pt x="188" y="60"/>
                      </a:lnTo>
                      <a:lnTo>
                        <a:pt x="199" y="65"/>
                      </a:lnTo>
                      <a:lnTo>
                        <a:pt x="204" y="65"/>
                      </a:lnTo>
                      <a:lnTo>
                        <a:pt x="215" y="65"/>
                      </a:lnTo>
                      <a:lnTo>
                        <a:pt x="220" y="76"/>
                      </a:lnTo>
                      <a:lnTo>
                        <a:pt x="226" y="86"/>
                      </a:lnTo>
                      <a:lnTo>
                        <a:pt x="237" y="103"/>
                      </a:lnTo>
                      <a:lnTo>
                        <a:pt x="237" y="113"/>
                      </a:lnTo>
                      <a:lnTo>
                        <a:pt x="231" y="119"/>
                      </a:lnTo>
                      <a:lnTo>
                        <a:pt x="231" y="130"/>
                      </a:lnTo>
                      <a:lnTo>
                        <a:pt x="242" y="140"/>
                      </a:lnTo>
                    </a:path>
                  </a:pathLst>
                </a:custGeom>
                <a:solidFill>
                  <a:schemeClr val="accent1"/>
                </a:solidFill>
                <a:ln w="17463">
                  <a:solidFill>
                    <a:schemeClr val="tx1"/>
                  </a:solidFill>
                  <a:round/>
                  <a:headEnd/>
                  <a:tailEnd/>
                </a:ln>
              </p:spPr>
              <p:txBody>
                <a:bodyPr/>
                <a:lstStyle/>
                <a:p>
                  <a:endParaRPr lang="en-GB">
                    <a:latin typeface="Gill Sans MT" pitchFamily="34" charset="0"/>
                  </a:endParaRPr>
                </a:p>
              </p:txBody>
            </p:sp>
            <p:sp>
              <p:nvSpPr>
                <p:cNvPr id="25648" name="Freeform 15"/>
                <p:cNvSpPr>
                  <a:spLocks/>
                </p:cNvSpPr>
                <p:nvPr/>
              </p:nvSpPr>
              <p:spPr bwMode="auto">
                <a:xfrm>
                  <a:off x="1330" y="2730"/>
                  <a:ext cx="188" cy="134"/>
                </a:xfrm>
                <a:custGeom>
                  <a:avLst/>
                  <a:gdLst>
                    <a:gd name="T0" fmla="*/ 0 w 188"/>
                    <a:gd name="T1" fmla="*/ 134 h 134"/>
                    <a:gd name="T2" fmla="*/ 5 w 188"/>
                    <a:gd name="T3" fmla="*/ 129 h 134"/>
                    <a:gd name="T4" fmla="*/ 21 w 188"/>
                    <a:gd name="T5" fmla="*/ 124 h 134"/>
                    <a:gd name="T6" fmla="*/ 27 w 188"/>
                    <a:gd name="T7" fmla="*/ 124 h 134"/>
                    <a:gd name="T8" fmla="*/ 38 w 188"/>
                    <a:gd name="T9" fmla="*/ 113 h 134"/>
                    <a:gd name="T10" fmla="*/ 48 w 188"/>
                    <a:gd name="T11" fmla="*/ 107 h 134"/>
                    <a:gd name="T12" fmla="*/ 59 w 188"/>
                    <a:gd name="T13" fmla="*/ 107 h 134"/>
                    <a:gd name="T14" fmla="*/ 70 w 188"/>
                    <a:gd name="T15" fmla="*/ 113 h 134"/>
                    <a:gd name="T16" fmla="*/ 75 w 188"/>
                    <a:gd name="T17" fmla="*/ 113 h 134"/>
                    <a:gd name="T18" fmla="*/ 86 w 188"/>
                    <a:gd name="T19" fmla="*/ 113 h 134"/>
                    <a:gd name="T20" fmla="*/ 91 w 188"/>
                    <a:gd name="T21" fmla="*/ 118 h 134"/>
                    <a:gd name="T22" fmla="*/ 97 w 188"/>
                    <a:gd name="T23" fmla="*/ 113 h 134"/>
                    <a:gd name="T24" fmla="*/ 97 w 188"/>
                    <a:gd name="T25" fmla="*/ 107 h 134"/>
                    <a:gd name="T26" fmla="*/ 102 w 188"/>
                    <a:gd name="T27" fmla="*/ 107 h 134"/>
                    <a:gd name="T28" fmla="*/ 113 w 188"/>
                    <a:gd name="T29" fmla="*/ 97 h 134"/>
                    <a:gd name="T30" fmla="*/ 113 w 188"/>
                    <a:gd name="T31" fmla="*/ 86 h 134"/>
                    <a:gd name="T32" fmla="*/ 124 w 188"/>
                    <a:gd name="T33" fmla="*/ 80 h 134"/>
                    <a:gd name="T34" fmla="*/ 124 w 188"/>
                    <a:gd name="T35" fmla="*/ 75 h 134"/>
                    <a:gd name="T36" fmla="*/ 129 w 188"/>
                    <a:gd name="T37" fmla="*/ 64 h 134"/>
                    <a:gd name="T38" fmla="*/ 129 w 188"/>
                    <a:gd name="T39" fmla="*/ 54 h 134"/>
                    <a:gd name="T40" fmla="*/ 134 w 188"/>
                    <a:gd name="T41" fmla="*/ 48 h 134"/>
                    <a:gd name="T42" fmla="*/ 134 w 188"/>
                    <a:gd name="T43" fmla="*/ 37 h 134"/>
                    <a:gd name="T44" fmla="*/ 134 w 188"/>
                    <a:gd name="T45" fmla="*/ 32 h 134"/>
                    <a:gd name="T46" fmla="*/ 145 w 188"/>
                    <a:gd name="T47" fmla="*/ 27 h 134"/>
                    <a:gd name="T48" fmla="*/ 145 w 188"/>
                    <a:gd name="T49" fmla="*/ 16 h 134"/>
                    <a:gd name="T50" fmla="*/ 167 w 188"/>
                    <a:gd name="T51" fmla="*/ 16 h 134"/>
                    <a:gd name="T52" fmla="*/ 172 w 188"/>
                    <a:gd name="T53" fmla="*/ 16 h 134"/>
                    <a:gd name="T54" fmla="*/ 172 w 188"/>
                    <a:gd name="T55" fmla="*/ 5 h 134"/>
                    <a:gd name="T56" fmla="*/ 188 w 188"/>
                    <a:gd name="T57" fmla="*/ 0 h 1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8"/>
                    <a:gd name="T88" fmla="*/ 0 h 134"/>
                    <a:gd name="T89" fmla="*/ 188 w 188"/>
                    <a:gd name="T90" fmla="*/ 134 h 1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8" h="134">
                      <a:moveTo>
                        <a:pt x="0" y="134"/>
                      </a:moveTo>
                      <a:lnTo>
                        <a:pt x="5" y="129"/>
                      </a:lnTo>
                      <a:lnTo>
                        <a:pt x="21" y="124"/>
                      </a:lnTo>
                      <a:lnTo>
                        <a:pt x="27" y="124"/>
                      </a:lnTo>
                      <a:lnTo>
                        <a:pt x="38" y="113"/>
                      </a:lnTo>
                      <a:lnTo>
                        <a:pt x="48" y="107"/>
                      </a:lnTo>
                      <a:lnTo>
                        <a:pt x="59" y="107"/>
                      </a:lnTo>
                      <a:lnTo>
                        <a:pt x="70" y="113"/>
                      </a:lnTo>
                      <a:lnTo>
                        <a:pt x="75" y="113"/>
                      </a:lnTo>
                      <a:lnTo>
                        <a:pt x="86" y="113"/>
                      </a:lnTo>
                      <a:lnTo>
                        <a:pt x="91" y="118"/>
                      </a:lnTo>
                      <a:lnTo>
                        <a:pt x="97" y="113"/>
                      </a:lnTo>
                      <a:lnTo>
                        <a:pt x="97" y="107"/>
                      </a:lnTo>
                      <a:lnTo>
                        <a:pt x="102" y="107"/>
                      </a:lnTo>
                      <a:lnTo>
                        <a:pt x="113" y="97"/>
                      </a:lnTo>
                      <a:lnTo>
                        <a:pt x="113" y="86"/>
                      </a:lnTo>
                      <a:lnTo>
                        <a:pt x="124" y="80"/>
                      </a:lnTo>
                      <a:lnTo>
                        <a:pt x="124" y="75"/>
                      </a:lnTo>
                      <a:lnTo>
                        <a:pt x="129" y="64"/>
                      </a:lnTo>
                      <a:lnTo>
                        <a:pt x="129" y="54"/>
                      </a:lnTo>
                      <a:lnTo>
                        <a:pt x="134" y="48"/>
                      </a:lnTo>
                      <a:lnTo>
                        <a:pt x="134" y="37"/>
                      </a:lnTo>
                      <a:lnTo>
                        <a:pt x="134" y="32"/>
                      </a:lnTo>
                      <a:lnTo>
                        <a:pt x="145" y="27"/>
                      </a:lnTo>
                      <a:lnTo>
                        <a:pt x="145" y="16"/>
                      </a:lnTo>
                      <a:lnTo>
                        <a:pt x="167" y="16"/>
                      </a:lnTo>
                      <a:lnTo>
                        <a:pt x="172" y="16"/>
                      </a:lnTo>
                      <a:lnTo>
                        <a:pt x="172" y="5"/>
                      </a:lnTo>
                      <a:lnTo>
                        <a:pt x="188" y="0"/>
                      </a:lnTo>
                    </a:path>
                  </a:pathLst>
                </a:custGeom>
                <a:solidFill>
                  <a:schemeClr val="accent1"/>
                </a:solidFill>
                <a:ln w="17463">
                  <a:solidFill>
                    <a:schemeClr val="tx1"/>
                  </a:solidFill>
                  <a:round/>
                  <a:headEnd/>
                  <a:tailEnd/>
                </a:ln>
              </p:spPr>
              <p:txBody>
                <a:bodyPr/>
                <a:lstStyle/>
                <a:p>
                  <a:endParaRPr lang="en-GB">
                    <a:latin typeface="Gill Sans MT" pitchFamily="34" charset="0"/>
                  </a:endParaRPr>
                </a:p>
              </p:txBody>
            </p:sp>
            <p:sp>
              <p:nvSpPr>
                <p:cNvPr id="25649" name="Freeform 16"/>
                <p:cNvSpPr>
                  <a:spLocks/>
                </p:cNvSpPr>
                <p:nvPr/>
              </p:nvSpPr>
              <p:spPr bwMode="auto">
                <a:xfrm>
                  <a:off x="1072" y="2864"/>
                  <a:ext cx="258" cy="194"/>
                </a:xfrm>
                <a:custGeom>
                  <a:avLst/>
                  <a:gdLst>
                    <a:gd name="T0" fmla="*/ 0 w 258"/>
                    <a:gd name="T1" fmla="*/ 194 h 194"/>
                    <a:gd name="T2" fmla="*/ 5 w 258"/>
                    <a:gd name="T3" fmla="*/ 189 h 194"/>
                    <a:gd name="T4" fmla="*/ 16 w 258"/>
                    <a:gd name="T5" fmla="*/ 189 h 194"/>
                    <a:gd name="T6" fmla="*/ 26 w 258"/>
                    <a:gd name="T7" fmla="*/ 183 h 194"/>
                    <a:gd name="T8" fmla="*/ 37 w 258"/>
                    <a:gd name="T9" fmla="*/ 178 h 194"/>
                    <a:gd name="T10" fmla="*/ 43 w 258"/>
                    <a:gd name="T11" fmla="*/ 167 h 194"/>
                    <a:gd name="T12" fmla="*/ 48 w 258"/>
                    <a:gd name="T13" fmla="*/ 162 h 194"/>
                    <a:gd name="T14" fmla="*/ 53 w 258"/>
                    <a:gd name="T15" fmla="*/ 156 h 194"/>
                    <a:gd name="T16" fmla="*/ 59 w 258"/>
                    <a:gd name="T17" fmla="*/ 151 h 194"/>
                    <a:gd name="T18" fmla="*/ 64 w 258"/>
                    <a:gd name="T19" fmla="*/ 140 h 194"/>
                    <a:gd name="T20" fmla="*/ 64 w 258"/>
                    <a:gd name="T21" fmla="*/ 135 h 194"/>
                    <a:gd name="T22" fmla="*/ 69 w 258"/>
                    <a:gd name="T23" fmla="*/ 124 h 194"/>
                    <a:gd name="T24" fmla="*/ 75 w 258"/>
                    <a:gd name="T25" fmla="*/ 119 h 194"/>
                    <a:gd name="T26" fmla="*/ 80 w 258"/>
                    <a:gd name="T27" fmla="*/ 113 h 194"/>
                    <a:gd name="T28" fmla="*/ 86 w 258"/>
                    <a:gd name="T29" fmla="*/ 108 h 194"/>
                    <a:gd name="T30" fmla="*/ 91 w 258"/>
                    <a:gd name="T31" fmla="*/ 103 h 194"/>
                    <a:gd name="T32" fmla="*/ 96 w 258"/>
                    <a:gd name="T33" fmla="*/ 97 h 194"/>
                    <a:gd name="T34" fmla="*/ 107 w 258"/>
                    <a:gd name="T35" fmla="*/ 92 h 194"/>
                    <a:gd name="T36" fmla="*/ 113 w 258"/>
                    <a:gd name="T37" fmla="*/ 81 h 194"/>
                    <a:gd name="T38" fmla="*/ 118 w 258"/>
                    <a:gd name="T39" fmla="*/ 76 h 194"/>
                    <a:gd name="T40" fmla="*/ 123 w 258"/>
                    <a:gd name="T41" fmla="*/ 70 h 194"/>
                    <a:gd name="T42" fmla="*/ 134 w 258"/>
                    <a:gd name="T43" fmla="*/ 65 h 194"/>
                    <a:gd name="T44" fmla="*/ 139 w 258"/>
                    <a:gd name="T45" fmla="*/ 60 h 194"/>
                    <a:gd name="T46" fmla="*/ 145 w 258"/>
                    <a:gd name="T47" fmla="*/ 49 h 194"/>
                    <a:gd name="T48" fmla="*/ 156 w 258"/>
                    <a:gd name="T49" fmla="*/ 43 h 194"/>
                    <a:gd name="T50" fmla="*/ 166 w 258"/>
                    <a:gd name="T51" fmla="*/ 33 h 194"/>
                    <a:gd name="T52" fmla="*/ 177 w 258"/>
                    <a:gd name="T53" fmla="*/ 27 h 194"/>
                    <a:gd name="T54" fmla="*/ 177 w 258"/>
                    <a:gd name="T55" fmla="*/ 22 h 194"/>
                    <a:gd name="T56" fmla="*/ 183 w 258"/>
                    <a:gd name="T57" fmla="*/ 22 h 194"/>
                    <a:gd name="T58" fmla="*/ 193 w 258"/>
                    <a:gd name="T59" fmla="*/ 16 h 194"/>
                    <a:gd name="T60" fmla="*/ 204 w 258"/>
                    <a:gd name="T61" fmla="*/ 16 h 194"/>
                    <a:gd name="T62" fmla="*/ 215 w 258"/>
                    <a:gd name="T63" fmla="*/ 11 h 194"/>
                    <a:gd name="T64" fmla="*/ 220 w 258"/>
                    <a:gd name="T65" fmla="*/ 11 h 194"/>
                    <a:gd name="T66" fmla="*/ 231 w 258"/>
                    <a:gd name="T67" fmla="*/ 6 h 194"/>
                    <a:gd name="T68" fmla="*/ 242 w 258"/>
                    <a:gd name="T69" fmla="*/ 0 h 194"/>
                    <a:gd name="T70" fmla="*/ 253 w 258"/>
                    <a:gd name="T71" fmla="*/ 0 h 194"/>
                    <a:gd name="T72" fmla="*/ 258 w 258"/>
                    <a:gd name="T73" fmla="*/ 0 h 19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58"/>
                    <a:gd name="T112" fmla="*/ 0 h 194"/>
                    <a:gd name="T113" fmla="*/ 258 w 258"/>
                    <a:gd name="T114" fmla="*/ 194 h 19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58" h="194">
                      <a:moveTo>
                        <a:pt x="0" y="194"/>
                      </a:moveTo>
                      <a:lnTo>
                        <a:pt x="5" y="189"/>
                      </a:lnTo>
                      <a:lnTo>
                        <a:pt x="16" y="189"/>
                      </a:lnTo>
                      <a:lnTo>
                        <a:pt x="26" y="183"/>
                      </a:lnTo>
                      <a:lnTo>
                        <a:pt x="37" y="178"/>
                      </a:lnTo>
                      <a:lnTo>
                        <a:pt x="43" y="167"/>
                      </a:lnTo>
                      <a:lnTo>
                        <a:pt x="48" y="162"/>
                      </a:lnTo>
                      <a:lnTo>
                        <a:pt x="53" y="156"/>
                      </a:lnTo>
                      <a:lnTo>
                        <a:pt x="59" y="151"/>
                      </a:lnTo>
                      <a:lnTo>
                        <a:pt x="64" y="140"/>
                      </a:lnTo>
                      <a:lnTo>
                        <a:pt x="64" y="135"/>
                      </a:lnTo>
                      <a:lnTo>
                        <a:pt x="69" y="124"/>
                      </a:lnTo>
                      <a:lnTo>
                        <a:pt x="75" y="119"/>
                      </a:lnTo>
                      <a:lnTo>
                        <a:pt x="80" y="113"/>
                      </a:lnTo>
                      <a:lnTo>
                        <a:pt x="86" y="108"/>
                      </a:lnTo>
                      <a:lnTo>
                        <a:pt x="91" y="103"/>
                      </a:lnTo>
                      <a:lnTo>
                        <a:pt x="96" y="97"/>
                      </a:lnTo>
                      <a:lnTo>
                        <a:pt x="107" y="92"/>
                      </a:lnTo>
                      <a:lnTo>
                        <a:pt x="113" y="81"/>
                      </a:lnTo>
                      <a:lnTo>
                        <a:pt x="118" y="76"/>
                      </a:lnTo>
                      <a:lnTo>
                        <a:pt x="123" y="70"/>
                      </a:lnTo>
                      <a:lnTo>
                        <a:pt x="134" y="65"/>
                      </a:lnTo>
                      <a:lnTo>
                        <a:pt x="139" y="60"/>
                      </a:lnTo>
                      <a:lnTo>
                        <a:pt x="145" y="49"/>
                      </a:lnTo>
                      <a:lnTo>
                        <a:pt x="156" y="43"/>
                      </a:lnTo>
                      <a:lnTo>
                        <a:pt x="166" y="33"/>
                      </a:lnTo>
                      <a:lnTo>
                        <a:pt x="177" y="27"/>
                      </a:lnTo>
                      <a:lnTo>
                        <a:pt x="177" y="22"/>
                      </a:lnTo>
                      <a:lnTo>
                        <a:pt x="183" y="22"/>
                      </a:lnTo>
                      <a:lnTo>
                        <a:pt x="193" y="16"/>
                      </a:lnTo>
                      <a:lnTo>
                        <a:pt x="204" y="16"/>
                      </a:lnTo>
                      <a:lnTo>
                        <a:pt x="215" y="11"/>
                      </a:lnTo>
                      <a:lnTo>
                        <a:pt x="220" y="11"/>
                      </a:lnTo>
                      <a:lnTo>
                        <a:pt x="231" y="6"/>
                      </a:lnTo>
                      <a:lnTo>
                        <a:pt x="242" y="0"/>
                      </a:lnTo>
                      <a:lnTo>
                        <a:pt x="253" y="0"/>
                      </a:lnTo>
                      <a:lnTo>
                        <a:pt x="258" y="0"/>
                      </a:lnTo>
                    </a:path>
                  </a:pathLst>
                </a:custGeom>
                <a:solidFill>
                  <a:schemeClr val="accent1"/>
                </a:solidFill>
                <a:ln w="17463">
                  <a:solidFill>
                    <a:schemeClr val="tx1"/>
                  </a:solidFill>
                  <a:round/>
                  <a:headEnd/>
                  <a:tailEnd/>
                </a:ln>
              </p:spPr>
              <p:txBody>
                <a:bodyPr/>
                <a:lstStyle/>
                <a:p>
                  <a:endParaRPr lang="en-GB">
                    <a:latin typeface="Gill Sans MT" pitchFamily="34" charset="0"/>
                  </a:endParaRPr>
                </a:p>
              </p:txBody>
            </p:sp>
            <p:sp>
              <p:nvSpPr>
                <p:cNvPr id="25650" name="Freeform 17"/>
                <p:cNvSpPr>
                  <a:spLocks/>
                </p:cNvSpPr>
                <p:nvPr/>
              </p:nvSpPr>
              <p:spPr bwMode="auto">
                <a:xfrm>
                  <a:off x="781" y="3053"/>
                  <a:ext cx="291" cy="194"/>
                </a:xfrm>
                <a:custGeom>
                  <a:avLst/>
                  <a:gdLst>
                    <a:gd name="T0" fmla="*/ 0 w 291"/>
                    <a:gd name="T1" fmla="*/ 194 h 194"/>
                    <a:gd name="T2" fmla="*/ 5 w 291"/>
                    <a:gd name="T3" fmla="*/ 188 h 194"/>
                    <a:gd name="T4" fmla="*/ 16 w 291"/>
                    <a:gd name="T5" fmla="*/ 183 h 194"/>
                    <a:gd name="T6" fmla="*/ 21 w 291"/>
                    <a:gd name="T7" fmla="*/ 177 h 194"/>
                    <a:gd name="T8" fmla="*/ 27 w 291"/>
                    <a:gd name="T9" fmla="*/ 177 h 194"/>
                    <a:gd name="T10" fmla="*/ 38 w 291"/>
                    <a:gd name="T11" fmla="*/ 167 h 194"/>
                    <a:gd name="T12" fmla="*/ 43 w 291"/>
                    <a:gd name="T13" fmla="*/ 156 h 194"/>
                    <a:gd name="T14" fmla="*/ 54 w 291"/>
                    <a:gd name="T15" fmla="*/ 150 h 194"/>
                    <a:gd name="T16" fmla="*/ 64 w 291"/>
                    <a:gd name="T17" fmla="*/ 145 h 194"/>
                    <a:gd name="T18" fmla="*/ 75 w 291"/>
                    <a:gd name="T19" fmla="*/ 140 h 194"/>
                    <a:gd name="T20" fmla="*/ 81 w 291"/>
                    <a:gd name="T21" fmla="*/ 134 h 194"/>
                    <a:gd name="T22" fmla="*/ 91 w 291"/>
                    <a:gd name="T23" fmla="*/ 124 h 194"/>
                    <a:gd name="T24" fmla="*/ 102 w 291"/>
                    <a:gd name="T25" fmla="*/ 118 h 194"/>
                    <a:gd name="T26" fmla="*/ 113 w 291"/>
                    <a:gd name="T27" fmla="*/ 113 h 194"/>
                    <a:gd name="T28" fmla="*/ 118 w 291"/>
                    <a:gd name="T29" fmla="*/ 107 h 194"/>
                    <a:gd name="T30" fmla="*/ 129 w 291"/>
                    <a:gd name="T31" fmla="*/ 102 h 194"/>
                    <a:gd name="T32" fmla="*/ 140 w 291"/>
                    <a:gd name="T33" fmla="*/ 91 h 194"/>
                    <a:gd name="T34" fmla="*/ 151 w 291"/>
                    <a:gd name="T35" fmla="*/ 80 h 194"/>
                    <a:gd name="T36" fmla="*/ 156 w 291"/>
                    <a:gd name="T37" fmla="*/ 70 h 194"/>
                    <a:gd name="T38" fmla="*/ 167 w 291"/>
                    <a:gd name="T39" fmla="*/ 64 h 194"/>
                    <a:gd name="T40" fmla="*/ 177 w 291"/>
                    <a:gd name="T41" fmla="*/ 59 h 194"/>
                    <a:gd name="T42" fmla="*/ 188 w 291"/>
                    <a:gd name="T43" fmla="*/ 48 h 194"/>
                    <a:gd name="T44" fmla="*/ 194 w 291"/>
                    <a:gd name="T45" fmla="*/ 43 h 194"/>
                    <a:gd name="T46" fmla="*/ 204 w 291"/>
                    <a:gd name="T47" fmla="*/ 32 h 194"/>
                    <a:gd name="T48" fmla="*/ 210 w 291"/>
                    <a:gd name="T49" fmla="*/ 32 h 194"/>
                    <a:gd name="T50" fmla="*/ 215 w 291"/>
                    <a:gd name="T51" fmla="*/ 32 h 194"/>
                    <a:gd name="T52" fmla="*/ 221 w 291"/>
                    <a:gd name="T53" fmla="*/ 27 h 194"/>
                    <a:gd name="T54" fmla="*/ 226 w 291"/>
                    <a:gd name="T55" fmla="*/ 27 h 194"/>
                    <a:gd name="T56" fmla="*/ 231 w 291"/>
                    <a:gd name="T57" fmla="*/ 27 h 194"/>
                    <a:gd name="T58" fmla="*/ 242 w 291"/>
                    <a:gd name="T59" fmla="*/ 21 h 194"/>
                    <a:gd name="T60" fmla="*/ 258 w 291"/>
                    <a:gd name="T61" fmla="*/ 16 h 194"/>
                    <a:gd name="T62" fmla="*/ 264 w 291"/>
                    <a:gd name="T63" fmla="*/ 10 h 194"/>
                    <a:gd name="T64" fmla="*/ 264 w 291"/>
                    <a:gd name="T65" fmla="*/ 5 h 194"/>
                    <a:gd name="T66" fmla="*/ 269 w 291"/>
                    <a:gd name="T67" fmla="*/ 0 h 194"/>
                    <a:gd name="T68" fmla="*/ 274 w 291"/>
                    <a:gd name="T69" fmla="*/ 0 h 194"/>
                    <a:gd name="T70" fmla="*/ 291 w 291"/>
                    <a:gd name="T71" fmla="*/ 5 h 1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91"/>
                    <a:gd name="T109" fmla="*/ 0 h 194"/>
                    <a:gd name="T110" fmla="*/ 291 w 291"/>
                    <a:gd name="T111" fmla="*/ 194 h 1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91" h="194">
                      <a:moveTo>
                        <a:pt x="0" y="194"/>
                      </a:moveTo>
                      <a:lnTo>
                        <a:pt x="5" y="188"/>
                      </a:lnTo>
                      <a:lnTo>
                        <a:pt x="16" y="183"/>
                      </a:lnTo>
                      <a:lnTo>
                        <a:pt x="21" y="177"/>
                      </a:lnTo>
                      <a:lnTo>
                        <a:pt x="27" y="177"/>
                      </a:lnTo>
                      <a:lnTo>
                        <a:pt x="38" y="167"/>
                      </a:lnTo>
                      <a:lnTo>
                        <a:pt x="43" y="156"/>
                      </a:lnTo>
                      <a:lnTo>
                        <a:pt x="54" y="150"/>
                      </a:lnTo>
                      <a:lnTo>
                        <a:pt x="64" y="145"/>
                      </a:lnTo>
                      <a:lnTo>
                        <a:pt x="75" y="140"/>
                      </a:lnTo>
                      <a:lnTo>
                        <a:pt x="81" y="134"/>
                      </a:lnTo>
                      <a:lnTo>
                        <a:pt x="91" y="124"/>
                      </a:lnTo>
                      <a:lnTo>
                        <a:pt x="102" y="118"/>
                      </a:lnTo>
                      <a:lnTo>
                        <a:pt x="113" y="113"/>
                      </a:lnTo>
                      <a:lnTo>
                        <a:pt x="118" y="107"/>
                      </a:lnTo>
                      <a:lnTo>
                        <a:pt x="129" y="102"/>
                      </a:lnTo>
                      <a:lnTo>
                        <a:pt x="140" y="91"/>
                      </a:lnTo>
                      <a:lnTo>
                        <a:pt x="151" y="80"/>
                      </a:lnTo>
                      <a:lnTo>
                        <a:pt x="156" y="70"/>
                      </a:lnTo>
                      <a:lnTo>
                        <a:pt x="167" y="64"/>
                      </a:lnTo>
                      <a:lnTo>
                        <a:pt x="177" y="59"/>
                      </a:lnTo>
                      <a:lnTo>
                        <a:pt x="188" y="48"/>
                      </a:lnTo>
                      <a:lnTo>
                        <a:pt x="194" y="43"/>
                      </a:lnTo>
                      <a:lnTo>
                        <a:pt x="204" y="32"/>
                      </a:lnTo>
                      <a:lnTo>
                        <a:pt x="210" y="32"/>
                      </a:lnTo>
                      <a:lnTo>
                        <a:pt x="215" y="32"/>
                      </a:lnTo>
                      <a:lnTo>
                        <a:pt x="221" y="27"/>
                      </a:lnTo>
                      <a:lnTo>
                        <a:pt x="226" y="27"/>
                      </a:lnTo>
                      <a:lnTo>
                        <a:pt x="231" y="27"/>
                      </a:lnTo>
                      <a:lnTo>
                        <a:pt x="242" y="21"/>
                      </a:lnTo>
                      <a:lnTo>
                        <a:pt x="258" y="16"/>
                      </a:lnTo>
                      <a:lnTo>
                        <a:pt x="264" y="10"/>
                      </a:lnTo>
                      <a:lnTo>
                        <a:pt x="264" y="5"/>
                      </a:lnTo>
                      <a:lnTo>
                        <a:pt x="269" y="0"/>
                      </a:lnTo>
                      <a:lnTo>
                        <a:pt x="274" y="0"/>
                      </a:lnTo>
                      <a:lnTo>
                        <a:pt x="291" y="5"/>
                      </a:lnTo>
                    </a:path>
                  </a:pathLst>
                </a:custGeom>
                <a:solidFill>
                  <a:schemeClr val="accent1"/>
                </a:solidFill>
                <a:ln w="17463">
                  <a:solidFill>
                    <a:schemeClr val="tx1"/>
                  </a:solidFill>
                  <a:round/>
                  <a:headEnd/>
                  <a:tailEnd/>
                </a:ln>
              </p:spPr>
              <p:txBody>
                <a:bodyPr/>
                <a:lstStyle/>
                <a:p>
                  <a:endParaRPr lang="en-GB">
                    <a:latin typeface="Gill Sans MT" pitchFamily="34" charset="0"/>
                  </a:endParaRPr>
                </a:p>
              </p:txBody>
            </p:sp>
            <p:sp>
              <p:nvSpPr>
                <p:cNvPr id="25651" name="Freeform 18"/>
                <p:cNvSpPr>
                  <a:spLocks/>
                </p:cNvSpPr>
                <p:nvPr/>
              </p:nvSpPr>
              <p:spPr bwMode="auto">
                <a:xfrm>
                  <a:off x="975" y="3058"/>
                  <a:ext cx="97" cy="226"/>
                </a:xfrm>
                <a:custGeom>
                  <a:avLst/>
                  <a:gdLst>
                    <a:gd name="T0" fmla="*/ 0 w 97"/>
                    <a:gd name="T1" fmla="*/ 226 h 226"/>
                    <a:gd name="T2" fmla="*/ 10 w 97"/>
                    <a:gd name="T3" fmla="*/ 226 h 226"/>
                    <a:gd name="T4" fmla="*/ 21 w 97"/>
                    <a:gd name="T5" fmla="*/ 215 h 226"/>
                    <a:gd name="T6" fmla="*/ 27 w 97"/>
                    <a:gd name="T7" fmla="*/ 205 h 226"/>
                    <a:gd name="T8" fmla="*/ 37 w 97"/>
                    <a:gd name="T9" fmla="*/ 199 h 226"/>
                    <a:gd name="T10" fmla="*/ 37 w 97"/>
                    <a:gd name="T11" fmla="*/ 189 h 226"/>
                    <a:gd name="T12" fmla="*/ 37 w 97"/>
                    <a:gd name="T13" fmla="*/ 178 h 226"/>
                    <a:gd name="T14" fmla="*/ 43 w 97"/>
                    <a:gd name="T15" fmla="*/ 172 h 226"/>
                    <a:gd name="T16" fmla="*/ 43 w 97"/>
                    <a:gd name="T17" fmla="*/ 162 h 226"/>
                    <a:gd name="T18" fmla="*/ 43 w 97"/>
                    <a:gd name="T19" fmla="*/ 151 h 226"/>
                    <a:gd name="T20" fmla="*/ 48 w 97"/>
                    <a:gd name="T21" fmla="*/ 140 h 226"/>
                    <a:gd name="T22" fmla="*/ 53 w 97"/>
                    <a:gd name="T23" fmla="*/ 135 h 226"/>
                    <a:gd name="T24" fmla="*/ 59 w 97"/>
                    <a:gd name="T25" fmla="*/ 124 h 226"/>
                    <a:gd name="T26" fmla="*/ 59 w 97"/>
                    <a:gd name="T27" fmla="*/ 113 h 226"/>
                    <a:gd name="T28" fmla="*/ 64 w 97"/>
                    <a:gd name="T29" fmla="*/ 108 h 226"/>
                    <a:gd name="T30" fmla="*/ 64 w 97"/>
                    <a:gd name="T31" fmla="*/ 97 h 226"/>
                    <a:gd name="T32" fmla="*/ 70 w 97"/>
                    <a:gd name="T33" fmla="*/ 86 h 226"/>
                    <a:gd name="T34" fmla="*/ 75 w 97"/>
                    <a:gd name="T35" fmla="*/ 75 h 226"/>
                    <a:gd name="T36" fmla="*/ 80 w 97"/>
                    <a:gd name="T37" fmla="*/ 65 h 226"/>
                    <a:gd name="T38" fmla="*/ 86 w 97"/>
                    <a:gd name="T39" fmla="*/ 54 h 226"/>
                    <a:gd name="T40" fmla="*/ 91 w 97"/>
                    <a:gd name="T41" fmla="*/ 43 h 226"/>
                    <a:gd name="T42" fmla="*/ 91 w 97"/>
                    <a:gd name="T43" fmla="*/ 38 h 226"/>
                    <a:gd name="T44" fmla="*/ 91 w 97"/>
                    <a:gd name="T45" fmla="*/ 32 h 226"/>
                    <a:gd name="T46" fmla="*/ 86 w 97"/>
                    <a:gd name="T47" fmla="*/ 22 h 226"/>
                    <a:gd name="T48" fmla="*/ 86 w 97"/>
                    <a:gd name="T49" fmla="*/ 16 h 226"/>
                    <a:gd name="T50" fmla="*/ 91 w 97"/>
                    <a:gd name="T51" fmla="*/ 11 h 226"/>
                    <a:gd name="T52" fmla="*/ 97 w 97"/>
                    <a:gd name="T53" fmla="*/ 0 h 22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7"/>
                    <a:gd name="T82" fmla="*/ 0 h 226"/>
                    <a:gd name="T83" fmla="*/ 97 w 97"/>
                    <a:gd name="T84" fmla="*/ 226 h 22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7" h="226">
                      <a:moveTo>
                        <a:pt x="0" y="226"/>
                      </a:moveTo>
                      <a:lnTo>
                        <a:pt x="10" y="226"/>
                      </a:lnTo>
                      <a:lnTo>
                        <a:pt x="21" y="215"/>
                      </a:lnTo>
                      <a:lnTo>
                        <a:pt x="27" y="205"/>
                      </a:lnTo>
                      <a:lnTo>
                        <a:pt x="37" y="199"/>
                      </a:lnTo>
                      <a:lnTo>
                        <a:pt x="37" y="189"/>
                      </a:lnTo>
                      <a:lnTo>
                        <a:pt x="37" y="178"/>
                      </a:lnTo>
                      <a:lnTo>
                        <a:pt x="43" y="172"/>
                      </a:lnTo>
                      <a:lnTo>
                        <a:pt x="43" y="162"/>
                      </a:lnTo>
                      <a:lnTo>
                        <a:pt x="43" y="151"/>
                      </a:lnTo>
                      <a:lnTo>
                        <a:pt x="48" y="140"/>
                      </a:lnTo>
                      <a:lnTo>
                        <a:pt x="53" y="135"/>
                      </a:lnTo>
                      <a:lnTo>
                        <a:pt x="59" y="124"/>
                      </a:lnTo>
                      <a:lnTo>
                        <a:pt x="59" y="113"/>
                      </a:lnTo>
                      <a:lnTo>
                        <a:pt x="64" y="108"/>
                      </a:lnTo>
                      <a:lnTo>
                        <a:pt x="64" y="97"/>
                      </a:lnTo>
                      <a:lnTo>
                        <a:pt x="70" y="86"/>
                      </a:lnTo>
                      <a:lnTo>
                        <a:pt x="75" y="75"/>
                      </a:lnTo>
                      <a:lnTo>
                        <a:pt x="80" y="65"/>
                      </a:lnTo>
                      <a:lnTo>
                        <a:pt x="86" y="54"/>
                      </a:lnTo>
                      <a:lnTo>
                        <a:pt x="91" y="43"/>
                      </a:lnTo>
                      <a:lnTo>
                        <a:pt x="91" y="38"/>
                      </a:lnTo>
                      <a:lnTo>
                        <a:pt x="91" y="32"/>
                      </a:lnTo>
                      <a:lnTo>
                        <a:pt x="86" y="22"/>
                      </a:lnTo>
                      <a:lnTo>
                        <a:pt x="86" y="16"/>
                      </a:lnTo>
                      <a:lnTo>
                        <a:pt x="91" y="11"/>
                      </a:lnTo>
                      <a:lnTo>
                        <a:pt x="97" y="0"/>
                      </a:lnTo>
                    </a:path>
                  </a:pathLst>
                </a:custGeom>
                <a:solidFill>
                  <a:schemeClr val="accent1"/>
                </a:solidFill>
                <a:ln w="17463">
                  <a:solidFill>
                    <a:schemeClr val="tx1"/>
                  </a:solidFill>
                  <a:round/>
                  <a:headEnd/>
                  <a:tailEnd/>
                </a:ln>
              </p:spPr>
              <p:txBody>
                <a:bodyPr/>
                <a:lstStyle/>
                <a:p>
                  <a:endParaRPr lang="en-GB">
                    <a:latin typeface="Gill Sans MT" pitchFamily="34" charset="0"/>
                  </a:endParaRPr>
                </a:p>
              </p:txBody>
            </p:sp>
            <p:sp>
              <p:nvSpPr>
                <p:cNvPr id="25652" name="Freeform 19"/>
                <p:cNvSpPr>
                  <a:spLocks/>
                </p:cNvSpPr>
                <p:nvPr/>
              </p:nvSpPr>
              <p:spPr bwMode="auto">
                <a:xfrm>
                  <a:off x="528" y="2304"/>
                  <a:ext cx="1060" cy="1529"/>
                </a:xfrm>
                <a:custGeom>
                  <a:avLst/>
                  <a:gdLst>
                    <a:gd name="T0" fmla="*/ 37 w 1060"/>
                    <a:gd name="T1" fmla="*/ 711 h 1529"/>
                    <a:gd name="T2" fmla="*/ 16 w 1060"/>
                    <a:gd name="T3" fmla="*/ 641 h 1529"/>
                    <a:gd name="T4" fmla="*/ 16 w 1060"/>
                    <a:gd name="T5" fmla="*/ 533 h 1529"/>
                    <a:gd name="T6" fmla="*/ 48 w 1060"/>
                    <a:gd name="T7" fmla="*/ 367 h 1529"/>
                    <a:gd name="T8" fmla="*/ 81 w 1060"/>
                    <a:gd name="T9" fmla="*/ 243 h 1529"/>
                    <a:gd name="T10" fmla="*/ 107 w 1060"/>
                    <a:gd name="T11" fmla="*/ 151 h 1529"/>
                    <a:gd name="T12" fmla="*/ 167 w 1060"/>
                    <a:gd name="T13" fmla="*/ 103 h 1529"/>
                    <a:gd name="T14" fmla="*/ 258 w 1060"/>
                    <a:gd name="T15" fmla="*/ 60 h 1529"/>
                    <a:gd name="T16" fmla="*/ 382 w 1060"/>
                    <a:gd name="T17" fmla="*/ 27 h 1529"/>
                    <a:gd name="T18" fmla="*/ 441 w 1060"/>
                    <a:gd name="T19" fmla="*/ 0 h 1529"/>
                    <a:gd name="T20" fmla="*/ 565 w 1060"/>
                    <a:gd name="T21" fmla="*/ 108 h 1529"/>
                    <a:gd name="T22" fmla="*/ 651 w 1060"/>
                    <a:gd name="T23" fmla="*/ 227 h 1529"/>
                    <a:gd name="T24" fmla="*/ 673 w 1060"/>
                    <a:gd name="T25" fmla="*/ 264 h 1529"/>
                    <a:gd name="T26" fmla="*/ 743 w 1060"/>
                    <a:gd name="T27" fmla="*/ 377 h 1529"/>
                    <a:gd name="T28" fmla="*/ 797 w 1060"/>
                    <a:gd name="T29" fmla="*/ 415 h 1529"/>
                    <a:gd name="T30" fmla="*/ 872 w 1060"/>
                    <a:gd name="T31" fmla="*/ 415 h 1529"/>
                    <a:gd name="T32" fmla="*/ 910 w 1060"/>
                    <a:gd name="T33" fmla="*/ 393 h 1529"/>
                    <a:gd name="T34" fmla="*/ 942 w 1060"/>
                    <a:gd name="T35" fmla="*/ 410 h 1529"/>
                    <a:gd name="T36" fmla="*/ 974 w 1060"/>
                    <a:gd name="T37" fmla="*/ 442 h 1529"/>
                    <a:gd name="T38" fmla="*/ 947 w 1060"/>
                    <a:gd name="T39" fmla="*/ 453 h 1529"/>
                    <a:gd name="T40" fmla="*/ 1060 w 1060"/>
                    <a:gd name="T41" fmla="*/ 582 h 1529"/>
                    <a:gd name="T42" fmla="*/ 1060 w 1060"/>
                    <a:gd name="T43" fmla="*/ 620 h 1529"/>
                    <a:gd name="T44" fmla="*/ 1017 w 1060"/>
                    <a:gd name="T45" fmla="*/ 673 h 1529"/>
                    <a:gd name="T46" fmla="*/ 936 w 1060"/>
                    <a:gd name="T47" fmla="*/ 668 h 1529"/>
                    <a:gd name="T48" fmla="*/ 829 w 1060"/>
                    <a:gd name="T49" fmla="*/ 738 h 1529"/>
                    <a:gd name="T50" fmla="*/ 721 w 1060"/>
                    <a:gd name="T51" fmla="*/ 781 h 1529"/>
                    <a:gd name="T52" fmla="*/ 651 w 1060"/>
                    <a:gd name="T53" fmla="*/ 862 h 1529"/>
                    <a:gd name="T54" fmla="*/ 608 w 1060"/>
                    <a:gd name="T55" fmla="*/ 1039 h 1529"/>
                    <a:gd name="T56" fmla="*/ 533 w 1060"/>
                    <a:gd name="T57" fmla="*/ 1169 h 1529"/>
                    <a:gd name="T58" fmla="*/ 441 w 1060"/>
                    <a:gd name="T59" fmla="*/ 1319 h 1529"/>
                    <a:gd name="T60" fmla="*/ 296 w 1060"/>
                    <a:gd name="T61" fmla="*/ 1438 h 1529"/>
                    <a:gd name="T62" fmla="*/ 226 w 1060"/>
                    <a:gd name="T63" fmla="*/ 1497 h 1529"/>
                    <a:gd name="T64" fmla="*/ 194 w 1060"/>
                    <a:gd name="T65" fmla="*/ 1529 h 1529"/>
                    <a:gd name="T66" fmla="*/ 161 w 1060"/>
                    <a:gd name="T67" fmla="*/ 1470 h 1529"/>
                    <a:gd name="T68" fmla="*/ 129 w 1060"/>
                    <a:gd name="T69" fmla="*/ 1432 h 1529"/>
                    <a:gd name="T70" fmla="*/ 140 w 1060"/>
                    <a:gd name="T71" fmla="*/ 1357 h 1529"/>
                    <a:gd name="T72" fmla="*/ 140 w 1060"/>
                    <a:gd name="T73" fmla="*/ 1309 h 1529"/>
                    <a:gd name="T74" fmla="*/ 97 w 1060"/>
                    <a:gd name="T75" fmla="*/ 1276 h 1529"/>
                    <a:gd name="T76" fmla="*/ 54 w 1060"/>
                    <a:gd name="T77" fmla="*/ 1222 h 1529"/>
                    <a:gd name="T78" fmla="*/ 21 w 1060"/>
                    <a:gd name="T79" fmla="*/ 1115 h 1529"/>
                    <a:gd name="T80" fmla="*/ 48 w 1060"/>
                    <a:gd name="T81" fmla="*/ 996 h 1529"/>
                    <a:gd name="T82" fmla="*/ 27 w 1060"/>
                    <a:gd name="T83" fmla="*/ 894 h 1529"/>
                    <a:gd name="T84" fmla="*/ 48 w 1060"/>
                    <a:gd name="T85" fmla="*/ 781 h 152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60"/>
                    <a:gd name="T130" fmla="*/ 0 h 1529"/>
                    <a:gd name="T131" fmla="*/ 1060 w 1060"/>
                    <a:gd name="T132" fmla="*/ 1529 h 1529"/>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60" h="1529">
                      <a:moveTo>
                        <a:pt x="43" y="743"/>
                      </a:moveTo>
                      <a:lnTo>
                        <a:pt x="37" y="711"/>
                      </a:lnTo>
                      <a:lnTo>
                        <a:pt x="27" y="679"/>
                      </a:lnTo>
                      <a:lnTo>
                        <a:pt x="16" y="641"/>
                      </a:lnTo>
                      <a:lnTo>
                        <a:pt x="5" y="614"/>
                      </a:lnTo>
                      <a:lnTo>
                        <a:pt x="16" y="533"/>
                      </a:lnTo>
                      <a:lnTo>
                        <a:pt x="5" y="404"/>
                      </a:lnTo>
                      <a:lnTo>
                        <a:pt x="48" y="367"/>
                      </a:lnTo>
                      <a:lnTo>
                        <a:pt x="59" y="280"/>
                      </a:lnTo>
                      <a:lnTo>
                        <a:pt x="81" y="243"/>
                      </a:lnTo>
                      <a:lnTo>
                        <a:pt x="113" y="205"/>
                      </a:lnTo>
                      <a:lnTo>
                        <a:pt x="107" y="151"/>
                      </a:lnTo>
                      <a:lnTo>
                        <a:pt x="145" y="108"/>
                      </a:lnTo>
                      <a:lnTo>
                        <a:pt x="167" y="103"/>
                      </a:lnTo>
                      <a:lnTo>
                        <a:pt x="215" y="65"/>
                      </a:lnTo>
                      <a:lnTo>
                        <a:pt x="258" y="60"/>
                      </a:lnTo>
                      <a:lnTo>
                        <a:pt x="323" y="76"/>
                      </a:lnTo>
                      <a:lnTo>
                        <a:pt x="382" y="27"/>
                      </a:lnTo>
                      <a:lnTo>
                        <a:pt x="409" y="17"/>
                      </a:lnTo>
                      <a:lnTo>
                        <a:pt x="441" y="0"/>
                      </a:lnTo>
                      <a:lnTo>
                        <a:pt x="500" y="70"/>
                      </a:lnTo>
                      <a:lnTo>
                        <a:pt x="565" y="108"/>
                      </a:lnTo>
                      <a:lnTo>
                        <a:pt x="587" y="146"/>
                      </a:lnTo>
                      <a:lnTo>
                        <a:pt x="651" y="227"/>
                      </a:lnTo>
                      <a:lnTo>
                        <a:pt x="657" y="253"/>
                      </a:lnTo>
                      <a:lnTo>
                        <a:pt x="673" y="264"/>
                      </a:lnTo>
                      <a:lnTo>
                        <a:pt x="683" y="307"/>
                      </a:lnTo>
                      <a:lnTo>
                        <a:pt x="743" y="377"/>
                      </a:lnTo>
                      <a:lnTo>
                        <a:pt x="759" y="393"/>
                      </a:lnTo>
                      <a:lnTo>
                        <a:pt x="797" y="415"/>
                      </a:lnTo>
                      <a:lnTo>
                        <a:pt x="834" y="399"/>
                      </a:lnTo>
                      <a:lnTo>
                        <a:pt x="872" y="415"/>
                      </a:lnTo>
                      <a:lnTo>
                        <a:pt x="883" y="393"/>
                      </a:lnTo>
                      <a:lnTo>
                        <a:pt x="910" y="393"/>
                      </a:lnTo>
                      <a:lnTo>
                        <a:pt x="926" y="399"/>
                      </a:lnTo>
                      <a:lnTo>
                        <a:pt x="942" y="410"/>
                      </a:lnTo>
                      <a:lnTo>
                        <a:pt x="974" y="426"/>
                      </a:lnTo>
                      <a:lnTo>
                        <a:pt x="974" y="442"/>
                      </a:lnTo>
                      <a:lnTo>
                        <a:pt x="947" y="442"/>
                      </a:lnTo>
                      <a:lnTo>
                        <a:pt x="947" y="453"/>
                      </a:lnTo>
                      <a:lnTo>
                        <a:pt x="1044" y="560"/>
                      </a:lnTo>
                      <a:lnTo>
                        <a:pt x="1060" y="582"/>
                      </a:lnTo>
                      <a:lnTo>
                        <a:pt x="1055" y="598"/>
                      </a:lnTo>
                      <a:lnTo>
                        <a:pt x="1060" y="620"/>
                      </a:lnTo>
                      <a:lnTo>
                        <a:pt x="1050" y="646"/>
                      </a:lnTo>
                      <a:lnTo>
                        <a:pt x="1017" y="673"/>
                      </a:lnTo>
                      <a:lnTo>
                        <a:pt x="980" y="684"/>
                      </a:lnTo>
                      <a:lnTo>
                        <a:pt x="936" y="668"/>
                      </a:lnTo>
                      <a:lnTo>
                        <a:pt x="893" y="684"/>
                      </a:lnTo>
                      <a:lnTo>
                        <a:pt x="829" y="738"/>
                      </a:lnTo>
                      <a:lnTo>
                        <a:pt x="780" y="743"/>
                      </a:lnTo>
                      <a:lnTo>
                        <a:pt x="721" y="781"/>
                      </a:lnTo>
                      <a:lnTo>
                        <a:pt x="657" y="856"/>
                      </a:lnTo>
                      <a:lnTo>
                        <a:pt x="651" y="862"/>
                      </a:lnTo>
                      <a:lnTo>
                        <a:pt x="619" y="905"/>
                      </a:lnTo>
                      <a:lnTo>
                        <a:pt x="608" y="1039"/>
                      </a:lnTo>
                      <a:lnTo>
                        <a:pt x="549" y="1142"/>
                      </a:lnTo>
                      <a:lnTo>
                        <a:pt x="533" y="1169"/>
                      </a:lnTo>
                      <a:lnTo>
                        <a:pt x="522" y="1244"/>
                      </a:lnTo>
                      <a:lnTo>
                        <a:pt x="441" y="1319"/>
                      </a:lnTo>
                      <a:lnTo>
                        <a:pt x="366" y="1357"/>
                      </a:lnTo>
                      <a:lnTo>
                        <a:pt x="296" y="1438"/>
                      </a:lnTo>
                      <a:lnTo>
                        <a:pt x="285" y="1465"/>
                      </a:lnTo>
                      <a:lnTo>
                        <a:pt x="226" y="1497"/>
                      </a:lnTo>
                      <a:lnTo>
                        <a:pt x="204" y="1524"/>
                      </a:lnTo>
                      <a:lnTo>
                        <a:pt x="194" y="1529"/>
                      </a:lnTo>
                      <a:lnTo>
                        <a:pt x="167" y="1497"/>
                      </a:lnTo>
                      <a:lnTo>
                        <a:pt x="161" y="1470"/>
                      </a:lnTo>
                      <a:lnTo>
                        <a:pt x="129" y="1465"/>
                      </a:lnTo>
                      <a:lnTo>
                        <a:pt x="129" y="1432"/>
                      </a:lnTo>
                      <a:lnTo>
                        <a:pt x="129" y="1416"/>
                      </a:lnTo>
                      <a:lnTo>
                        <a:pt x="140" y="1357"/>
                      </a:lnTo>
                      <a:lnTo>
                        <a:pt x="145" y="1314"/>
                      </a:lnTo>
                      <a:lnTo>
                        <a:pt x="140" y="1309"/>
                      </a:lnTo>
                      <a:lnTo>
                        <a:pt x="129" y="1292"/>
                      </a:lnTo>
                      <a:lnTo>
                        <a:pt x="97" y="1276"/>
                      </a:lnTo>
                      <a:lnTo>
                        <a:pt x="86" y="1255"/>
                      </a:lnTo>
                      <a:lnTo>
                        <a:pt x="54" y="1222"/>
                      </a:lnTo>
                      <a:lnTo>
                        <a:pt x="0" y="1158"/>
                      </a:lnTo>
                      <a:lnTo>
                        <a:pt x="21" y="1115"/>
                      </a:lnTo>
                      <a:lnTo>
                        <a:pt x="16" y="1039"/>
                      </a:lnTo>
                      <a:lnTo>
                        <a:pt x="48" y="996"/>
                      </a:lnTo>
                      <a:lnTo>
                        <a:pt x="54" y="964"/>
                      </a:lnTo>
                      <a:lnTo>
                        <a:pt x="27" y="894"/>
                      </a:lnTo>
                      <a:lnTo>
                        <a:pt x="16" y="851"/>
                      </a:lnTo>
                      <a:lnTo>
                        <a:pt x="48" y="781"/>
                      </a:lnTo>
                      <a:lnTo>
                        <a:pt x="43" y="743"/>
                      </a:lnTo>
                      <a:close/>
                    </a:path>
                  </a:pathLst>
                </a:custGeom>
                <a:solidFill>
                  <a:schemeClr val="accent1"/>
                </a:solidFill>
                <a:ln w="17463">
                  <a:solidFill>
                    <a:schemeClr val="tx1"/>
                  </a:solidFill>
                  <a:round/>
                  <a:headEnd/>
                  <a:tailEnd/>
                </a:ln>
              </p:spPr>
              <p:txBody>
                <a:bodyPr/>
                <a:lstStyle/>
                <a:p>
                  <a:endParaRPr lang="en-GB">
                    <a:latin typeface="Gill Sans MT" pitchFamily="34" charset="0"/>
                  </a:endParaRPr>
                </a:p>
              </p:txBody>
            </p:sp>
          </p:grpSp>
          <p:sp>
            <p:nvSpPr>
              <p:cNvPr id="25639" name="AutoShape 20"/>
              <p:cNvSpPr>
                <a:spLocks noChangeArrowheads="1"/>
              </p:cNvSpPr>
              <p:nvPr/>
            </p:nvSpPr>
            <p:spPr bwMode="auto">
              <a:xfrm>
                <a:off x="2336" y="3385"/>
                <a:ext cx="317" cy="227"/>
              </a:xfrm>
              <a:prstGeom prst="rightArrow">
                <a:avLst>
                  <a:gd name="adj1" fmla="val 50000"/>
                  <a:gd name="adj2" fmla="val 34912"/>
                </a:avLst>
              </a:prstGeom>
              <a:solidFill>
                <a:schemeClr val="accent1"/>
              </a:solidFill>
              <a:ln w="9525">
                <a:solidFill>
                  <a:schemeClr val="tx1"/>
                </a:solidFill>
                <a:miter lim="800000"/>
                <a:headEnd/>
                <a:tailEnd/>
              </a:ln>
            </p:spPr>
            <p:txBody>
              <a:bodyPr wrap="none" anchor="ctr"/>
              <a:lstStyle/>
              <a:p>
                <a:endParaRPr lang="en-GB">
                  <a:latin typeface="Gill Sans MT" pitchFamily="34" charset="0"/>
                </a:endParaRPr>
              </a:p>
            </p:txBody>
          </p:sp>
        </p:grpSp>
        <p:grpSp>
          <p:nvGrpSpPr>
            <p:cNvPr id="6" name="Group 21"/>
            <p:cNvGrpSpPr>
              <a:grpSpLocks/>
            </p:cNvGrpSpPr>
            <p:nvPr/>
          </p:nvGrpSpPr>
          <p:grpSpPr bwMode="auto">
            <a:xfrm>
              <a:off x="3742" y="2435"/>
              <a:ext cx="1497" cy="1086"/>
              <a:chOff x="3923" y="2526"/>
              <a:chExt cx="1497" cy="1086"/>
            </a:xfrm>
          </p:grpSpPr>
          <p:grpSp>
            <p:nvGrpSpPr>
              <p:cNvPr id="7" name="Group 22"/>
              <p:cNvGrpSpPr>
                <a:grpSpLocks/>
              </p:cNvGrpSpPr>
              <p:nvPr/>
            </p:nvGrpSpPr>
            <p:grpSpPr bwMode="auto">
              <a:xfrm>
                <a:off x="4327" y="2526"/>
                <a:ext cx="1093" cy="1086"/>
                <a:chOff x="4158" y="2526"/>
                <a:chExt cx="1093" cy="1086"/>
              </a:xfrm>
            </p:grpSpPr>
            <p:sp>
              <p:nvSpPr>
                <p:cNvPr id="25631" name="Freeform 23"/>
                <p:cNvSpPr>
                  <a:spLocks/>
                </p:cNvSpPr>
                <p:nvPr/>
              </p:nvSpPr>
              <p:spPr bwMode="auto">
                <a:xfrm>
                  <a:off x="4706" y="2526"/>
                  <a:ext cx="274" cy="544"/>
                </a:xfrm>
                <a:custGeom>
                  <a:avLst/>
                  <a:gdLst>
                    <a:gd name="T0" fmla="*/ 85 w 85"/>
                    <a:gd name="T1" fmla="*/ 22 h 169"/>
                    <a:gd name="T2" fmla="*/ 0 w 85"/>
                    <a:gd name="T3" fmla="*/ 0 h 169"/>
                    <a:gd name="T4" fmla="*/ 0 w 85"/>
                    <a:gd name="T5" fmla="*/ 169 h 169"/>
                    <a:gd name="T6" fmla="*/ 85 w 85"/>
                    <a:gd name="T7" fmla="*/ 22 h 169"/>
                    <a:gd name="T8" fmla="*/ 0 60000 65536"/>
                    <a:gd name="T9" fmla="*/ 0 60000 65536"/>
                    <a:gd name="T10" fmla="*/ 0 60000 65536"/>
                    <a:gd name="T11" fmla="*/ 0 60000 65536"/>
                    <a:gd name="T12" fmla="*/ 0 w 85"/>
                    <a:gd name="T13" fmla="*/ 0 h 169"/>
                    <a:gd name="T14" fmla="*/ 85 w 85"/>
                    <a:gd name="T15" fmla="*/ 169 h 169"/>
                  </a:gdLst>
                  <a:ahLst/>
                  <a:cxnLst>
                    <a:cxn ang="T8">
                      <a:pos x="T0" y="T1"/>
                    </a:cxn>
                    <a:cxn ang="T9">
                      <a:pos x="T2" y="T3"/>
                    </a:cxn>
                    <a:cxn ang="T10">
                      <a:pos x="T4" y="T5"/>
                    </a:cxn>
                    <a:cxn ang="T11">
                      <a:pos x="T6" y="T7"/>
                    </a:cxn>
                  </a:cxnLst>
                  <a:rect l="T12" t="T13" r="T14" b="T15"/>
                  <a:pathLst>
                    <a:path w="85" h="169">
                      <a:moveTo>
                        <a:pt x="85" y="22"/>
                      </a:moveTo>
                      <a:cubicBezTo>
                        <a:pt x="59" y="7"/>
                        <a:pt x="29" y="0"/>
                        <a:pt x="0" y="0"/>
                      </a:cubicBezTo>
                      <a:lnTo>
                        <a:pt x="0" y="169"/>
                      </a:lnTo>
                      <a:lnTo>
                        <a:pt x="85" y="22"/>
                      </a:lnTo>
                      <a:close/>
                    </a:path>
                  </a:pathLst>
                </a:custGeom>
                <a:solidFill>
                  <a:srgbClr val="FFCC99"/>
                </a:solidFill>
                <a:ln w="4826">
                  <a:solidFill>
                    <a:srgbClr val="000000"/>
                  </a:solidFill>
                  <a:round/>
                  <a:headEnd/>
                  <a:tailEnd/>
                </a:ln>
              </p:spPr>
              <p:txBody>
                <a:bodyPr/>
                <a:lstStyle/>
                <a:p>
                  <a:endParaRPr lang="en-GB">
                    <a:latin typeface="Gill Sans MT" pitchFamily="34" charset="0"/>
                  </a:endParaRPr>
                </a:p>
              </p:txBody>
            </p:sp>
            <p:sp>
              <p:nvSpPr>
                <p:cNvPr id="25632" name="Freeform 24"/>
                <p:cNvSpPr>
                  <a:spLocks/>
                </p:cNvSpPr>
                <p:nvPr/>
              </p:nvSpPr>
              <p:spPr bwMode="auto">
                <a:xfrm>
                  <a:off x="4706" y="2597"/>
                  <a:ext cx="541" cy="473"/>
                </a:xfrm>
                <a:custGeom>
                  <a:avLst/>
                  <a:gdLst>
                    <a:gd name="T0" fmla="*/ 168 w 168"/>
                    <a:gd name="T1" fmla="*/ 144 h 147"/>
                    <a:gd name="T2" fmla="*/ 85 w 168"/>
                    <a:gd name="T3" fmla="*/ 0 h 147"/>
                    <a:gd name="T4" fmla="*/ 0 w 168"/>
                    <a:gd name="T5" fmla="*/ 147 h 147"/>
                    <a:gd name="T6" fmla="*/ 168 w 168"/>
                    <a:gd name="T7" fmla="*/ 144 h 147"/>
                    <a:gd name="T8" fmla="*/ 0 60000 65536"/>
                    <a:gd name="T9" fmla="*/ 0 60000 65536"/>
                    <a:gd name="T10" fmla="*/ 0 60000 65536"/>
                    <a:gd name="T11" fmla="*/ 0 60000 65536"/>
                    <a:gd name="T12" fmla="*/ 0 w 168"/>
                    <a:gd name="T13" fmla="*/ 0 h 147"/>
                    <a:gd name="T14" fmla="*/ 168 w 168"/>
                    <a:gd name="T15" fmla="*/ 147 h 147"/>
                  </a:gdLst>
                  <a:ahLst/>
                  <a:cxnLst>
                    <a:cxn ang="T8">
                      <a:pos x="T0" y="T1"/>
                    </a:cxn>
                    <a:cxn ang="T9">
                      <a:pos x="T2" y="T3"/>
                    </a:cxn>
                    <a:cxn ang="T10">
                      <a:pos x="T4" y="T5"/>
                    </a:cxn>
                    <a:cxn ang="T11">
                      <a:pos x="T6" y="T7"/>
                    </a:cxn>
                  </a:cxnLst>
                  <a:rect l="T12" t="T13" r="T14" b="T15"/>
                  <a:pathLst>
                    <a:path w="168" h="147">
                      <a:moveTo>
                        <a:pt x="168" y="144"/>
                      </a:moveTo>
                      <a:cubicBezTo>
                        <a:pt x="167" y="84"/>
                        <a:pt x="136" y="30"/>
                        <a:pt x="85" y="0"/>
                      </a:cubicBezTo>
                      <a:lnTo>
                        <a:pt x="0" y="147"/>
                      </a:lnTo>
                      <a:lnTo>
                        <a:pt x="168" y="144"/>
                      </a:lnTo>
                      <a:close/>
                    </a:path>
                  </a:pathLst>
                </a:custGeom>
                <a:solidFill>
                  <a:srgbClr val="FF99CC"/>
                </a:solidFill>
                <a:ln w="4826">
                  <a:solidFill>
                    <a:srgbClr val="000000"/>
                  </a:solidFill>
                  <a:round/>
                  <a:headEnd/>
                  <a:tailEnd/>
                </a:ln>
              </p:spPr>
              <p:txBody>
                <a:bodyPr/>
                <a:lstStyle/>
                <a:p>
                  <a:endParaRPr lang="en-GB">
                    <a:latin typeface="Gill Sans MT" pitchFamily="34" charset="0"/>
                  </a:endParaRPr>
                </a:p>
              </p:txBody>
            </p:sp>
            <p:sp>
              <p:nvSpPr>
                <p:cNvPr id="25633" name="Freeform 25"/>
                <p:cNvSpPr>
                  <a:spLocks/>
                </p:cNvSpPr>
                <p:nvPr/>
              </p:nvSpPr>
              <p:spPr bwMode="auto">
                <a:xfrm>
                  <a:off x="4706" y="3061"/>
                  <a:ext cx="545" cy="509"/>
                </a:xfrm>
                <a:custGeom>
                  <a:avLst/>
                  <a:gdLst>
                    <a:gd name="T0" fmla="*/ 65 w 169"/>
                    <a:gd name="T1" fmla="*/ 158 h 158"/>
                    <a:gd name="T2" fmla="*/ 169 w 169"/>
                    <a:gd name="T3" fmla="*/ 3 h 158"/>
                    <a:gd name="T4" fmla="*/ 168 w 169"/>
                    <a:gd name="T5" fmla="*/ 0 h 158"/>
                    <a:gd name="T6" fmla="*/ 0 w 169"/>
                    <a:gd name="T7" fmla="*/ 3 h 158"/>
                    <a:gd name="T8" fmla="*/ 65 w 169"/>
                    <a:gd name="T9" fmla="*/ 158 h 158"/>
                    <a:gd name="T10" fmla="*/ 0 60000 65536"/>
                    <a:gd name="T11" fmla="*/ 0 60000 65536"/>
                    <a:gd name="T12" fmla="*/ 0 60000 65536"/>
                    <a:gd name="T13" fmla="*/ 0 60000 65536"/>
                    <a:gd name="T14" fmla="*/ 0 60000 65536"/>
                    <a:gd name="T15" fmla="*/ 0 w 169"/>
                    <a:gd name="T16" fmla="*/ 0 h 158"/>
                    <a:gd name="T17" fmla="*/ 169 w 169"/>
                    <a:gd name="T18" fmla="*/ 158 h 158"/>
                  </a:gdLst>
                  <a:ahLst/>
                  <a:cxnLst>
                    <a:cxn ang="T10">
                      <a:pos x="T0" y="T1"/>
                    </a:cxn>
                    <a:cxn ang="T11">
                      <a:pos x="T2" y="T3"/>
                    </a:cxn>
                    <a:cxn ang="T12">
                      <a:pos x="T4" y="T5"/>
                    </a:cxn>
                    <a:cxn ang="T13">
                      <a:pos x="T6" y="T7"/>
                    </a:cxn>
                    <a:cxn ang="T14">
                      <a:pos x="T8" y="T9"/>
                    </a:cxn>
                  </a:cxnLst>
                  <a:rect l="T15" t="T16" r="T17" b="T18"/>
                  <a:pathLst>
                    <a:path w="169" h="158">
                      <a:moveTo>
                        <a:pt x="65" y="158"/>
                      </a:moveTo>
                      <a:cubicBezTo>
                        <a:pt x="128" y="132"/>
                        <a:pt x="169" y="70"/>
                        <a:pt x="169" y="3"/>
                      </a:cubicBezTo>
                      <a:cubicBezTo>
                        <a:pt x="169" y="2"/>
                        <a:pt x="168" y="1"/>
                        <a:pt x="168" y="0"/>
                      </a:cubicBezTo>
                      <a:lnTo>
                        <a:pt x="0" y="3"/>
                      </a:lnTo>
                      <a:lnTo>
                        <a:pt x="65" y="158"/>
                      </a:lnTo>
                      <a:close/>
                    </a:path>
                  </a:pathLst>
                </a:custGeom>
                <a:solidFill>
                  <a:srgbClr val="00FF99"/>
                </a:solidFill>
                <a:ln w="4826">
                  <a:solidFill>
                    <a:srgbClr val="000000"/>
                  </a:solidFill>
                  <a:round/>
                  <a:headEnd/>
                  <a:tailEnd/>
                </a:ln>
              </p:spPr>
              <p:txBody>
                <a:bodyPr/>
                <a:lstStyle/>
                <a:p>
                  <a:endParaRPr lang="en-GB">
                    <a:latin typeface="Gill Sans MT" pitchFamily="34" charset="0"/>
                  </a:endParaRPr>
                </a:p>
              </p:txBody>
            </p:sp>
            <p:sp>
              <p:nvSpPr>
                <p:cNvPr id="25634" name="Freeform 26"/>
                <p:cNvSpPr>
                  <a:spLocks/>
                </p:cNvSpPr>
                <p:nvPr/>
              </p:nvSpPr>
              <p:spPr bwMode="auto">
                <a:xfrm>
                  <a:off x="4548" y="3070"/>
                  <a:ext cx="367" cy="542"/>
                </a:xfrm>
                <a:custGeom>
                  <a:avLst/>
                  <a:gdLst>
                    <a:gd name="T0" fmla="*/ 0 w 114"/>
                    <a:gd name="T1" fmla="*/ 161 h 168"/>
                    <a:gd name="T2" fmla="*/ 49 w 114"/>
                    <a:gd name="T3" fmla="*/ 168 h 168"/>
                    <a:gd name="T4" fmla="*/ 114 w 114"/>
                    <a:gd name="T5" fmla="*/ 155 h 168"/>
                    <a:gd name="T6" fmla="*/ 49 w 114"/>
                    <a:gd name="T7" fmla="*/ 0 h 168"/>
                    <a:gd name="T8" fmla="*/ 0 w 114"/>
                    <a:gd name="T9" fmla="*/ 161 h 168"/>
                    <a:gd name="T10" fmla="*/ 0 60000 65536"/>
                    <a:gd name="T11" fmla="*/ 0 60000 65536"/>
                    <a:gd name="T12" fmla="*/ 0 60000 65536"/>
                    <a:gd name="T13" fmla="*/ 0 60000 65536"/>
                    <a:gd name="T14" fmla="*/ 0 60000 65536"/>
                    <a:gd name="T15" fmla="*/ 0 w 114"/>
                    <a:gd name="T16" fmla="*/ 0 h 168"/>
                    <a:gd name="T17" fmla="*/ 114 w 114"/>
                    <a:gd name="T18" fmla="*/ 168 h 168"/>
                  </a:gdLst>
                  <a:ahLst/>
                  <a:cxnLst>
                    <a:cxn ang="T10">
                      <a:pos x="T0" y="T1"/>
                    </a:cxn>
                    <a:cxn ang="T11">
                      <a:pos x="T2" y="T3"/>
                    </a:cxn>
                    <a:cxn ang="T12">
                      <a:pos x="T4" y="T5"/>
                    </a:cxn>
                    <a:cxn ang="T13">
                      <a:pos x="T6" y="T7"/>
                    </a:cxn>
                    <a:cxn ang="T14">
                      <a:pos x="T8" y="T9"/>
                    </a:cxn>
                  </a:cxnLst>
                  <a:rect l="T15" t="T16" r="T17" b="T18"/>
                  <a:pathLst>
                    <a:path w="114" h="168">
                      <a:moveTo>
                        <a:pt x="0" y="161"/>
                      </a:moveTo>
                      <a:cubicBezTo>
                        <a:pt x="15" y="166"/>
                        <a:pt x="32" y="168"/>
                        <a:pt x="49" y="168"/>
                      </a:cubicBezTo>
                      <a:cubicBezTo>
                        <a:pt x="71" y="168"/>
                        <a:pt x="94" y="164"/>
                        <a:pt x="114" y="155"/>
                      </a:cubicBezTo>
                      <a:lnTo>
                        <a:pt x="49" y="0"/>
                      </a:lnTo>
                      <a:lnTo>
                        <a:pt x="0" y="161"/>
                      </a:lnTo>
                      <a:close/>
                    </a:path>
                  </a:pathLst>
                </a:custGeom>
                <a:solidFill>
                  <a:srgbClr val="FF0000"/>
                </a:solidFill>
                <a:ln w="4826">
                  <a:solidFill>
                    <a:srgbClr val="000000"/>
                  </a:solidFill>
                  <a:round/>
                  <a:headEnd/>
                  <a:tailEnd/>
                </a:ln>
              </p:spPr>
              <p:txBody>
                <a:bodyPr/>
                <a:lstStyle/>
                <a:p>
                  <a:endParaRPr lang="en-GB">
                    <a:latin typeface="Gill Sans MT" pitchFamily="34" charset="0"/>
                  </a:endParaRPr>
                </a:p>
              </p:txBody>
            </p:sp>
            <p:sp>
              <p:nvSpPr>
                <p:cNvPr id="25635" name="Freeform 27"/>
                <p:cNvSpPr>
                  <a:spLocks/>
                </p:cNvSpPr>
                <p:nvPr/>
              </p:nvSpPr>
              <p:spPr bwMode="auto">
                <a:xfrm>
                  <a:off x="4193" y="3070"/>
                  <a:ext cx="513" cy="519"/>
                </a:xfrm>
                <a:custGeom>
                  <a:avLst/>
                  <a:gdLst>
                    <a:gd name="T0" fmla="*/ 0 w 159"/>
                    <a:gd name="T1" fmla="*/ 57 h 161"/>
                    <a:gd name="T2" fmla="*/ 110 w 159"/>
                    <a:gd name="T3" fmla="*/ 161 h 161"/>
                    <a:gd name="T4" fmla="*/ 159 w 159"/>
                    <a:gd name="T5" fmla="*/ 0 h 161"/>
                    <a:gd name="T6" fmla="*/ 0 w 159"/>
                    <a:gd name="T7" fmla="*/ 57 h 161"/>
                    <a:gd name="T8" fmla="*/ 0 60000 65536"/>
                    <a:gd name="T9" fmla="*/ 0 60000 65536"/>
                    <a:gd name="T10" fmla="*/ 0 60000 65536"/>
                    <a:gd name="T11" fmla="*/ 0 60000 65536"/>
                    <a:gd name="T12" fmla="*/ 0 w 159"/>
                    <a:gd name="T13" fmla="*/ 0 h 161"/>
                    <a:gd name="T14" fmla="*/ 159 w 159"/>
                    <a:gd name="T15" fmla="*/ 161 h 161"/>
                  </a:gdLst>
                  <a:ahLst/>
                  <a:cxnLst>
                    <a:cxn ang="T8">
                      <a:pos x="T0" y="T1"/>
                    </a:cxn>
                    <a:cxn ang="T9">
                      <a:pos x="T2" y="T3"/>
                    </a:cxn>
                    <a:cxn ang="T10">
                      <a:pos x="T4" y="T5"/>
                    </a:cxn>
                    <a:cxn ang="T11">
                      <a:pos x="T6" y="T7"/>
                    </a:cxn>
                  </a:cxnLst>
                  <a:rect l="T12" t="T13" r="T14" b="T15"/>
                  <a:pathLst>
                    <a:path w="159" h="161">
                      <a:moveTo>
                        <a:pt x="0" y="57"/>
                      </a:moveTo>
                      <a:cubicBezTo>
                        <a:pt x="18" y="107"/>
                        <a:pt x="59" y="146"/>
                        <a:pt x="110" y="161"/>
                      </a:cubicBezTo>
                      <a:lnTo>
                        <a:pt x="159" y="0"/>
                      </a:lnTo>
                      <a:lnTo>
                        <a:pt x="0" y="57"/>
                      </a:lnTo>
                      <a:close/>
                    </a:path>
                  </a:pathLst>
                </a:custGeom>
                <a:solidFill>
                  <a:srgbClr val="00FF00"/>
                </a:solidFill>
                <a:ln w="4826">
                  <a:solidFill>
                    <a:srgbClr val="000000"/>
                  </a:solidFill>
                  <a:round/>
                  <a:headEnd/>
                  <a:tailEnd/>
                </a:ln>
              </p:spPr>
              <p:txBody>
                <a:bodyPr/>
                <a:lstStyle/>
                <a:p>
                  <a:endParaRPr lang="en-GB">
                    <a:latin typeface="Gill Sans MT" pitchFamily="34" charset="0"/>
                  </a:endParaRPr>
                </a:p>
              </p:txBody>
            </p:sp>
            <p:sp>
              <p:nvSpPr>
                <p:cNvPr id="25636" name="Freeform 28"/>
                <p:cNvSpPr>
                  <a:spLocks/>
                </p:cNvSpPr>
                <p:nvPr/>
              </p:nvSpPr>
              <p:spPr bwMode="auto">
                <a:xfrm>
                  <a:off x="4158" y="2558"/>
                  <a:ext cx="548" cy="696"/>
                </a:xfrm>
                <a:custGeom>
                  <a:avLst/>
                  <a:gdLst>
                    <a:gd name="T0" fmla="*/ 112 w 170"/>
                    <a:gd name="T1" fmla="*/ 0 h 216"/>
                    <a:gd name="T2" fmla="*/ 1 w 170"/>
                    <a:gd name="T3" fmla="*/ 158 h 216"/>
                    <a:gd name="T4" fmla="*/ 11 w 170"/>
                    <a:gd name="T5" fmla="*/ 216 h 216"/>
                    <a:gd name="T6" fmla="*/ 170 w 170"/>
                    <a:gd name="T7" fmla="*/ 159 h 216"/>
                    <a:gd name="T8" fmla="*/ 112 w 170"/>
                    <a:gd name="T9" fmla="*/ 0 h 216"/>
                    <a:gd name="T10" fmla="*/ 0 60000 65536"/>
                    <a:gd name="T11" fmla="*/ 0 60000 65536"/>
                    <a:gd name="T12" fmla="*/ 0 60000 65536"/>
                    <a:gd name="T13" fmla="*/ 0 60000 65536"/>
                    <a:gd name="T14" fmla="*/ 0 60000 65536"/>
                    <a:gd name="T15" fmla="*/ 0 w 170"/>
                    <a:gd name="T16" fmla="*/ 0 h 216"/>
                    <a:gd name="T17" fmla="*/ 170 w 170"/>
                    <a:gd name="T18" fmla="*/ 216 h 216"/>
                  </a:gdLst>
                  <a:ahLst/>
                  <a:cxnLst>
                    <a:cxn ang="T10">
                      <a:pos x="T0" y="T1"/>
                    </a:cxn>
                    <a:cxn ang="T11">
                      <a:pos x="T2" y="T3"/>
                    </a:cxn>
                    <a:cxn ang="T12">
                      <a:pos x="T4" y="T5"/>
                    </a:cxn>
                    <a:cxn ang="T13">
                      <a:pos x="T6" y="T7"/>
                    </a:cxn>
                    <a:cxn ang="T14">
                      <a:pos x="T8" y="T9"/>
                    </a:cxn>
                  </a:cxnLst>
                  <a:rect l="T15" t="T16" r="T17" b="T18"/>
                  <a:pathLst>
                    <a:path w="170" h="216">
                      <a:moveTo>
                        <a:pt x="112" y="0"/>
                      </a:moveTo>
                      <a:cubicBezTo>
                        <a:pt x="45" y="24"/>
                        <a:pt x="1" y="87"/>
                        <a:pt x="1" y="158"/>
                      </a:cubicBezTo>
                      <a:cubicBezTo>
                        <a:pt x="0" y="178"/>
                        <a:pt x="4" y="198"/>
                        <a:pt x="11" y="216"/>
                      </a:cubicBezTo>
                      <a:lnTo>
                        <a:pt x="170" y="159"/>
                      </a:lnTo>
                      <a:lnTo>
                        <a:pt x="112" y="0"/>
                      </a:lnTo>
                      <a:close/>
                    </a:path>
                  </a:pathLst>
                </a:custGeom>
                <a:solidFill>
                  <a:srgbClr val="FF9900"/>
                </a:solidFill>
                <a:ln w="4826">
                  <a:solidFill>
                    <a:srgbClr val="000000"/>
                  </a:solidFill>
                  <a:round/>
                  <a:headEnd/>
                  <a:tailEnd/>
                </a:ln>
              </p:spPr>
              <p:txBody>
                <a:bodyPr/>
                <a:lstStyle/>
                <a:p>
                  <a:endParaRPr lang="en-GB">
                    <a:latin typeface="Gill Sans MT" pitchFamily="34" charset="0"/>
                  </a:endParaRPr>
                </a:p>
              </p:txBody>
            </p:sp>
            <p:sp>
              <p:nvSpPr>
                <p:cNvPr id="25637" name="Freeform 29"/>
                <p:cNvSpPr>
                  <a:spLocks/>
                </p:cNvSpPr>
                <p:nvPr/>
              </p:nvSpPr>
              <p:spPr bwMode="auto">
                <a:xfrm>
                  <a:off x="4519" y="2526"/>
                  <a:ext cx="187" cy="544"/>
                </a:xfrm>
                <a:custGeom>
                  <a:avLst/>
                  <a:gdLst>
                    <a:gd name="T0" fmla="*/ 57 w 58"/>
                    <a:gd name="T1" fmla="*/ 0 h 169"/>
                    <a:gd name="T2" fmla="*/ 0 w 58"/>
                    <a:gd name="T3" fmla="*/ 10 h 169"/>
                    <a:gd name="T4" fmla="*/ 58 w 58"/>
                    <a:gd name="T5" fmla="*/ 169 h 169"/>
                    <a:gd name="T6" fmla="*/ 57 w 58"/>
                    <a:gd name="T7" fmla="*/ 0 h 169"/>
                    <a:gd name="T8" fmla="*/ 0 60000 65536"/>
                    <a:gd name="T9" fmla="*/ 0 60000 65536"/>
                    <a:gd name="T10" fmla="*/ 0 60000 65536"/>
                    <a:gd name="T11" fmla="*/ 0 60000 65536"/>
                    <a:gd name="T12" fmla="*/ 0 w 58"/>
                    <a:gd name="T13" fmla="*/ 0 h 169"/>
                    <a:gd name="T14" fmla="*/ 58 w 58"/>
                    <a:gd name="T15" fmla="*/ 169 h 169"/>
                  </a:gdLst>
                  <a:ahLst/>
                  <a:cxnLst>
                    <a:cxn ang="T8">
                      <a:pos x="T0" y="T1"/>
                    </a:cxn>
                    <a:cxn ang="T9">
                      <a:pos x="T2" y="T3"/>
                    </a:cxn>
                    <a:cxn ang="T10">
                      <a:pos x="T4" y="T5"/>
                    </a:cxn>
                    <a:cxn ang="T11">
                      <a:pos x="T6" y="T7"/>
                    </a:cxn>
                  </a:cxnLst>
                  <a:rect l="T12" t="T13" r="T14" b="T15"/>
                  <a:pathLst>
                    <a:path w="58" h="169">
                      <a:moveTo>
                        <a:pt x="57" y="0"/>
                      </a:moveTo>
                      <a:cubicBezTo>
                        <a:pt x="38" y="0"/>
                        <a:pt x="18" y="3"/>
                        <a:pt x="0" y="10"/>
                      </a:cubicBezTo>
                      <a:lnTo>
                        <a:pt x="58" y="169"/>
                      </a:lnTo>
                      <a:lnTo>
                        <a:pt x="57" y="0"/>
                      </a:lnTo>
                      <a:close/>
                    </a:path>
                  </a:pathLst>
                </a:custGeom>
                <a:solidFill>
                  <a:srgbClr val="008000"/>
                </a:solidFill>
                <a:ln w="4826">
                  <a:solidFill>
                    <a:srgbClr val="000000"/>
                  </a:solidFill>
                  <a:round/>
                  <a:headEnd/>
                  <a:tailEnd/>
                </a:ln>
              </p:spPr>
              <p:txBody>
                <a:bodyPr/>
                <a:lstStyle/>
                <a:p>
                  <a:endParaRPr lang="en-GB">
                    <a:latin typeface="Gill Sans MT" pitchFamily="34" charset="0"/>
                  </a:endParaRPr>
                </a:p>
              </p:txBody>
            </p:sp>
          </p:grpSp>
          <p:sp>
            <p:nvSpPr>
              <p:cNvPr id="25630" name="AutoShape 30"/>
              <p:cNvSpPr>
                <a:spLocks noChangeArrowheads="1"/>
              </p:cNvSpPr>
              <p:nvPr/>
            </p:nvSpPr>
            <p:spPr bwMode="auto">
              <a:xfrm>
                <a:off x="3923" y="2931"/>
                <a:ext cx="317" cy="227"/>
              </a:xfrm>
              <a:prstGeom prst="rightArrow">
                <a:avLst>
                  <a:gd name="adj1" fmla="val 50000"/>
                  <a:gd name="adj2" fmla="val 34912"/>
                </a:avLst>
              </a:prstGeom>
              <a:solidFill>
                <a:schemeClr val="accent1"/>
              </a:solidFill>
              <a:ln w="9525">
                <a:solidFill>
                  <a:schemeClr val="tx1"/>
                </a:solidFill>
                <a:miter lim="800000"/>
                <a:headEnd/>
                <a:tailEnd/>
              </a:ln>
            </p:spPr>
            <p:txBody>
              <a:bodyPr wrap="none" anchor="ctr"/>
              <a:lstStyle/>
              <a:p>
                <a:endParaRPr lang="en-GB">
                  <a:latin typeface="Gill Sans MT" pitchFamily="34" charset="0"/>
                </a:endParaRPr>
              </a:p>
            </p:txBody>
          </p:sp>
        </p:grpSp>
        <p:sp>
          <p:nvSpPr>
            <p:cNvPr id="25628" name="Text Box 31"/>
            <p:cNvSpPr txBox="1">
              <a:spLocks noChangeArrowheads="1"/>
            </p:cNvSpPr>
            <p:nvPr/>
          </p:nvSpPr>
          <p:spPr bwMode="auto">
            <a:xfrm>
              <a:off x="250" y="2389"/>
              <a:ext cx="2043" cy="1803"/>
            </a:xfrm>
            <a:prstGeom prst="rect">
              <a:avLst/>
            </a:prstGeom>
            <a:noFill/>
            <a:ln w="9525">
              <a:noFill/>
              <a:miter lim="800000"/>
              <a:headEnd/>
              <a:tailEnd/>
            </a:ln>
          </p:spPr>
          <p:txBody>
            <a:bodyPr>
              <a:spAutoFit/>
            </a:bodyPr>
            <a:lstStyle/>
            <a:p>
              <a:r>
                <a:rPr lang="en-US" dirty="0">
                  <a:latin typeface="Gill Sans MT" pitchFamily="34" charset="0"/>
                </a:rPr>
                <a:t>The semi-distributed SWAT concept considers distributed </a:t>
              </a:r>
              <a:br>
                <a:rPr lang="en-US" dirty="0">
                  <a:latin typeface="Gill Sans MT" pitchFamily="34" charset="0"/>
                </a:rPr>
              </a:br>
              <a:r>
                <a:rPr lang="en-US" dirty="0">
                  <a:latin typeface="Gill Sans MT" pitchFamily="34" charset="0"/>
                </a:rPr>
                <a:t>information within a </a:t>
              </a:r>
              <a:r>
                <a:rPr lang="en-US" dirty="0" err="1">
                  <a:latin typeface="Gill Sans MT" pitchFamily="34" charset="0"/>
                </a:rPr>
                <a:t>subbasin</a:t>
              </a:r>
              <a:r>
                <a:rPr lang="en-US" dirty="0">
                  <a:latin typeface="Gill Sans MT" pitchFamily="34" charset="0"/>
                </a:rPr>
                <a:t/>
              </a:r>
              <a:br>
                <a:rPr lang="en-US" dirty="0">
                  <a:latin typeface="Gill Sans MT" pitchFamily="34" charset="0"/>
                </a:rPr>
              </a:br>
              <a:r>
                <a:rPr lang="en-US" dirty="0">
                  <a:latin typeface="Gill Sans MT" pitchFamily="34" charset="0"/>
                </a:rPr>
                <a:t>only statistically but not in terms</a:t>
              </a:r>
              <a:br>
                <a:rPr lang="en-US" dirty="0">
                  <a:latin typeface="Gill Sans MT" pitchFamily="34" charset="0"/>
                </a:rPr>
              </a:br>
              <a:r>
                <a:rPr lang="en-US" dirty="0">
                  <a:latin typeface="Gill Sans MT" pitchFamily="34" charset="0"/>
                </a:rPr>
                <a:t>of its location.</a:t>
              </a:r>
            </a:p>
            <a:p>
              <a:r>
                <a:rPr lang="en-US" dirty="0">
                  <a:latin typeface="Gill Sans MT" pitchFamily="34" charset="0"/>
                </a:rPr>
                <a:t>Important processes e.g. lateral water and nutrient transport, specific management in some parts of a </a:t>
              </a:r>
              <a:r>
                <a:rPr lang="en-US" dirty="0" err="1">
                  <a:latin typeface="Gill Sans MT" pitchFamily="34" charset="0"/>
                </a:rPr>
                <a:t>subbasin</a:t>
              </a:r>
              <a:r>
                <a:rPr lang="en-US" dirty="0">
                  <a:latin typeface="Gill Sans MT" pitchFamily="34" charset="0"/>
                </a:rPr>
                <a:t> cannot be simulated.</a:t>
              </a:r>
            </a:p>
          </p:txBody>
        </p:sp>
      </p:grpSp>
      <p:grpSp>
        <p:nvGrpSpPr>
          <p:cNvPr id="8" name="Group 32"/>
          <p:cNvGrpSpPr>
            <a:grpSpLocks/>
          </p:cNvGrpSpPr>
          <p:nvPr/>
        </p:nvGrpSpPr>
        <p:grpSpPr bwMode="auto">
          <a:xfrm>
            <a:off x="1285875" y="4043363"/>
            <a:ext cx="5275263" cy="2528887"/>
            <a:chOff x="436" y="663"/>
            <a:chExt cx="3323" cy="1593"/>
          </a:xfrm>
        </p:grpSpPr>
        <p:grpSp>
          <p:nvGrpSpPr>
            <p:cNvPr id="9" name="Group 33"/>
            <p:cNvGrpSpPr>
              <a:grpSpLocks/>
            </p:cNvGrpSpPr>
            <p:nvPr/>
          </p:nvGrpSpPr>
          <p:grpSpPr bwMode="auto">
            <a:xfrm>
              <a:off x="2654" y="663"/>
              <a:ext cx="1105" cy="1593"/>
              <a:chOff x="2971" y="754"/>
              <a:chExt cx="1105" cy="1593"/>
            </a:xfrm>
          </p:grpSpPr>
          <p:grpSp>
            <p:nvGrpSpPr>
              <p:cNvPr id="10" name="Group 34"/>
              <p:cNvGrpSpPr>
                <a:grpSpLocks/>
              </p:cNvGrpSpPr>
              <p:nvPr/>
            </p:nvGrpSpPr>
            <p:grpSpPr bwMode="auto">
              <a:xfrm>
                <a:off x="2971" y="754"/>
                <a:ext cx="1105" cy="1593"/>
                <a:chOff x="3452" y="2191"/>
                <a:chExt cx="1105" cy="1593"/>
              </a:xfrm>
            </p:grpSpPr>
            <p:sp>
              <p:nvSpPr>
                <p:cNvPr id="25617" name="Freeform 35"/>
                <p:cNvSpPr>
                  <a:spLocks noEditPoints="1"/>
                </p:cNvSpPr>
                <p:nvPr/>
              </p:nvSpPr>
              <p:spPr bwMode="auto">
                <a:xfrm>
                  <a:off x="3798" y="2713"/>
                  <a:ext cx="759" cy="228"/>
                </a:xfrm>
                <a:custGeom>
                  <a:avLst/>
                  <a:gdLst>
                    <a:gd name="T0" fmla="*/ 118 w 759"/>
                    <a:gd name="T1" fmla="*/ 127 h 228"/>
                    <a:gd name="T2" fmla="*/ 0 w 759"/>
                    <a:gd name="T3" fmla="*/ 118 h 228"/>
                    <a:gd name="T4" fmla="*/ 0 w 759"/>
                    <a:gd name="T5" fmla="*/ 110 h 228"/>
                    <a:gd name="T6" fmla="*/ 8 w 759"/>
                    <a:gd name="T7" fmla="*/ 0 h 228"/>
                    <a:gd name="T8" fmla="*/ 59 w 759"/>
                    <a:gd name="T9" fmla="*/ 9 h 228"/>
                    <a:gd name="T10" fmla="*/ 110 w 759"/>
                    <a:gd name="T11" fmla="*/ 9 h 228"/>
                    <a:gd name="T12" fmla="*/ 211 w 759"/>
                    <a:gd name="T13" fmla="*/ 17 h 228"/>
                    <a:gd name="T14" fmla="*/ 295 w 759"/>
                    <a:gd name="T15" fmla="*/ 26 h 228"/>
                    <a:gd name="T16" fmla="*/ 287 w 759"/>
                    <a:gd name="T17" fmla="*/ 93 h 228"/>
                    <a:gd name="T18" fmla="*/ 278 w 759"/>
                    <a:gd name="T19" fmla="*/ 102 h 228"/>
                    <a:gd name="T20" fmla="*/ 287 w 759"/>
                    <a:gd name="T21" fmla="*/ 135 h 228"/>
                    <a:gd name="T22" fmla="*/ 152 w 759"/>
                    <a:gd name="T23" fmla="*/ 161 h 228"/>
                    <a:gd name="T24" fmla="*/ 143 w 759"/>
                    <a:gd name="T25" fmla="*/ 161 h 228"/>
                    <a:gd name="T26" fmla="*/ 143 w 759"/>
                    <a:gd name="T27" fmla="*/ 127 h 228"/>
                    <a:gd name="T28" fmla="*/ 118 w 759"/>
                    <a:gd name="T29" fmla="*/ 127 h 228"/>
                    <a:gd name="T30" fmla="*/ 481 w 759"/>
                    <a:gd name="T31" fmla="*/ 194 h 228"/>
                    <a:gd name="T32" fmla="*/ 430 w 759"/>
                    <a:gd name="T33" fmla="*/ 169 h 228"/>
                    <a:gd name="T34" fmla="*/ 422 w 759"/>
                    <a:gd name="T35" fmla="*/ 169 h 228"/>
                    <a:gd name="T36" fmla="*/ 438 w 759"/>
                    <a:gd name="T37" fmla="*/ 127 h 228"/>
                    <a:gd name="T38" fmla="*/ 447 w 759"/>
                    <a:gd name="T39" fmla="*/ 110 h 228"/>
                    <a:gd name="T40" fmla="*/ 464 w 759"/>
                    <a:gd name="T41" fmla="*/ 102 h 228"/>
                    <a:gd name="T42" fmla="*/ 514 w 759"/>
                    <a:gd name="T43" fmla="*/ 127 h 228"/>
                    <a:gd name="T44" fmla="*/ 557 w 759"/>
                    <a:gd name="T45" fmla="*/ 152 h 228"/>
                    <a:gd name="T46" fmla="*/ 607 w 759"/>
                    <a:gd name="T47" fmla="*/ 76 h 228"/>
                    <a:gd name="T48" fmla="*/ 641 w 759"/>
                    <a:gd name="T49" fmla="*/ 59 h 228"/>
                    <a:gd name="T50" fmla="*/ 683 w 759"/>
                    <a:gd name="T51" fmla="*/ 93 h 228"/>
                    <a:gd name="T52" fmla="*/ 725 w 759"/>
                    <a:gd name="T53" fmla="*/ 34 h 228"/>
                    <a:gd name="T54" fmla="*/ 751 w 759"/>
                    <a:gd name="T55" fmla="*/ 59 h 228"/>
                    <a:gd name="T56" fmla="*/ 759 w 759"/>
                    <a:gd name="T57" fmla="*/ 85 h 228"/>
                    <a:gd name="T58" fmla="*/ 751 w 759"/>
                    <a:gd name="T59" fmla="*/ 102 h 228"/>
                    <a:gd name="T60" fmla="*/ 759 w 759"/>
                    <a:gd name="T61" fmla="*/ 118 h 228"/>
                    <a:gd name="T62" fmla="*/ 751 w 759"/>
                    <a:gd name="T63" fmla="*/ 135 h 228"/>
                    <a:gd name="T64" fmla="*/ 751 w 759"/>
                    <a:gd name="T65" fmla="*/ 152 h 228"/>
                    <a:gd name="T66" fmla="*/ 717 w 759"/>
                    <a:gd name="T67" fmla="*/ 177 h 228"/>
                    <a:gd name="T68" fmla="*/ 675 w 759"/>
                    <a:gd name="T69" fmla="*/ 186 h 228"/>
                    <a:gd name="T70" fmla="*/ 641 w 759"/>
                    <a:gd name="T71" fmla="*/ 177 h 228"/>
                    <a:gd name="T72" fmla="*/ 632 w 759"/>
                    <a:gd name="T73" fmla="*/ 177 h 228"/>
                    <a:gd name="T74" fmla="*/ 590 w 759"/>
                    <a:gd name="T75" fmla="*/ 194 h 228"/>
                    <a:gd name="T76" fmla="*/ 540 w 759"/>
                    <a:gd name="T77" fmla="*/ 228 h 228"/>
                    <a:gd name="T78" fmla="*/ 523 w 759"/>
                    <a:gd name="T79" fmla="*/ 220 h 228"/>
                    <a:gd name="T80" fmla="*/ 514 w 759"/>
                    <a:gd name="T81" fmla="*/ 211 h 228"/>
                    <a:gd name="T82" fmla="*/ 481 w 759"/>
                    <a:gd name="T83" fmla="*/ 194 h 22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759"/>
                    <a:gd name="T127" fmla="*/ 0 h 228"/>
                    <a:gd name="T128" fmla="*/ 759 w 759"/>
                    <a:gd name="T129" fmla="*/ 228 h 228"/>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759" h="228">
                      <a:moveTo>
                        <a:pt x="118" y="127"/>
                      </a:moveTo>
                      <a:lnTo>
                        <a:pt x="0" y="118"/>
                      </a:lnTo>
                      <a:lnTo>
                        <a:pt x="0" y="110"/>
                      </a:lnTo>
                      <a:lnTo>
                        <a:pt x="8" y="0"/>
                      </a:lnTo>
                      <a:lnTo>
                        <a:pt x="59" y="9"/>
                      </a:lnTo>
                      <a:lnTo>
                        <a:pt x="110" y="9"/>
                      </a:lnTo>
                      <a:lnTo>
                        <a:pt x="211" y="17"/>
                      </a:lnTo>
                      <a:lnTo>
                        <a:pt x="295" y="26"/>
                      </a:lnTo>
                      <a:lnTo>
                        <a:pt x="287" y="93"/>
                      </a:lnTo>
                      <a:lnTo>
                        <a:pt x="278" y="102"/>
                      </a:lnTo>
                      <a:lnTo>
                        <a:pt x="287" y="135"/>
                      </a:lnTo>
                      <a:lnTo>
                        <a:pt x="152" y="161"/>
                      </a:lnTo>
                      <a:lnTo>
                        <a:pt x="143" y="161"/>
                      </a:lnTo>
                      <a:lnTo>
                        <a:pt x="143" y="127"/>
                      </a:lnTo>
                      <a:lnTo>
                        <a:pt x="118" y="127"/>
                      </a:lnTo>
                      <a:close/>
                      <a:moveTo>
                        <a:pt x="481" y="194"/>
                      </a:moveTo>
                      <a:lnTo>
                        <a:pt x="430" y="169"/>
                      </a:lnTo>
                      <a:lnTo>
                        <a:pt x="422" y="169"/>
                      </a:lnTo>
                      <a:lnTo>
                        <a:pt x="438" y="127"/>
                      </a:lnTo>
                      <a:lnTo>
                        <a:pt x="447" y="110"/>
                      </a:lnTo>
                      <a:lnTo>
                        <a:pt x="464" y="102"/>
                      </a:lnTo>
                      <a:lnTo>
                        <a:pt x="514" y="127"/>
                      </a:lnTo>
                      <a:lnTo>
                        <a:pt x="557" y="152"/>
                      </a:lnTo>
                      <a:lnTo>
                        <a:pt x="607" y="76"/>
                      </a:lnTo>
                      <a:lnTo>
                        <a:pt x="641" y="59"/>
                      </a:lnTo>
                      <a:lnTo>
                        <a:pt x="683" y="93"/>
                      </a:lnTo>
                      <a:lnTo>
                        <a:pt x="725" y="34"/>
                      </a:lnTo>
                      <a:lnTo>
                        <a:pt x="751" y="59"/>
                      </a:lnTo>
                      <a:lnTo>
                        <a:pt x="759" y="85"/>
                      </a:lnTo>
                      <a:lnTo>
                        <a:pt x="751" y="102"/>
                      </a:lnTo>
                      <a:lnTo>
                        <a:pt x="759" y="118"/>
                      </a:lnTo>
                      <a:lnTo>
                        <a:pt x="751" y="135"/>
                      </a:lnTo>
                      <a:lnTo>
                        <a:pt x="751" y="152"/>
                      </a:lnTo>
                      <a:lnTo>
                        <a:pt x="717" y="177"/>
                      </a:lnTo>
                      <a:lnTo>
                        <a:pt x="675" y="186"/>
                      </a:lnTo>
                      <a:lnTo>
                        <a:pt x="641" y="177"/>
                      </a:lnTo>
                      <a:lnTo>
                        <a:pt x="632" y="177"/>
                      </a:lnTo>
                      <a:lnTo>
                        <a:pt x="590" y="194"/>
                      </a:lnTo>
                      <a:lnTo>
                        <a:pt x="540" y="228"/>
                      </a:lnTo>
                      <a:lnTo>
                        <a:pt x="523" y="220"/>
                      </a:lnTo>
                      <a:lnTo>
                        <a:pt x="514" y="211"/>
                      </a:lnTo>
                      <a:lnTo>
                        <a:pt x="481" y="194"/>
                      </a:lnTo>
                      <a:close/>
                    </a:path>
                  </a:pathLst>
                </a:custGeom>
                <a:solidFill>
                  <a:srgbClr val="EF0000"/>
                </a:solidFill>
                <a:ln w="12700">
                  <a:solidFill>
                    <a:srgbClr val="000000"/>
                  </a:solidFill>
                  <a:round/>
                  <a:headEnd/>
                  <a:tailEnd/>
                </a:ln>
              </p:spPr>
              <p:txBody>
                <a:bodyPr/>
                <a:lstStyle/>
                <a:p>
                  <a:endParaRPr lang="en-GB">
                    <a:latin typeface="Gill Sans MT" pitchFamily="34" charset="0"/>
                  </a:endParaRPr>
                </a:p>
              </p:txBody>
            </p:sp>
            <p:sp>
              <p:nvSpPr>
                <p:cNvPr id="25618" name="Freeform 36"/>
                <p:cNvSpPr>
                  <a:spLocks noEditPoints="1"/>
                </p:cNvSpPr>
                <p:nvPr/>
              </p:nvSpPr>
              <p:spPr bwMode="auto">
                <a:xfrm>
                  <a:off x="4245" y="2764"/>
                  <a:ext cx="194" cy="59"/>
                </a:xfrm>
                <a:custGeom>
                  <a:avLst/>
                  <a:gdLst>
                    <a:gd name="T0" fmla="*/ 0 w 194"/>
                    <a:gd name="T1" fmla="*/ 59 h 59"/>
                    <a:gd name="T2" fmla="*/ 8 w 194"/>
                    <a:gd name="T3" fmla="*/ 42 h 59"/>
                    <a:gd name="T4" fmla="*/ 17 w 194"/>
                    <a:gd name="T5" fmla="*/ 51 h 59"/>
                    <a:gd name="T6" fmla="*/ 0 w 194"/>
                    <a:gd name="T7" fmla="*/ 59 h 59"/>
                    <a:gd name="T8" fmla="*/ 160 w 194"/>
                    <a:gd name="T9" fmla="*/ 25 h 59"/>
                    <a:gd name="T10" fmla="*/ 177 w 194"/>
                    <a:gd name="T11" fmla="*/ 0 h 59"/>
                    <a:gd name="T12" fmla="*/ 185 w 194"/>
                    <a:gd name="T13" fmla="*/ 0 h 59"/>
                    <a:gd name="T14" fmla="*/ 194 w 194"/>
                    <a:gd name="T15" fmla="*/ 8 h 59"/>
                    <a:gd name="T16" fmla="*/ 160 w 194"/>
                    <a:gd name="T17" fmla="*/ 25 h 5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4"/>
                    <a:gd name="T28" fmla="*/ 0 h 59"/>
                    <a:gd name="T29" fmla="*/ 194 w 194"/>
                    <a:gd name="T30" fmla="*/ 59 h 5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4" h="59">
                      <a:moveTo>
                        <a:pt x="0" y="59"/>
                      </a:moveTo>
                      <a:lnTo>
                        <a:pt x="8" y="42"/>
                      </a:lnTo>
                      <a:lnTo>
                        <a:pt x="17" y="51"/>
                      </a:lnTo>
                      <a:lnTo>
                        <a:pt x="0" y="59"/>
                      </a:lnTo>
                      <a:close/>
                      <a:moveTo>
                        <a:pt x="160" y="25"/>
                      </a:moveTo>
                      <a:lnTo>
                        <a:pt x="177" y="0"/>
                      </a:lnTo>
                      <a:lnTo>
                        <a:pt x="185" y="0"/>
                      </a:lnTo>
                      <a:lnTo>
                        <a:pt x="194" y="8"/>
                      </a:lnTo>
                      <a:lnTo>
                        <a:pt x="160" y="25"/>
                      </a:lnTo>
                      <a:close/>
                    </a:path>
                  </a:pathLst>
                </a:custGeom>
                <a:solidFill>
                  <a:srgbClr val="FEF500"/>
                </a:solidFill>
                <a:ln w="12700">
                  <a:solidFill>
                    <a:srgbClr val="000000"/>
                  </a:solidFill>
                  <a:round/>
                  <a:headEnd/>
                  <a:tailEnd/>
                </a:ln>
              </p:spPr>
              <p:txBody>
                <a:bodyPr/>
                <a:lstStyle/>
                <a:p>
                  <a:endParaRPr lang="en-GB">
                    <a:latin typeface="Gill Sans MT" pitchFamily="34" charset="0"/>
                  </a:endParaRPr>
                </a:p>
              </p:txBody>
            </p:sp>
            <p:sp>
              <p:nvSpPr>
                <p:cNvPr id="25619" name="Freeform 37"/>
                <p:cNvSpPr>
                  <a:spLocks noEditPoints="1"/>
                </p:cNvSpPr>
                <p:nvPr/>
              </p:nvSpPr>
              <p:spPr bwMode="auto">
                <a:xfrm>
                  <a:off x="3461" y="2427"/>
                  <a:ext cx="1062" cy="970"/>
                </a:xfrm>
                <a:custGeom>
                  <a:avLst/>
                  <a:gdLst>
                    <a:gd name="T0" fmla="*/ 683 w 1062"/>
                    <a:gd name="T1" fmla="*/ 337 h 970"/>
                    <a:gd name="T2" fmla="*/ 708 w 1062"/>
                    <a:gd name="T3" fmla="*/ 278 h 970"/>
                    <a:gd name="T4" fmla="*/ 775 w 1062"/>
                    <a:gd name="T5" fmla="*/ 329 h 970"/>
                    <a:gd name="T6" fmla="*/ 691 w 1062"/>
                    <a:gd name="T7" fmla="*/ 379 h 970"/>
                    <a:gd name="T8" fmla="*/ 759 w 1062"/>
                    <a:gd name="T9" fmla="*/ 455 h 970"/>
                    <a:gd name="T10" fmla="*/ 784 w 1062"/>
                    <a:gd name="T11" fmla="*/ 396 h 970"/>
                    <a:gd name="T12" fmla="*/ 851 w 1062"/>
                    <a:gd name="T13" fmla="*/ 413 h 970"/>
                    <a:gd name="T14" fmla="*/ 877 w 1062"/>
                    <a:gd name="T15" fmla="*/ 371 h 970"/>
                    <a:gd name="T16" fmla="*/ 1037 w 1062"/>
                    <a:gd name="T17" fmla="*/ 295 h 970"/>
                    <a:gd name="T18" fmla="*/ 978 w 1062"/>
                    <a:gd name="T19" fmla="*/ 345 h 970"/>
                    <a:gd name="T20" fmla="*/ 1037 w 1062"/>
                    <a:gd name="T21" fmla="*/ 295 h 970"/>
                    <a:gd name="T22" fmla="*/ 421 w 1062"/>
                    <a:gd name="T23" fmla="*/ 649 h 970"/>
                    <a:gd name="T24" fmla="*/ 455 w 1062"/>
                    <a:gd name="T25" fmla="*/ 666 h 970"/>
                    <a:gd name="T26" fmla="*/ 455 w 1062"/>
                    <a:gd name="T27" fmla="*/ 717 h 970"/>
                    <a:gd name="T28" fmla="*/ 480 w 1062"/>
                    <a:gd name="T29" fmla="*/ 767 h 970"/>
                    <a:gd name="T30" fmla="*/ 531 w 1062"/>
                    <a:gd name="T31" fmla="*/ 700 h 970"/>
                    <a:gd name="T32" fmla="*/ 556 w 1062"/>
                    <a:gd name="T33" fmla="*/ 641 h 970"/>
                    <a:gd name="T34" fmla="*/ 607 w 1062"/>
                    <a:gd name="T35" fmla="*/ 548 h 970"/>
                    <a:gd name="T36" fmla="*/ 657 w 1062"/>
                    <a:gd name="T37" fmla="*/ 556 h 970"/>
                    <a:gd name="T38" fmla="*/ 573 w 1062"/>
                    <a:gd name="T39" fmla="*/ 683 h 970"/>
                    <a:gd name="T40" fmla="*/ 556 w 1062"/>
                    <a:gd name="T41" fmla="*/ 868 h 970"/>
                    <a:gd name="T42" fmla="*/ 438 w 1062"/>
                    <a:gd name="T43" fmla="*/ 970 h 970"/>
                    <a:gd name="T44" fmla="*/ 354 w 1062"/>
                    <a:gd name="T45" fmla="*/ 919 h 970"/>
                    <a:gd name="T46" fmla="*/ 219 w 1062"/>
                    <a:gd name="T47" fmla="*/ 792 h 970"/>
                    <a:gd name="T48" fmla="*/ 151 w 1062"/>
                    <a:gd name="T49" fmla="*/ 767 h 970"/>
                    <a:gd name="T50" fmla="*/ 16 w 1062"/>
                    <a:gd name="T51" fmla="*/ 700 h 970"/>
                    <a:gd name="T52" fmla="*/ 33 w 1062"/>
                    <a:gd name="T53" fmla="*/ 539 h 970"/>
                    <a:gd name="T54" fmla="*/ 8 w 1062"/>
                    <a:gd name="T55" fmla="*/ 430 h 970"/>
                    <a:gd name="T56" fmla="*/ 75 w 1062"/>
                    <a:gd name="T57" fmla="*/ 329 h 970"/>
                    <a:gd name="T58" fmla="*/ 168 w 1062"/>
                    <a:gd name="T59" fmla="*/ 278 h 970"/>
                    <a:gd name="T60" fmla="*/ 219 w 1062"/>
                    <a:gd name="T61" fmla="*/ 143 h 970"/>
                    <a:gd name="T62" fmla="*/ 278 w 1062"/>
                    <a:gd name="T63" fmla="*/ 84 h 970"/>
                    <a:gd name="T64" fmla="*/ 455 w 1062"/>
                    <a:gd name="T65" fmla="*/ 0 h 970"/>
                    <a:gd name="T66" fmla="*/ 649 w 1062"/>
                    <a:gd name="T67" fmla="*/ 17 h 970"/>
                    <a:gd name="T68" fmla="*/ 708 w 1062"/>
                    <a:gd name="T69" fmla="*/ 84 h 970"/>
                    <a:gd name="T70" fmla="*/ 784 w 1062"/>
                    <a:gd name="T71" fmla="*/ 177 h 970"/>
                    <a:gd name="T72" fmla="*/ 902 w 1062"/>
                    <a:gd name="T73" fmla="*/ 194 h 970"/>
                    <a:gd name="T74" fmla="*/ 961 w 1062"/>
                    <a:gd name="T75" fmla="*/ 177 h 970"/>
                    <a:gd name="T76" fmla="*/ 978 w 1062"/>
                    <a:gd name="T77" fmla="*/ 202 h 970"/>
                    <a:gd name="T78" fmla="*/ 936 w 1062"/>
                    <a:gd name="T79" fmla="*/ 270 h 970"/>
                    <a:gd name="T80" fmla="*/ 826 w 1062"/>
                    <a:gd name="T81" fmla="*/ 286 h 970"/>
                    <a:gd name="T82" fmla="*/ 742 w 1062"/>
                    <a:gd name="T83" fmla="*/ 227 h 970"/>
                    <a:gd name="T84" fmla="*/ 632 w 1062"/>
                    <a:gd name="T85" fmla="*/ 185 h 970"/>
                    <a:gd name="T86" fmla="*/ 438 w 1062"/>
                    <a:gd name="T87" fmla="*/ 109 h 970"/>
                    <a:gd name="T88" fmla="*/ 371 w 1062"/>
                    <a:gd name="T89" fmla="*/ 126 h 970"/>
                    <a:gd name="T90" fmla="*/ 396 w 1062"/>
                    <a:gd name="T91" fmla="*/ 202 h 970"/>
                    <a:gd name="T92" fmla="*/ 421 w 1062"/>
                    <a:gd name="T93" fmla="*/ 261 h 970"/>
                    <a:gd name="T94" fmla="*/ 480 w 1062"/>
                    <a:gd name="T95" fmla="*/ 286 h 970"/>
                    <a:gd name="T96" fmla="*/ 641 w 1062"/>
                    <a:gd name="T97" fmla="*/ 270 h 970"/>
                    <a:gd name="T98" fmla="*/ 447 w 1062"/>
                    <a:gd name="T99" fmla="*/ 295 h 970"/>
                    <a:gd name="T100" fmla="*/ 337 w 1062"/>
                    <a:gd name="T101" fmla="*/ 396 h 970"/>
                    <a:gd name="T102" fmla="*/ 480 w 1062"/>
                    <a:gd name="T103" fmla="*/ 413 h 970"/>
                    <a:gd name="T104" fmla="*/ 624 w 1062"/>
                    <a:gd name="T105" fmla="*/ 421 h 970"/>
                    <a:gd name="T106" fmla="*/ 598 w 1062"/>
                    <a:gd name="T107" fmla="*/ 455 h 970"/>
                    <a:gd name="T108" fmla="*/ 531 w 1062"/>
                    <a:gd name="T109" fmla="*/ 506 h 970"/>
                    <a:gd name="T110" fmla="*/ 463 w 1062"/>
                    <a:gd name="T111" fmla="*/ 539 h 970"/>
                    <a:gd name="T112" fmla="*/ 404 w 1062"/>
                    <a:gd name="T113" fmla="*/ 598 h 970"/>
                    <a:gd name="T114" fmla="*/ 312 w 1062"/>
                    <a:gd name="T115" fmla="*/ 683 h 970"/>
                    <a:gd name="T116" fmla="*/ 345 w 1062"/>
                    <a:gd name="T117" fmla="*/ 700 h 970"/>
                    <a:gd name="T118" fmla="*/ 396 w 1062"/>
                    <a:gd name="T119" fmla="*/ 666 h 97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1062"/>
                    <a:gd name="T181" fmla="*/ 0 h 970"/>
                    <a:gd name="T182" fmla="*/ 1062 w 1062"/>
                    <a:gd name="T183" fmla="*/ 970 h 97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1062" h="970">
                      <a:moveTo>
                        <a:pt x="691" y="379"/>
                      </a:moveTo>
                      <a:lnTo>
                        <a:pt x="683" y="371"/>
                      </a:lnTo>
                      <a:lnTo>
                        <a:pt x="683" y="337"/>
                      </a:lnTo>
                      <a:lnTo>
                        <a:pt x="683" y="312"/>
                      </a:lnTo>
                      <a:lnTo>
                        <a:pt x="700" y="278"/>
                      </a:lnTo>
                      <a:lnTo>
                        <a:pt x="708" y="278"/>
                      </a:lnTo>
                      <a:lnTo>
                        <a:pt x="750" y="286"/>
                      </a:lnTo>
                      <a:lnTo>
                        <a:pt x="784" y="312"/>
                      </a:lnTo>
                      <a:lnTo>
                        <a:pt x="775" y="329"/>
                      </a:lnTo>
                      <a:lnTo>
                        <a:pt x="742" y="337"/>
                      </a:lnTo>
                      <a:lnTo>
                        <a:pt x="700" y="371"/>
                      </a:lnTo>
                      <a:lnTo>
                        <a:pt x="691" y="379"/>
                      </a:lnTo>
                      <a:close/>
                      <a:moveTo>
                        <a:pt x="784" y="396"/>
                      </a:moveTo>
                      <a:lnTo>
                        <a:pt x="775" y="413"/>
                      </a:lnTo>
                      <a:lnTo>
                        <a:pt x="759" y="455"/>
                      </a:lnTo>
                      <a:lnTo>
                        <a:pt x="733" y="438"/>
                      </a:lnTo>
                      <a:lnTo>
                        <a:pt x="733" y="430"/>
                      </a:lnTo>
                      <a:lnTo>
                        <a:pt x="784" y="396"/>
                      </a:lnTo>
                      <a:close/>
                      <a:moveTo>
                        <a:pt x="944" y="362"/>
                      </a:moveTo>
                      <a:lnTo>
                        <a:pt x="894" y="438"/>
                      </a:lnTo>
                      <a:lnTo>
                        <a:pt x="851" y="413"/>
                      </a:lnTo>
                      <a:lnTo>
                        <a:pt x="801" y="388"/>
                      </a:lnTo>
                      <a:lnTo>
                        <a:pt x="818" y="379"/>
                      </a:lnTo>
                      <a:lnTo>
                        <a:pt x="877" y="371"/>
                      </a:lnTo>
                      <a:lnTo>
                        <a:pt x="936" y="362"/>
                      </a:lnTo>
                      <a:lnTo>
                        <a:pt x="944" y="362"/>
                      </a:lnTo>
                      <a:close/>
                      <a:moveTo>
                        <a:pt x="1037" y="295"/>
                      </a:moveTo>
                      <a:lnTo>
                        <a:pt x="1062" y="320"/>
                      </a:lnTo>
                      <a:lnTo>
                        <a:pt x="1020" y="379"/>
                      </a:lnTo>
                      <a:lnTo>
                        <a:pt x="978" y="345"/>
                      </a:lnTo>
                      <a:lnTo>
                        <a:pt x="995" y="345"/>
                      </a:lnTo>
                      <a:lnTo>
                        <a:pt x="1012" y="320"/>
                      </a:lnTo>
                      <a:lnTo>
                        <a:pt x="1037" y="295"/>
                      </a:lnTo>
                      <a:close/>
                      <a:moveTo>
                        <a:pt x="396" y="666"/>
                      </a:moveTo>
                      <a:lnTo>
                        <a:pt x="413" y="657"/>
                      </a:lnTo>
                      <a:lnTo>
                        <a:pt x="421" y="649"/>
                      </a:lnTo>
                      <a:lnTo>
                        <a:pt x="438" y="649"/>
                      </a:lnTo>
                      <a:lnTo>
                        <a:pt x="447" y="666"/>
                      </a:lnTo>
                      <a:lnTo>
                        <a:pt x="455" y="666"/>
                      </a:lnTo>
                      <a:lnTo>
                        <a:pt x="455" y="683"/>
                      </a:lnTo>
                      <a:lnTo>
                        <a:pt x="455" y="700"/>
                      </a:lnTo>
                      <a:lnTo>
                        <a:pt x="455" y="717"/>
                      </a:lnTo>
                      <a:lnTo>
                        <a:pt x="455" y="750"/>
                      </a:lnTo>
                      <a:lnTo>
                        <a:pt x="463" y="767"/>
                      </a:lnTo>
                      <a:lnTo>
                        <a:pt x="480" y="767"/>
                      </a:lnTo>
                      <a:lnTo>
                        <a:pt x="506" y="759"/>
                      </a:lnTo>
                      <a:lnTo>
                        <a:pt x="514" y="725"/>
                      </a:lnTo>
                      <a:lnTo>
                        <a:pt x="531" y="700"/>
                      </a:lnTo>
                      <a:lnTo>
                        <a:pt x="539" y="674"/>
                      </a:lnTo>
                      <a:lnTo>
                        <a:pt x="548" y="666"/>
                      </a:lnTo>
                      <a:lnTo>
                        <a:pt x="556" y="641"/>
                      </a:lnTo>
                      <a:lnTo>
                        <a:pt x="565" y="598"/>
                      </a:lnTo>
                      <a:lnTo>
                        <a:pt x="581" y="565"/>
                      </a:lnTo>
                      <a:lnTo>
                        <a:pt x="607" y="548"/>
                      </a:lnTo>
                      <a:lnTo>
                        <a:pt x="657" y="514"/>
                      </a:lnTo>
                      <a:lnTo>
                        <a:pt x="666" y="531"/>
                      </a:lnTo>
                      <a:lnTo>
                        <a:pt x="657" y="556"/>
                      </a:lnTo>
                      <a:lnTo>
                        <a:pt x="607" y="615"/>
                      </a:lnTo>
                      <a:lnTo>
                        <a:pt x="573" y="666"/>
                      </a:lnTo>
                      <a:lnTo>
                        <a:pt x="573" y="683"/>
                      </a:lnTo>
                      <a:lnTo>
                        <a:pt x="565" y="742"/>
                      </a:lnTo>
                      <a:lnTo>
                        <a:pt x="565" y="801"/>
                      </a:lnTo>
                      <a:lnTo>
                        <a:pt x="556" y="868"/>
                      </a:lnTo>
                      <a:lnTo>
                        <a:pt x="548" y="919"/>
                      </a:lnTo>
                      <a:lnTo>
                        <a:pt x="514" y="961"/>
                      </a:lnTo>
                      <a:lnTo>
                        <a:pt x="438" y="970"/>
                      </a:lnTo>
                      <a:lnTo>
                        <a:pt x="404" y="970"/>
                      </a:lnTo>
                      <a:lnTo>
                        <a:pt x="371" y="944"/>
                      </a:lnTo>
                      <a:lnTo>
                        <a:pt x="354" y="919"/>
                      </a:lnTo>
                      <a:lnTo>
                        <a:pt x="320" y="877"/>
                      </a:lnTo>
                      <a:lnTo>
                        <a:pt x="286" y="860"/>
                      </a:lnTo>
                      <a:lnTo>
                        <a:pt x="219" y="792"/>
                      </a:lnTo>
                      <a:lnTo>
                        <a:pt x="202" y="784"/>
                      </a:lnTo>
                      <a:lnTo>
                        <a:pt x="168" y="767"/>
                      </a:lnTo>
                      <a:lnTo>
                        <a:pt x="151" y="767"/>
                      </a:lnTo>
                      <a:lnTo>
                        <a:pt x="59" y="767"/>
                      </a:lnTo>
                      <a:lnTo>
                        <a:pt x="42" y="767"/>
                      </a:lnTo>
                      <a:lnTo>
                        <a:pt x="16" y="700"/>
                      </a:lnTo>
                      <a:lnTo>
                        <a:pt x="8" y="649"/>
                      </a:lnTo>
                      <a:lnTo>
                        <a:pt x="42" y="573"/>
                      </a:lnTo>
                      <a:lnTo>
                        <a:pt x="33" y="539"/>
                      </a:lnTo>
                      <a:lnTo>
                        <a:pt x="25" y="497"/>
                      </a:lnTo>
                      <a:lnTo>
                        <a:pt x="16" y="472"/>
                      </a:lnTo>
                      <a:lnTo>
                        <a:pt x="8" y="430"/>
                      </a:lnTo>
                      <a:lnTo>
                        <a:pt x="0" y="404"/>
                      </a:lnTo>
                      <a:lnTo>
                        <a:pt x="0" y="345"/>
                      </a:lnTo>
                      <a:lnTo>
                        <a:pt x="75" y="329"/>
                      </a:lnTo>
                      <a:lnTo>
                        <a:pt x="109" y="312"/>
                      </a:lnTo>
                      <a:lnTo>
                        <a:pt x="160" y="286"/>
                      </a:lnTo>
                      <a:lnTo>
                        <a:pt x="168" y="278"/>
                      </a:lnTo>
                      <a:lnTo>
                        <a:pt x="194" y="227"/>
                      </a:lnTo>
                      <a:lnTo>
                        <a:pt x="202" y="202"/>
                      </a:lnTo>
                      <a:lnTo>
                        <a:pt x="219" y="143"/>
                      </a:lnTo>
                      <a:lnTo>
                        <a:pt x="227" y="135"/>
                      </a:lnTo>
                      <a:lnTo>
                        <a:pt x="253" y="109"/>
                      </a:lnTo>
                      <a:lnTo>
                        <a:pt x="278" y="84"/>
                      </a:lnTo>
                      <a:lnTo>
                        <a:pt x="303" y="59"/>
                      </a:lnTo>
                      <a:lnTo>
                        <a:pt x="413" y="17"/>
                      </a:lnTo>
                      <a:lnTo>
                        <a:pt x="455" y="0"/>
                      </a:lnTo>
                      <a:lnTo>
                        <a:pt x="497" y="0"/>
                      </a:lnTo>
                      <a:lnTo>
                        <a:pt x="598" y="8"/>
                      </a:lnTo>
                      <a:lnTo>
                        <a:pt x="649" y="17"/>
                      </a:lnTo>
                      <a:lnTo>
                        <a:pt x="674" y="25"/>
                      </a:lnTo>
                      <a:lnTo>
                        <a:pt x="691" y="42"/>
                      </a:lnTo>
                      <a:lnTo>
                        <a:pt x="708" y="84"/>
                      </a:lnTo>
                      <a:lnTo>
                        <a:pt x="759" y="143"/>
                      </a:lnTo>
                      <a:lnTo>
                        <a:pt x="767" y="160"/>
                      </a:lnTo>
                      <a:lnTo>
                        <a:pt x="784" y="177"/>
                      </a:lnTo>
                      <a:lnTo>
                        <a:pt x="826" y="194"/>
                      </a:lnTo>
                      <a:lnTo>
                        <a:pt x="860" y="177"/>
                      </a:lnTo>
                      <a:lnTo>
                        <a:pt x="902" y="194"/>
                      </a:lnTo>
                      <a:lnTo>
                        <a:pt x="910" y="177"/>
                      </a:lnTo>
                      <a:lnTo>
                        <a:pt x="944" y="177"/>
                      </a:lnTo>
                      <a:lnTo>
                        <a:pt x="961" y="177"/>
                      </a:lnTo>
                      <a:lnTo>
                        <a:pt x="978" y="185"/>
                      </a:lnTo>
                      <a:lnTo>
                        <a:pt x="986" y="194"/>
                      </a:lnTo>
                      <a:lnTo>
                        <a:pt x="978" y="202"/>
                      </a:lnTo>
                      <a:lnTo>
                        <a:pt x="961" y="219"/>
                      </a:lnTo>
                      <a:lnTo>
                        <a:pt x="953" y="253"/>
                      </a:lnTo>
                      <a:lnTo>
                        <a:pt x="936" y="270"/>
                      </a:lnTo>
                      <a:lnTo>
                        <a:pt x="902" y="295"/>
                      </a:lnTo>
                      <a:lnTo>
                        <a:pt x="868" y="295"/>
                      </a:lnTo>
                      <a:lnTo>
                        <a:pt x="826" y="286"/>
                      </a:lnTo>
                      <a:lnTo>
                        <a:pt x="801" y="244"/>
                      </a:lnTo>
                      <a:lnTo>
                        <a:pt x="784" y="236"/>
                      </a:lnTo>
                      <a:lnTo>
                        <a:pt x="742" y="227"/>
                      </a:lnTo>
                      <a:lnTo>
                        <a:pt x="716" y="210"/>
                      </a:lnTo>
                      <a:lnTo>
                        <a:pt x="691" y="194"/>
                      </a:lnTo>
                      <a:lnTo>
                        <a:pt x="632" y="185"/>
                      </a:lnTo>
                      <a:lnTo>
                        <a:pt x="581" y="160"/>
                      </a:lnTo>
                      <a:lnTo>
                        <a:pt x="531" y="143"/>
                      </a:lnTo>
                      <a:lnTo>
                        <a:pt x="438" y="109"/>
                      </a:lnTo>
                      <a:lnTo>
                        <a:pt x="404" y="109"/>
                      </a:lnTo>
                      <a:lnTo>
                        <a:pt x="388" y="109"/>
                      </a:lnTo>
                      <a:lnTo>
                        <a:pt x="371" y="126"/>
                      </a:lnTo>
                      <a:lnTo>
                        <a:pt x="362" y="160"/>
                      </a:lnTo>
                      <a:lnTo>
                        <a:pt x="371" y="185"/>
                      </a:lnTo>
                      <a:lnTo>
                        <a:pt x="396" y="202"/>
                      </a:lnTo>
                      <a:lnTo>
                        <a:pt x="413" y="210"/>
                      </a:lnTo>
                      <a:lnTo>
                        <a:pt x="413" y="244"/>
                      </a:lnTo>
                      <a:lnTo>
                        <a:pt x="421" y="261"/>
                      </a:lnTo>
                      <a:lnTo>
                        <a:pt x="421" y="270"/>
                      </a:lnTo>
                      <a:lnTo>
                        <a:pt x="447" y="278"/>
                      </a:lnTo>
                      <a:lnTo>
                        <a:pt x="480" y="286"/>
                      </a:lnTo>
                      <a:lnTo>
                        <a:pt x="522" y="286"/>
                      </a:lnTo>
                      <a:lnTo>
                        <a:pt x="581" y="270"/>
                      </a:lnTo>
                      <a:lnTo>
                        <a:pt x="641" y="270"/>
                      </a:lnTo>
                      <a:lnTo>
                        <a:pt x="632" y="312"/>
                      </a:lnTo>
                      <a:lnTo>
                        <a:pt x="548" y="303"/>
                      </a:lnTo>
                      <a:lnTo>
                        <a:pt x="447" y="295"/>
                      </a:lnTo>
                      <a:lnTo>
                        <a:pt x="396" y="295"/>
                      </a:lnTo>
                      <a:lnTo>
                        <a:pt x="345" y="286"/>
                      </a:lnTo>
                      <a:lnTo>
                        <a:pt x="337" y="396"/>
                      </a:lnTo>
                      <a:lnTo>
                        <a:pt x="337" y="404"/>
                      </a:lnTo>
                      <a:lnTo>
                        <a:pt x="455" y="413"/>
                      </a:lnTo>
                      <a:lnTo>
                        <a:pt x="480" y="413"/>
                      </a:lnTo>
                      <a:lnTo>
                        <a:pt x="480" y="447"/>
                      </a:lnTo>
                      <a:lnTo>
                        <a:pt x="489" y="447"/>
                      </a:lnTo>
                      <a:lnTo>
                        <a:pt x="624" y="421"/>
                      </a:lnTo>
                      <a:lnTo>
                        <a:pt x="624" y="430"/>
                      </a:lnTo>
                      <a:lnTo>
                        <a:pt x="607" y="438"/>
                      </a:lnTo>
                      <a:lnTo>
                        <a:pt x="598" y="455"/>
                      </a:lnTo>
                      <a:lnTo>
                        <a:pt x="573" y="480"/>
                      </a:lnTo>
                      <a:lnTo>
                        <a:pt x="548" y="506"/>
                      </a:lnTo>
                      <a:lnTo>
                        <a:pt x="531" y="506"/>
                      </a:lnTo>
                      <a:lnTo>
                        <a:pt x="489" y="523"/>
                      </a:lnTo>
                      <a:lnTo>
                        <a:pt x="480" y="523"/>
                      </a:lnTo>
                      <a:lnTo>
                        <a:pt x="463" y="539"/>
                      </a:lnTo>
                      <a:lnTo>
                        <a:pt x="438" y="556"/>
                      </a:lnTo>
                      <a:lnTo>
                        <a:pt x="421" y="582"/>
                      </a:lnTo>
                      <a:lnTo>
                        <a:pt x="404" y="598"/>
                      </a:lnTo>
                      <a:lnTo>
                        <a:pt x="362" y="641"/>
                      </a:lnTo>
                      <a:lnTo>
                        <a:pt x="328" y="666"/>
                      </a:lnTo>
                      <a:lnTo>
                        <a:pt x="312" y="683"/>
                      </a:lnTo>
                      <a:lnTo>
                        <a:pt x="303" y="708"/>
                      </a:lnTo>
                      <a:lnTo>
                        <a:pt x="328" y="708"/>
                      </a:lnTo>
                      <a:lnTo>
                        <a:pt x="345" y="700"/>
                      </a:lnTo>
                      <a:lnTo>
                        <a:pt x="371" y="683"/>
                      </a:lnTo>
                      <a:lnTo>
                        <a:pt x="388" y="674"/>
                      </a:lnTo>
                      <a:lnTo>
                        <a:pt x="396" y="666"/>
                      </a:lnTo>
                      <a:close/>
                    </a:path>
                  </a:pathLst>
                </a:custGeom>
                <a:solidFill>
                  <a:srgbClr val="FEAD00"/>
                </a:solidFill>
                <a:ln w="12700">
                  <a:solidFill>
                    <a:srgbClr val="000000"/>
                  </a:solidFill>
                  <a:round/>
                  <a:headEnd/>
                  <a:tailEnd/>
                </a:ln>
              </p:spPr>
              <p:txBody>
                <a:bodyPr/>
                <a:lstStyle/>
                <a:p>
                  <a:endParaRPr lang="en-GB">
                    <a:latin typeface="Gill Sans MT" pitchFamily="34" charset="0"/>
                  </a:endParaRPr>
                </a:p>
              </p:txBody>
            </p:sp>
            <p:sp>
              <p:nvSpPr>
                <p:cNvPr id="25620" name="Freeform 38"/>
                <p:cNvSpPr>
                  <a:spLocks noEditPoints="1"/>
                </p:cNvSpPr>
                <p:nvPr/>
              </p:nvSpPr>
              <p:spPr bwMode="auto">
                <a:xfrm>
                  <a:off x="3764" y="2536"/>
                  <a:ext cx="734" cy="658"/>
                </a:xfrm>
                <a:custGeom>
                  <a:avLst/>
                  <a:gdLst>
                    <a:gd name="T0" fmla="*/ 110 w 734"/>
                    <a:gd name="T1" fmla="*/ 135 h 658"/>
                    <a:gd name="T2" fmla="*/ 93 w 734"/>
                    <a:gd name="T3" fmla="*/ 93 h 658"/>
                    <a:gd name="T4" fmla="*/ 59 w 734"/>
                    <a:gd name="T5" fmla="*/ 51 h 658"/>
                    <a:gd name="T6" fmla="*/ 85 w 734"/>
                    <a:gd name="T7" fmla="*/ 0 h 658"/>
                    <a:gd name="T8" fmla="*/ 135 w 734"/>
                    <a:gd name="T9" fmla="*/ 0 h 658"/>
                    <a:gd name="T10" fmla="*/ 278 w 734"/>
                    <a:gd name="T11" fmla="*/ 51 h 658"/>
                    <a:gd name="T12" fmla="*/ 388 w 734"/>
                    <a:gd name="T13" fmla="*/ 85 h 658"/>
                    <a:gd name="T14" fmla="*/ 439 w 734"/>
                    <a:gd name="T15" fmla="*/ 118 h 658"/>
                    <a:gd name="T16" fmla="*/ 498 w 734"/>
                    <a:gd name="T17" fmla="*/ 135 h 658"/>
                    <a:gd name="T18" fmla="*/ 565 w 734"/>
                    <a:gd name="T19" fmla="*/ 186 h 658"/>
                    <a:gd name="T20" fmla="*/ 633 w 734"/>
                    <a:gd name="T21" fmla="*/ 161 h 658"/>
                    <a:gd name="T22" fmla="*/ 658 w 734"/>
                    <a:gd name="T23" fmla="*/ 110 h 658"/>
                    <a:gd name="T24" fmla="*/ 683 w 734"/>
                    <a:gd name="T25" fmla="*/ 85 h 658"/>
                    <a:gd name="T26" fmla="*/ 709 w 734"/>
                    <a:gd name="T27" fmla="*/ 110 h 658"/>
                    <a:gd name="T28" fmla="*/ 675 w 734"/>
                    <a:gd name="T29" fmla="*/ 127 h 658"/>
                    <a:gd name="T30" fmla="*/ 734 w 734"/>
                    <a:gd name="T31" fmla="*/ 186 h 658"/>
                    <a:gd name="T32" fmla="*/ 692 w 734"/>
                    <a:gd name="T33" fmla="*/ 236 h 658"/>
                    <a:gd name="T34" fmla="*/ 666 w 734"/>
                    <a:gd name="T35" fmla="*/ 228 h 658"/>
                    <a:gd name="T36" fmla="*/ 641 w 734"/>
                    <a:gd name="T37" fmla="*/ 253 h 658"/>
                    <a:gd name="T38" fmla="*/ 574 w 734"/>
                    <a:gd name="T39" fmla="*/ 262 h 658"/>
                    <a:gd name="T40" fmla="*/ 498 w 734"/>
                    <a:gd name="T41" fmla="*/ 279 h 658"/>
                    <a:gd name="T42" fmla="*/ 481 w 734"/>
                    <a:gd name="T43" fmla="*/ 287 h 658"/>
                    <a:gd name="T44" fmla="*/ 405 w 734"/>
                    <a:gd name="T45" fmla="*/ 295 h 658"/>
                    <a:gd name="T46" fmla="*/ 397 w 734"/>
                    <a:gd name="T47" fmla="*/ 262 h 658"/>
                    <a:gd name="T48" fmla="*/ 472 w 734"/>
                    <a:gd name="T49" fmla="*/ 220 h 658"/>
                    <a:gd name="T50" fmla="*/ 447 w 734"/>
                    <a:gd name="T51" fmla="*/ 177 h 658"/>
                    <a:gd name="T52" fmla="*/ 397 w 734"/>
                    <a:gd name="T53" fmla="*/ 169 h 658"/>
                    <a:gd name="T54" fmla="*/ 380 w 734"/>
                    <a:gd name="T55" fmla="*/ 144 h 658"/>
                    <a:gd name="T56" fmla="*/ 338 w 734"/>
                    <a:gd name="T57" fmla="*/ 152 h 658"/>
                    <a:gd name="T58" fmla="*/ 278 w 734"/>
                    <a:gd name="T59" fmla="*/ 161 h 658"/>
                    <a:gd name="T60" fmla="*/ 177 w 734"/>
                    <a:gd name="T61" fmla="*/ 177 h 658"/>
                    <a:gd name="T62" fmla="*/ 118 w 734"/>
                    <a:gd name="T63" fmla="*/ 161 h 658"/>
                    <a:gd name="T64" fmla="*/ 160 w 734"/>
                    <a:gd name="T65" fmla="*/ 430 h 658"/>
                    <a:gd name="T66" fmla="*/ 186 w 734"/>
                    <a:gd name="T67" fmla="*/ 414 h 658"/>
                    <a:gd name="T68" fmla="*/ 245 w 734"/>
                    <a:gd name="T69" fmla="*/ 397 h 658"/>
                    <a:gd name="T70" fmla="*/ 295 w 734"/>
                    <a:gd name="T71" fmla="*/ 346 h 658"/>
                    <a:gd name="T72" fmla="*/ 321 w 734"/>
                    <a:gd name="T73" fmla="*/ 321 h 658"/>
                    <a:gd name="T74" fmla="*/ 346 w 734"/>
                    <a:gd name="T75" fmla="*/ 371 h 658"/>
                    <a:gd name="T76" fmla="*/ 304 w 734"/>
                    <a:gd name="T77" fmla="*/ 439 h 658"/>
                    <a:gd name="T78" fmla="*/ 262 w 734"/>
                    <a:gd name="T79" fmla="*/ 489 h 658"/>
                    <a:gd name="T80" fmla="*/ 245 w 734"/>
                    <a:gd name="T81" fmla="*/ 557 h 658"/>
                    <a:gd name="T82" fmla="*/ 228 w 734"/>
                    <a:gd name="T83" fmla="*/ 591 h 658"/>
                    <a:gd name="T84" fmla="*/ 203 w 734"/>
                    <a:gd name="T85" fmla="*/ 650 h 658"/>
                    <a:gd name="T86" fmla="*/ 160 w 734"/>
                    <a:gd name="T87" fmla="*/ 658 h 658"/>
                    <a:gd name="T88" fmla="*/ 152 w 734"/>
                    <a:gd name="T89" fmla="*/ 608 h 658"/>
                    <a:gd name="T90" fmla="*/ 152 w 734"/>
                    <a:gd name="T91" fmla="*/ 574 h 658"/>
                    <a:gd name="T92" fmla="*/ 144 w 734"/>
                    <a:gd name="T93" fmla="*/ 557 h 658"/>
                    <a:gd name="T94" fmla="*/ 118 w 734"/>
                    <a:gd name="T95" fmla="*/ 540 h 658"/>
                    <a:gd name="T96" fmla="*/ 93 w 734"/>
                    <a:gd name="T97" fmla="*/ 557 h 658"/>
                    <a:gd name="T98" fmla="*/ 68 w 734"/>
                    <a:gd name="T99" fmla="*/ 574 h 658"/>
                    <a:gd name="T100" fmla="*/ 25 w 734"/>
                    <a:gd name="T101" fmla="*/ 599 h 658"/>
                    <a:gd name="T102" fmla="*/ 9 w 734"/>
                    <a:gd name="T103" fmla="*/ 574 h 658"/>
                    <a:gd name="T104" fmla="*/ 59 w 734"/>
                    <a:gd name="T105" fmla="*/ 532 h 658"/>
                    <a:gd name="T106" fmla="*/ 118 w 734"/>
                    <a:gd name="T107" fmla="*/ 473 h 658"/>
                    <a:gd name="T108" fmla="*/ 160 w 734"/>
                    <a:gd name="T109" fmla="*/ 430 h 65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34"/>
                    <a:gd name="T166" fmla="*/ 0 h 658"/>
                    <a:gd name="T167" fmla="*/ 734 w 734"/>
                    <a:gd name="T168" fmla="*/ 658 h 65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34" h="658">
                      <a:moveTo>
                        <a:pt x="118" y="152"/>
                      </a:moveTo>
                      <a:lnTo>
                        <a:pt x="110" y="135"/>
                      </a:lnTo>
                      <a:lnTo>
                        <a:pt x="110" y="101"/>
                      </a:lnTo>
                      <a:lnTo>
                        <a:pt x="93" y="93"/>
                      </a:lnTo>
                      <a:lnTo>
                        <a:pt x="68" y="76"/>
                      </a:lnTo>
                      <a:lnTo>
                        <a:pt x="59" y="51"/>
                      </a:lnTo>
                      <a:lnTo>
                        <a:pt x="68" y="17"/>
                      </a:lnTo>
                      <a:lnTo>
                        <a:pt x="85" y="0"/>
                      </a:lnTo>
                      <a:lnTo>
                        <a:pt x="101" y="0"/>
                      </a:lnTo>
                      <a:lnTo>
                        <a:pt x="135" y="0"/>
                      </a:lnTo>
                      <a:lnTo>
                        <a:pt x="228" y="34"/>
                      </a:lnTo>
                      <a:lnTo>
                        <a:pt x="278" y="51"/>
                      </a:lnTo>
                      <a:lnTo>
                        <a:pt x="329" y="76"/>
                      </a:lnTo>
                      <a:lnTo>
                        <a:pt x="388" y="85"/>
                      </a:lnTo>
                      <a:lnTo>
                        <a:pt x="413" y="101"/>
                      </a:lnTo>
                      <a:lnTo>
                        <a:pt x="439" y="118"/>
                      </a:lnTo>
                      <a:lnTo>
                        <a:pt x="481" y="127"/>
                      </a:lnTo>
                      <a:lnTo>
                        <a:pt x="498" y="135"/>
                      </a:lnTo>
                      <a:lnTo>
                        <a:pt x="523" y="177"/>
                      </a:lnTo>
                      <a:lnTo>
                        <a:pt x="565" y="186"/>
                      </a:lnTo>
                      <a:lnTo>
                        <a:pt x="599" y="186"/>
                      </a:lnTo>
                      <a:lnTo>
                        <a:pt x="633" y="161"/>
                      </a:lnTo>
                      <a:lnTo>
                        <a:pt x="650" y="144"/>
                      </a:lnTo>
                      <a:lnTo>
                        <a:pt x="658" y="110"/>
                      </a:lnTo>
                      <a:lnTo>
                        <a:pt x="675" y="93"/>
                      </a:lnTo>
                      <a:lnTo>
                        <a:pt x="683" y="85"/>
                      </a:lnTo>
                      <a:lnTo>
                        <a:pt x="709" y="93"/>
                      </a:lnTo>
                      <a:lnTo>
                        <a:pt x="709" y="110"/>
                      </a:lnTo>
                      <a:lnTo>
                        <a:pt x="675" y="110"/>
                      </a:lnTo>
                      <a:lnTo>
                        <a:pt x="675" y="127"/>
                      </a:lnTo>
                      <a:lnTo>
                        <a:pt x="717" y="161"/>
                      </a:lnTo>
                      <a:lnTo>
                        <a:pt x="734" y="186"/>
                      </a:lnTo>
                      <a:lnTo>
                        <a:pt x="709" y="211"/>
                      </a:lnTo>
                      <a:lnTo>
                        <a:pt x="692" y="236"/>
                      </a:lnTo>
                      <a:lnTo>
                        <a:pt x="675" y="236"/>
                      </a:lnTo>
                      <a:lnTo>
                        <a:pt x="666" y="228"/>
                      </a:lnTo>
                      <a:lnTo>
                        <a:pt x="658" y="228"/>
                      </a:lnTo>
                      <a:lnTo>
                        <a:pt x="641" y="253"/>
                      </a:lnTo>
                      <a:lnTo>
                        <a:pt x="633" y="253"/>
                      </a:lnTo>
                      <a:lnTo>
                        <a:pt x="574" y="262"/>
                      </a:lnTo>
                      <a:lnTo>
                        <a:pt x="515" y="270"/>
                      </a:lnTo>
                      <a:lnTo>
                        <a:pt x="498" y="279"/>
                      </a:lnTo>
                      <a:lnTo>
                        <a:pt x="489" y="270"/>
                      </a:lnTo>
                      <a:lnTo>
                        <a:pt x="481" y="287"/>
                      </a:lnTo>
                      <a:lnTo>
                        <a:pt x="430" y="321"/>
                      </a:lnTo>
                      <a:lnTo>
                        <a:pt x="405" y="295"/>
                      </a:lnTo>
                      <a:lnTo>
                        <a:pt x="388" y="270"/>
                      </a:lnTo>
                      <a:lnTo>
                        <a:pt x="397" y="262"/>
                      </a:lnTo>
                      <a:lnTo>
                        <a:pt x="439" y="228"/>
                      </a:lnTo>
                      <a:lnTo>
                        <a:pt x="472" y="220"/>
                      </a:lnTo>
                      <a:lnTo>
                        <a:pt x="481" y="203"/>
                      </a:lnTo>
                      <a:lnTo>
                        <a:pt x="447" y="177"/>
                      </a:lnTo>
                      <a:lnTo>
                        <a:pt x="405" y="169"/>
                      </a:lnTo>
                      <a:lnTo>
                        <a:pt x="397" y="169"/>
                      </a:lnTo>
                      <a:lnTo>
                        <a:pt x="397" y="152"/>
                      </a:lnTo>
                      <a:lnTo>
                        <a:pt x="380" y="144"/>
                      </a:lnTo>
                      <a:lnTo>
                        <a:pt x="354" y="144"/>
                      </a:lnTo>
                      <a:lnTo>
                        <a:pt x="338" y="152"/>
                      </a:lnTo>
                      <a:lnTo>
                        <a:pt x="338" y="161"/>
                      </a:lnTo>
                      <a:lnTo>
                        <a:pt x="278" y="161"/>
                      </a:lnTo>
                      <a:lnTo>
                        <a:pt x="219" y="177"/>
                      </a:lnTo>
                      <a:lnTo>
                        <a:pt x="177" y="177"/>
                      </a:lnTo>
                      <a:lnTo>
                        <a:pt x="144" y="169"/>
                      </a:lnTo>
                      <a:lnTo>
                        <a:pt x="118" y="161"/>
                      </a:lnTo>
                      <a:lnTo>
                        <a:pt x="118" y="152"/>
                      </a:lnTo>
                      <a:close/>
                      <a:moveTo>
                        <a:pt x="160" y="430"/>
                      </a:moveTo>
                      <a:lnTo>
                        <a:pt x="177" y="414"/>
                      </a:lnTo>
                      <a:lnTo>
                        <a:pt x="186" y="414"/>
                      </a:lnTo>
                      <a:lnTo>
                        <a:pt x="228" y="397"/>
                      </a:lnTo>
                      <a:lnTo>
                        <a:pt x="245" y="397"/>
                      </a:lnTo>
                      <a:lnTo>
                        <a:pt x="270" y="371"/>
                      </a:lnTo>
                      <a:lnTo>
                        <a:pt x="295" y="346"/>
                      </a:lnTo>
                      <a:lnTo>
                        <a:pt x="304" y="329"/>
                      </a:lnTo>
                      <a:lnTo>
                        <a:pt x="321" y="321"/>
                      </a:lnTo>
                      <a:lnTo>
                        <a:pt x="321" y="329"/>
                      </a:lnTo>
                      <a:lnTo>
                        <a:pt x="346" y="371"/>
                      </a:lnTo>
                      <a:lnTo>
                        <a:pt x="354" y="405"/>
                      </a:lnTo>
                      <a:lnTo>
                        <a:pt x="304" y="439"/>
                      </a:lnTo>
                      <a:lnTo>
                        <a:pt x="278" y="456"/>
                      </a:lnTo>
                      <a:lnTo>
                        <a:pt x="262" y="489"/>
                      </a:lnTo>
                      <a:lnTo>
                        <a:pt x="253" y="532"/>
                      </a:lnTo>
                      <a:lnTo>
                        <a:pt x="245" y="557"/>
                      </a:lnTo>
                      <a:lnTo>
                        <a:pt x="236" y="565"/>
                      </a:lnTo>
                      <a:lnTo>
                        <a:pt x="228" y="591"/>
                      </a:lnTo>
                      <a:lnTo>
                        <a:pt x="211" y="616"/>
                      </a:lnTo>
                      <a:lnTo>
                        <a:pt x="203" y="650"/>
                      </a:lnTo>
                      <a:lnTo>
                        <a:pt x="177" y="658"/>
                      </a:lnTo>
                      <a:lnTo>
                        <a:pt x="160" y="658"/>
                      </a:lnTo>
                      <a:lnTo>
                        <a:pt x="152" y="641"/>
                      </a:lnTo>
                      <a:lnTo>
                        <a:pt x="152" y="608"/>
                      </a:lnTo>
                      <a:lnTo>
                        <a:pt x="152" y="591"/>
                      </a:lnTo>
                      <a:lnTo>
                        <a:pt x="152" y="574"/>
                      </a:lnTo>
                      <a:lnTo>
                        <a:pt x="152" y="557"/>
                      </a:lnTo>
                      <a:lnTo>
                        <a:pt x="144" y="557"/>
                      </a:lnTo>
                      <a:lnTo>
                        <a:pt x="135" y="540"/>
                      </a:lnTo>
                      <a:lnTo>
                        <a:pt x="118" y="540"/>
                      </a:lnTo>
                      <a:lnTo>
                        <a:pt x="110" y="548"/>
                      </a:lnTo>
                      <a:lnTo>
                        <a:pt x="93" y="557"/>
                      </a:lnTo>
                      <a:lnTo>
                        <a:pt x="85" y="565"/>
                      </a:lnTo>
                      <a:lnTo>
                        <a:pt x="68" y="574"/>
                      </a:lnTo>
                      <a:lnTo>
                        <a:pt x="42" y="591"/>
                      </a:lnTo>
                      <a:lnTo>
                        <a:pt x="25" y="599"/>
                      </a:lnTo>
                      <a:lnTo>
                        <a:pt x="0" y="599"/>
                      </a:lnTo>
                      <a:lnTo>
                        <a:pt x="9" y="574"/>
                      </a:lnTo>
                      <a:lnTo>
                        <a:pt x="25" y="557"/>
                      </a:lnTo>
                      <a:lnTo>
                        <a:pt x="59" y="532"/>
                      </a:lnTo>
                      <a:lnTo>
                        <a:pt x="101" y="489"/>
                      </a:lnTo>
                      <a:lnTo>
                        <a:pt x="118" y="473"/>
                      </a:lnTo>
                      <a:lnTo>
                        <a:pt x="135" y="447"/>
                      </a:lnTo>
                      <a:lnTo>
                        <a:pt x="160" y="430"/>
                      </a:lnTo>
                      <a:close/>
                    </a:path>
                  </a:pathLst>
                </a:custGeom>
                <a:solidFill>
                  <a:srgbClr val="00FE76"/>
                </a:solidFill>
                <a:ln w="12700">
                  <a:solidFill>
                    <a:srgbClr val="000000"/>
                  </a:solidFill>
                  <a:round/>
                  <a:headEnd/>
                  <a:tailEnd/>
                </a:ln>
              </p:spPr>
              <p:txBody>
                <a:bodyPr/>
                <a:lstStyle/>
                <a:p>
                  <a:endParaRPr lang="en-GB">
                    <a:latin typeface="Gill Sans MT" pitchFamily="34" charset="0"/>
                  </a:endParaRPr>
                </a:p>
              </p:txBody>
            </p:sp>
            <p:sp>
              <p:nvSpPr>
                <p:cNvPr id="25621" name="Freeform 39"/>
                <p:cNvSpPr>
                  <a:spLocks noEditPoints="1"/>
                </p:cNvSpPr>
                <p:nvPr/>
              </p:nvSpPr>
              <p:spPr bwMode="auto">
                <a:xfrm>
                  <a:off x="3865" y="2317"/>
                  <a:ext cx="270" cy="1096"/>
                </a:xfrm>
                <a:custGeom>
                  <a:avLst/>
                  <a:gdLst>
                    <a:gd name="T0" fmla="*/ 110 w 270"/>
                    <a:gd name="T1" fmla="*/ 1071 h 1096"/>
                    <a:gd name="T2" fmla="*/ 93 w 270"/>
                    <a:gd name="T3" fmla="*/ 1088 h 1096"/>
                    <a:gd name="T4" fmla="*/ 43 w 270"/>
                    <a:gd name="T5" fmla="*/ 1096 h 1096"/>
                    <a:gd name="T6" fmla="*/ 9 w 270"/>
                    <a:gd name="T7" fmla="*/ 1096 h 1096"/>
                    <a:gd name="T8" fmla="*/ 0 w 270"/>
                    <a:gd name="T9" fmla="*/ 1080 h 1096"/>
                    <a:gd name="T10" fmla="*/ 34 w 270"/>
                    <a:gd name="T11" fmla="*/ 1080 h 1096"/>
                    <a:gd name="T12" fmla="*/ 110 w 270"/>
                    <a:gd name="T13" fmla="*/ 1071 h 1096"/>
                    <a:gd name="T14" fmla="*/ 262 w 270"/>
                    <a:gd name="T15" fmla="*/ 110 h 1096"/>
                    <a:gd name="T16" fmla="*/ 270 w 270"/>
                    <a:gd name="T17" fmla="*/ 135 h 1096"/>
                    <a:gd name="T18" fmla="*/ 245 w 270"/>
                    <a:gd name="T19" fmla="*/ 127 h 1096"/>
                    <a:gd name="T20" fmla="*/ 194 w 270"/>
                    <a:gd name="T21" fmla="*/ 118 h 1096"/>
                    <a:gd name="T22" fmla="*/ 93 w 270"/>
                    <a:gd name="T23" fmla="*/ 110 h 1096"/>
                    <a:gd name="T24" fmla="*/ 51 w 270"/>
                    <a:gd name="T25" fmla="*/ 110 h 1096"/>
                    <a:gd name="T26" fmla="*/ 68 w 270"/>
                    <a:gd name="T27" fmla="*/ 93 h 1096"/>
                    <a:gd name="T28" fmla="*/ 127 w 270"/>
                    <a:gd name="T29" fmla="*/ 67 h 1096"/>
                    <a:gd name="T30" fmla="*/ 161 w 270"/>
                    <a:gd name="T31" fmla="*/ 42 h 1096"/>
                    <a:gd name="T32" fmla="*/ 177 w 270"/>
                    <a:gd name="T33" fmla="*/ 17 h 1096"/>
                    <a:gd name="T34" fmla="*/ 186 w 270"/>
                    <a:gd name="T35" fmla="*/ 0 h 1096"/>
                    <a:gd name="T36" fmla="*/ 203 w 270"/>
                    <a:gd name="T37" fmla="*/ 25 h 1096"/>
                    <a:gd name="T38" fmla="*/ 262 w 270"/>
                    <a:gd name="T39" fmla="*/ 110 h 109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70"/>
                    <a:gd name="T61" fmla="*/ 0 h 1096"/>
                    <a:gd name="T62" fmla="*/ 270 w 270"/>
                    <a:gd name="T63" fmla="*/ 1096 h 109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70" h="1096">
                      <a:moveTo>
                        <a:pt x="110" y="1071"/>
                      </a:moveTo>
                      <a:lnTo>
                        <a:pt x="93" y="1088"/>
                      </a:lnTo>
                      <a:lnTo>
                        <a:pt x="43" y="1096"/>
                      </a:lnTo>
                      <a:lnTo>
                        <a:pt x="9" y="1096"/>
                      </a:lnTo>
                      <a:lnTo>
                        <a:pt x="0" y="1080"/>
                      </a:lnTo>
                      <a:lnTo>
                        <a:pt x="34" y="1080"/>
                      </a:lnTo>
                      <a:lnTo>
                        <a:pt x="110" y="1071"/>
                      </a:lnTo>
                      <a:close/>
                      <a:moveTo>
                        <a:pt x="262" y="110"/>
                      </a:moveTo>
                      <a:lnTo>
                        <a:pt x="270" y="135"/>
                      </a:lnTo>
                      <a:lnTo>
                        <a:pt x="245" y="127"/>
                      </a:lnTo>
                      <a:lnTo>
                        <a:pt x="194" y="118"/>
                      </a:lnTo>
                      <a:lnTo>
                        <a:pt x="93" y="110"/>
                      </a:lnTo>
                      <a:lnTo>
                        <a:pt x="51" y="110"/>
                      </a:lnTo>
                      <a:lnTo>
                        <a:pt x="68" y="93"/>
                      </a:lnTo>
                      <a:lnTo>
                        <a:pt x="127" y="67"/>
                      </a:lnTo>
                      <a:lnTo>
                        <a:pt x="161" y="42"/>
                      </a:lnTo>
                      <a:lnTo>
                        <a:pt x="177" y="17"/>
                      </a:lnTo>
                      <a:lnTo>
                        <a:pt x="186" y="0"/>
                      </a:lnTo>
                      <a:lnTo>
                        <a:pt x="203" y="25"/>
                      </a:lnTo>
                      <a:lnTo>
                        <a:pt x="262" y="110"/>
                      </a:lnTo>
                      <a:close/>
                    </a:path>
                  </a:pathLst>
                </a:custGeom>
                <a:solidFill>
                  <a:srgbClr val="FEBC87"/>
                </a:solidFill>
                <a:ln w="12700">
                  <a:solidFill>
                    <a:srgbClr val="000000"/>
                  </a:solidFill>
                  <a:round/>
                  <a:headEnd/>
                  <a:tailEnd/>
                </a:ln>
              </p:spPr>
              <p:txBody>
                <a:bodyPr/>
                <a:lstStyle/>
                <a:p>
                  <a:endParaRPr lang="en-GB">
                    <a:latin typeface="Gill Sans MT" pitchFamily="34" charset="0"/>
                  </a:endParaRPr>
                </a:p>
              </p:txBody>
            </p:sp>
            <p:sp>
              <p:nvSpPr>
                <p:cNvPr id="25622" name="Freeform 40"/>
                <p:cNvSpPr>
                  <a:spLocks noEditPoints="1"/>
                </p:cNvSpPr>
                <p:nvPr/>
              </p:nvSpPr>
              <p:spPr bwMode="auto">
                <a:xfrm>
                  <a:off x="3452" y="2427"/>
                  <a:ext cx="886" cy="978"/>
                </a:xfrm>
                <a:custGeom>
                  <a:avLst/>
                  <a:gdLst>
                    <a:gd name="T0" fmla="*/ 9 w 886"/>
                    <a:gd name="T1" fmla="*/ 320 h 978"/>
                    <a:gd name="T2" fmla="*/ 42 w 886"/>
                    <a:gd name="T3" fmla="*/ 143 h 978"/>
                    <a:gd name="T4" fmla="*/ 68 w 886"/>
                    <a:gd name="T5" fmla="*/ 118 h 978"/>
                    <a:gd name="T6" fmla="*/ 110 w 886"/>
                    <a:gd name="T7" fmla="*/ 50 h 978"/>
                    <a:gd name="T8" fmla="*/ 236 w 886"/>
                    <a:gd name="T9" fmla="*/ 17 h 978"/>
                    <a:gd name="T10" fmla="*/ 371 w 886"/>
                    <a:gd name="T11" fmla="*/ 0 h 978"/>
                    <a:gd name="T12" fmla="*/ 464 w 886"/>
                    <a:gd name="T13" fmla="*/ 0 h 978"/>
                    <a:gd name="T14" fmla="*/ 312 w 886"/>
                    <a:gd name="T15" fmla="*/ 59 h 978"/>
                    <a:gd name="T16" fmla="*/ 262 w 886"/>
                    <a:gd name="T17" fmla="*/ 109 h 978"/>
                    <a:gd name="T18" fmla="*/ 228 w 886"/>
                    <a:gd name="T19" fmla="*/ 143 h 978"/>
                    <a:gd name="T20" fmla="*/ 203 w 886"/>
                    <a:gd name="T21" fmla="*/ 227 h 978"/>
                    <a:gd name="T22" fmla="*/ 169 w 886"/>
                    <a:gd name="T23" fmla="*/ 286 h 978"/>
                    <a:gd name="T24" fmla="*/ 84 w 886"/>
                    <a:gd name="T25" fmla="*/ 329 h 978"/>
                    <a:gd name="T26" fmla="*/ 886 w 886"/>
                    <a:gd name="T27" fmla="*/ 514 h 978"/>
                    <a:gd name="T28" fmla="*/ 818 w 886"/>
                    <a:gd name="T29" fmla="*/ 539 h 978"/>
                    <a:gd name="T30" fmla="*/ 692 w 886"/>
                    <a:gd name="T31" fmla="*/ 657 h 978"/>
                    <a:gd name="T32" fmla="*/ 641 w 886"/>
                    <a:gd name="T33" fmla="*/ 708 h 978"/>
                    <a:gd name="T34" fmla="*/ 565 w 886"/>
                    <a:gd name="T35" fmla="*/ 936 h 978"/>
                    <a:gd name="T36" fmla="*/ 523 w 886"/>
                    <a:gd name="T37" fmla="*/ 961 h 978"/>
                    <a:gd name="T38" fmla="*/ 565 w 886"/>
                    <a:gd name="T39" fmla="*/ 868 h 978"/>
                    <a:gd name="T40" fmla="*/ 574 w 886"/>
                    <a:gd name="T41" fmla="*/ 742 h 978"/>
                    <a:gd name="T42" fmla="*/ 582 w 886"/>
                    <a:gd name="T43" fmla="*/ 666 h 978"/>
                    <a:gd name="T44" fmla="*/ 666 w 886"/>
                    <a:gd name="T45" fmla="*/ 556 h 978"/>
                    <a:gd name="T46" fmla="*/ 666 w 886"/>
                    <a:gd name="T47" fmla="*/ 514 h 978"/>
                    <a:gd name="T48" fmla="*/ 709 w 886"/>
                    <a:gd name="T49" fmla="*/ 463 h 978"/>
                    <a:gd name="T50" fmla="*/ 742 w 886"/>
                    <a:gd name="T51" fmla="*/ 438 h 978"/>
                    <a:gd name="T52" fmla="*/ 776 w 886"/>
                    <a:gd name="T53" fmla="*/ 455 h 978"/>
                    <a:gd name="T54" fmla="*/ 860 w 886"/>
                    <a:gd name="T55" fmla="*/ 497 h 978"/>
                    <a:gd name="T56" fmla="*/ 886 w 886"/>
                    <a:gd name="T57" fmla="*/ 514 h 978"/>
                    <a:gd name="T58" fmla="*/ 633 w 886"/>
                    <a:gd name="T59" fmla="*/ 421 h 978"/>
                    <a:gd name="T60" fmla="*/ 633 w 886"/>
                    <a:gd name="T61" fmla="*/ 379 h 978"/>
                    <a:gd name="T62" fmla="*/ 650 w 886"/>
                    <a:gd name="T63" fmla="*/ 270 h 978"/>
                    <a:gd name="T64" fmla="*/ 709 w 886"/>
                    <a:gd name="T65" fmla="*/ 278 h 978"/>
                    <a:gd name="T66" fmla="*/ 692 w 886"/>
                    <a:gd name="T67" fmla="*/ 337 h 978"/>
                    <a:gd name="T68" fmla="*/ 700 w 886"/>
                    <a:gd name="T69" fmla="*/ 379 h 978"/>
                    <a:gd name="T70" fmla="*/ 633 w 886"/>
                    <a:gd name="T71" fmla="*/ 430 h 978"/>
                    <a:gd name="T72" fmla="*/ 51 w 886"/>
                    <a:gd name="T73" fmla="*/ 767 h 978"/>
                    <a:gd name="T74" fmla="*/ 160 w 886"/>
                    <a:gd name="T75" fmla="*/ 767 h 978"/>
                    <a:gd name="T76" fmla="*/ 211 w 886"/>
                    <a:gd name="T77" fmla="*/ 784 h 978"/>
                    <a:gd name="T78" fmla="*/ 295 w 886"/>
                    <a:gd name="T79" fmla="*/ 860 h 978"/>
                    <a:gd name="T80" fmla="*/ 363 w 886"/>
                    <a:gd name="T81" fmla="*/ 919 h 978"/>
                    <a:gd name="T82" fmla="*/ 413 w 886"/>
                    <a:gd name="T83" fmla="*/ 970 h 978"/>
                    <a:gd name="T84" fmla="*/ 287 w 886"/>
                    <a:gd name="T85" fmla="*/ 970 h 978"/>
                    <a:gd name="T86" fmla="*/ 152 w 886"/>
                    <a:gd name="T87" fmla="*/ 885 h 978"/>
                    <a:gd name="T88" fmla="*/ 84 w 886"/>
                    <a:gd name="T89" fmla="*/ 826 h 9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86"/>
                    <a:gd name="T136" fmla="*/ 0 h 978"/>
                    <a:gd name="T137" fmla="*/ 886 w 886"/>
                    <a:gd name="T138" fmla="*/ 978 h 978"/>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86" h="978">
                      <a:moveTo>
                        <a:pt x="9" y="345"/>
                      </a:moveTo>
                      <a:lnTo>
                        <a:pt x="9" y="320"/>
                      </a:lnTo>
                      <a:lnTo>
                        <a:pt x="0" y="177"/>
                      </a:lnTo>
                      <a:lnTo>
                        <a:pt x="42" y="143"/>
                      </a:lnTo>
                      <a:lnTo>
                        <a:pt x="51" y="135"/>
                      </a:lnTo>
                      <a:lnTo>
                        <a:pt x="68" y="118"/>
                      </a:lnTo>
                      <a:lnTo>
                        <a:pt x="84" y="84"/>
                      </a:lnTo>
                      <a:lnTo>
                        <a:pt x="110" y="50"/>
                      </a:lnTo>
                      <a:lnTo>
                        <a:pt x="169" y="33"/>
                      </a:lnTo>
                      <a:lnTo>
                        <a:pt x="236" y="17"/>
                      </a:lnTo>
                      <a:lnTo>
                        <a:pt x="278" y="8"/>
                      </a:lnTo>
                      <a:lnTo>
                        <a:pt x="371" y="0"/>
                      </a:lnTo>
                      <a:lnTo>
                        <a:pt x="430" y="0"/>
                      </a:lnTo>
                      <a:lnTo>
                        <a:pt x="464" y="0"/>
                      </a:lnTo>
                      <a:lnTo>
                        <a:pt x="422" y="17"/>
                      </a:lnTo>
                      <a:lnTo>
                        <a:pt x="312" y="59"/>
                      </a:lnTo>
                      <a:lnTo>
                        <a:pt x="287" y="84"/>
                      </a:lnTo>
                      <a:lnTo>
                        <a:pt x="262" y="109"/>
                      </a:lnTo>
                      <a:lnTo>
                        <a:pt x="236" y="135"/>
                      </a:lnTo>
                      <a:lnTo>
                        <a:pt x="228" y="143"/>
                      </a:lnTo>
                      <a:lnTo>
                        <a:pt x="211" y="202"/>
                      </a:lnTo>
                      <a:lnTo>
                        <a:pt x="203" y="227"/>
                      </a:lnTo>
                      <a:lnTo>
                        <a:pt x="177" y="278"/>
                      </a:lnTo>
                      <a:lnTo>
                        <a:pt x="169" y="286"/>
                      </a:lnTo>
                      <a:lnTo>
                        <a:pt x="118" y="312"/>
                      </a:lnTo>
                      <a:lnTo>
                        <a:pt x="84" y="329"/>
                      </a:lnTo>
                      <a:lnTo>
                        <a:pt x="9" y="345"/>
                      </a:lnTo>
                      <a:close/>
                      <a:moveTo>
                        <a:pt x="886" y="514"/>
                      </a:moveTo>
                      <a:lnTo>
                        <a:pt x="869" y="531"/>
                      </a:lnTo>
                      <a:lnTo>
                        <a:pt x="818" y="539"/>
                      </a:lnTo>
                      <a:lnTo>
                        <a:pt x="751" y="582"/>
                      </a:lnTo>
                      <a:lnTo>
                        <a:pt x="692" y="657"/>
                      </a:lnTo>
                      <a:lnTo>
                        <a:pt x="675" y="666"/>
                      </a:lnTo>
                      <a:lnTo>
                        <a:pt x="641" y="708"/>
                      </a:lnTo>
                      <a:lnTo>
                        <a:pt x="633" y="835"/>
                      </a:lnTo>
                      <a:lnTo>
                        <a:pt x="565" y="936"/>
                      </a:lnTo>
                      <a:lnTo>
                        <a:pt x="531" y="953"/>
                      </a:lnTo>
                      <a:lnTo>
                        <a:pt x="523" y="961"/>
                      </a:lnTo>
                      <a:lnTo>
                        <a:pt x="557" y="919"/>
                      </a:lnTo>
                      <a:lnTo>
                        <a:pt x="565" y="868"/>
                      </a:lnTo>
                      <a:lnTo>
                        <a:pt x="574" y="801"/>
                      </a:lnTo>
                      <a:lnTo>
                        <a:pt x="574" y="742"/>
                      </a:lnTo>
                      <a:lnTo>
                        <a:pt x="582" y="683"/>
                      </a:lnTo>
                      <a:lnTo>
                        <a:pt x="582" y="666"/>
                      </a:lnTo>
                      <a:lnTo>
                        <a:pt x="616" y="615"/>
                      </a:lnTo>
                      <a:lnTo>
                        <a:pt x="666" y="556"/>
                      </a:lnTo>
                      <a:lnTo>
                        <a:pt x="675" y="531"/>
                      </a:lnTo>
                      <a:lnTo>
                        <a:pt x="666" y="514"/>
                      </a:lnTo>
                      <a:lnTo>
                        <a:pt x="675" y="506"/>
                      </a:lnTo>
                      <a:lnTo>
                        <a:pt x="709" y="463"/>
                      </a:lnTo>
                      <a:lnTo>
                        <a:pt x="742" y="430"/>
                      </a:lnTo>
                      <a:lnTo>
                        <a:pt x="742" y="438"/>
                      </a:lnTo>
                      <a:lnTo>
                        <a:pt x="768" y="455"/>
                      </a:lnTo>
                      <a:lnTo>
                        <a:pt x="776" y="455"/>
                      </a:lnTo>
                      <a:lnTo>
                        <a:pt x="827" y="480"/>
                      </a:lnTo>
                      <a:lnTo>
                        <a:pt x="860" y="497"/>
                      </a:lnTo>
                      <a:lnTo>
                        <a:pt x="869" y="506"/>
                      </a:lnTo>
                      <a:lnTo>
                        <a:pt x="886" y="514"/>
                      </a:lnTo>
                      <a:close/>
                      <a:moveTo>
                        <a:pt x="633" y="430"/>
                      </a:moveTo>
                      <a:lnTo>
                        <a:pt x="633" y="421"/>
                      </a:lnTo>
                      <a:lnTo>
                        <a:pt x="624" y="388"/>
                      </a:lnTo>
                      <a:lnTo>
                        <a:pt x="633" y="379"/>
                      </a:lnTo>
                      <a:lnTo>
                        <a:pt x="641" y="312"/>
                      </a:lnTo>
                      <a:lnTo>
                        <a:pt x="650" y="270"/>
                      </a:lnTo>
                      <a:lnTo>
                        <a:pt x="658" y="270"/>
                      </a:lnTo>
                      <a:lnTo>
                        <a:pt x="709" y="278"/>
                      </a:lnTo>
                      <a:lnTo>
                        <a:pt x="692" y="312"/>
                      </a:lnTo>
                      <a:lnTo>
                        <a:pt x="692" y="337"/>
                      </a:lnTo>
                      <a:lnTo>
                        <a:pt x="692" y="371"/>
                      </a:lnTo>
                      <a:lnTo>
                        <a:pt x="700" y="379"/>
                      </a:lnTo>
                      <a:lnTo>
                        <a:pt x="666" y="404"/>
                      </a:lnTo>
                      <a:lnTo>
                        <a:pt x="633" y="430"/>
                      </a:lnTo>
                      <a:close/>
                      <a:moveTo>
                        <a:pt x="59" y="767"/>
                      </a:moveTo>
                      <a:lnTo>
                        <a:pt x="51" y="767"/>
                      </a:lnTo>
                      <a:lnTo>
                        <a:pt x="68" y="767"/>
                      </a:lnTo>
                      <a:lnTo>
                        <a:pt x="160" y="767"/>
                      </a:lnTo>
                      <a:lnTo>
                        <a:pt x="177" y="767"/>
                      </a:lnTo>
                      <a:lnTo>
                        <a:pt x="211" y="784"/>
                      </a:lnTo>
                      <a:lnTo>
                        <a:pt x="228" y="792"/>
                      </a:lnTo>
                      <a:lnTo>
                        <a:pt x="295" y="860"/>
                      </a:lnTo>
                      <a:lnTo>
                        <a:pt x="329" y="877"/>
                      </a:lnTo>
                      <a:lnTo>
                        <a:pt x="363" y="919"/>
                      </a:lnTo>
                      <a:lnTo>
                        <a:pt x="380" y="944"/>
                      </a:lnTo>
                      <a:lnTo>
                        <a:pt x="413" y="970"/>
                      </a:lnTo>
                      <a:lnTo>
                        <a:pt x="388" y="978"/>
                      </a:lnTo>
                      <a:lnTo>
                        <a:pt x="287" y="970"/>
                      </a:lnTo>
                      <a:lnTo>
                        <a:pt x="228" y="936"/>
                      </a:lnTo>
                      <a:lnTo>
                        <a:pt x="152" y="885"/>
                      </a:lnTo>
                      <a:lnTo>
                        <a:pt x="118" y="860"/>
                      </a:lnTo>
                      <a:lnTo>
                        <a:pt x="84" y="826"/>
                      </a:lnTo>
                      <a:lnTo>
                        <a:pt x="59" y="767"/>
                      </a:lnTo>
                      <a:close/>
                    </a:path>
                  </a:pathLst>
                </a:custGeom>
                <a:solidFill>
                  <a:srgbClr val="FE6969"/>
                </a:solidFill>
                <a:ln w="12700">
                  <a:solidFill>
                    <a:srgbClr val="000000"/>
                  </a:solidFill>
                  <a:round/>
                  <a:headEnd/>
                  <a:tailEnd/>
                </a:ln>
              </p:spPr>
              <p:txBody>
                <a:bodyPr/>
                <a:lstStyle/>
                <a:p>
                  <a:endParaRPr lang="en-GB">
                    <a:latin typeface="Gill Sans MT" pitchFamily="34" charset="0"/>
                  </a:endParaRPr>
                </a:p>
              </p:txBody>
            </p:sp>
            <p:sp>
              <p:nvSpPr>
                <p:cNvPr id="25623" name="Freeform 41"/>
                <p:cNvSpPr>
                  <a:spLocks noEditPoints="1"/>
                </p:cNvSpPr>
                <p:nvPr/>
              </p:nvSpPr>
              <p:spPr bwMode="auto">
                <a:xfrm>
                  <a:off x="4085" y="2680"/>
                  <a:ext cx="109" cy="261"/>
                </a:xfrm>
                <a:custGeom>
                  <a:avLst/>
                  <a:gdLst>
                    <a:gd name="T0" fmla="*/ 17 w 109"/>
                    <a:gd name="T1" fmla="*/ 17 h 261"/>
                    <a:gd name="T2" fmla="*/ 17 w 109"/>
                    <a:gd name="T3" fmla="*/ 8 h 261"/>
                    <a:gd name="T4" fmla="*/ 33 w 109"/>
                    <a:gd name="T5" fmla="*/ 0 h 261"/>
                    <a:gd name="T6" fmla="*/ 59 w 109"/>
                    <a:gd name="T7" fmla="*/ 0 h 261"/>
                    <a:gd name="T8" fmla="*/ 76 w 109"/>
                    <a:gd name="T9" fmla="*/ 8 h 261"/>
                    <a:gd name="T10" fmla="*/ 76 w 109"/>
                    <a:gd name="T11" fmla="*/ 25 h 261"/>
                    <a:gd name="T12" fmla="*/ 25 w 109"/>
                    <a:gd name="T13" fmla="*/ 17 h 261"/>
                    <a:gd name="T14" fmla="*/ 17 w 109"/>
                    <a:gd name="T15" fmla="*/ 17 h 261"/>
                    <a:gd name="T16" fmla="*/ 33 w 109"/>
                    <a:gd name="T17" fmla="*/ 261 h 261"/>
                    <a:gd name="T18" fmla="*/ 25 w 109"/>
                    <a:gd name="T19" fmla="*/ 227 h 261"/>
                    <a:gd name="T20" fmla="*/ 0 w 109"/>
                    <a:gd name="T21" fmla="*/ 185 h 261"/>
                    <a:gd name="T22" fmla="*/ 0 w 109"/>
                    <a:gd name="T23" fmla="*/ 177 h 261"/>
                    <a:gd name="T24" fmla="*/ 33 w 109"/>
                    <a:gd name="T25" fmla="*/ 151 h 261"/>
                    <a:gd name="T26" fmla="*/ 67 w 109"/>
                    <a:gd name="T27" fmla="*/ 126 h 261"/>
                    <a:gd name="T28" fmla="*/ 84 w 109"/>
                    <a:gd name="T29" fmla="*/ 151 h 261"/>
                    <a:gd name="T30" fmla="*/ 109 w 109"/>
                    <a:gd name="T31" fmla="*/ 177 h 261"/>
                    <a:gd name="T32" fmla="*/ 76 w 109"/>
                    <a:gd name="T33" fmla="*/ 210 h 261"/>
                    <a:gd name="T34" fmla="*/ 42 w 109"/>
                    <a:gd name="T35" fmla="*/ 253 h 261"/>
                    <a:gd name="T36" fmla="*/ 33 w 109"/>
                    <a:gd name="T37" fmla="*/ 261 h 26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09"/>
                    <a:gd name="T58" fmla="*/ 0 h 261"/>
                    <a:gd name="T59" fmla="*/ 109 w 109"/>
                    <a:gd name="T60" fmla="*/ 261 h 26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09" h="261">
                      <a:moveTo>
                        <a:pt x="17" y="17"/>
                      </a:moveTo>
                      <a:lnTo>
                        <a:pt x="17" y="8"/>
                      </a:lnTo>
                      <a:lnTo>
                        <a:pt x="33" y="0"/>
                      </a:lnTo>
                      <a:lnTo>
                        <a:pt x="59" y="0"/>
                      </a:lnTo>
                      <a:lnTo>
                        <a:pt x="76" y="8"/>
                      </a:lnTo>
                      <a:lnTo>
                        <a:pt x="76" y="25"/>
                      </a:lnTo>
                      <a:lnTo>
                        <a:pt x="25" y="17"/>
                      </a:lnTo>
                      <a:lnTo>
                        <a:pt x="17" y="17"/>
                      </a:lnTo>
                      <a:close/>
                      <a:moveTo>
                        <a:pt x="33" y="261"/>
                      </a:moveTo>
                      <a:lnTo>
                        <a:pt x="25" y="227"/>
                      </a:lnTo>
                      <a:lnTo>
                        <a:pt x="0" y="185"/>
                      </a:lnTo>
                      <a:lnTo>
                        <a:pt x="0" y="177"/>
                      </a:lnTo>
                      <a:lnTo>
                        <a:pt x="33" y="151"/>
                      </a:lnTo>
                      <a:lnTo>
                        <a:pt x="67" y="126"/>
                      </a:lnTo>
                      <a:lnTo>
                        <a:pt x="84" y="151"/>
                      </a:lnTo>
                      <a:lnTo>
                        <a:pt x="109" y="177"/>
                      </a:lnTo>
                      <a:lnTo>
                        <a:pt x="76" y="210"/>
                      </a:lnTo>
                      <a:lnTo>
                        <a:pt x="42" y="253"/>
                      </a:lnTo>
                      <a:lnTo>
                        <a:pt x="33" y="261"/>
                      </a:lnTo>
                      <a:close/>
                    </a:path>
                  </a:pathLst>
                </a:custGeom>
                <a:solidFill>
                  <a:srgbClr val="02C200"/>
                </a:solidFill>
                <a:ln w="12700">
                  <a:solidFill>
                    <a:srgbClr val="000000"/>
                  </a:solidFill>
                  <a:round/>
                  <a:headEnd/>
                  <a:tailEnd/>
                </a:ln>
              </p:spPr>
              <p:txBody>
                <a:bodyPr/>
                <a:lstStyle/>
                <a:p>
                  <a:endParaRPr lang="en-GB">
                    <a:latin typeface="Gill Sans MT" pitchFamily="34" charset="0"/>
                  </a:endParaRPr>
                </a:p>
              </p:txBody>
            </p:sp>
            <p:sp>
              <p:nvSpPr>
                <p:cNvPr id="25624" name="Freeform 42"/>
                <p:cNvSpPr>
                  <a:spLocks/>
                </p:cNvSpPr>
                <p:nvPr/>
              </p:nvSpPr>
              <p:spPr bwMode="auto">
                <a:xfrm>
                  <a:off x="3587" y="3523"/>
                  <a:ext cx="337" cy="261"/>
                </a:xfrm>
                <a:custGeom>
                  <a:avLst/>
                  <a:gdLst>
                    <a:gd name="T0" fmla="*/ 337 w 337"/>
                    <a:gd name="T1" fmla="*/ 34 h 261"/>
                    <a:gd name="T2" fmla="*/ 321 w 337"/>
                    <a:gd name="T3" fmla="*/ 42 h 261"/>
                    <a:gd name="T4" fmla="*/ 245 w 337"/>
                    <a:gd name="T5" fmla="*/ 84 h 261"/>
                    <a:gd name="T6" fmla="*/ 177 w 337"/>
                    <a:gd name="T7" fmla="*/ 169 h 261"/>
                    <a:gd name="T8" fmla="*/ 160 w 337"/>
                    <a:gd name="T9" fmla="*/ 194 h 261"/>
                    <a:gd name="T10" fmla="*/ 101 w 337"/>
                    <a:gd name="T11" fmla="*/ 228 h 261"/>
                    <a:gd name="T12" fmla="*/ 76 w 337"/>
                    <a:gd name="T13" fmla="*/ 253 h 261"/>
                    <a:gd name="T14" fmla="*/ 59 w 337"/>
                    <a:gd name="T15" fmla="*/ 261 h 261"/>
                    <a:gd name="T16" fmla="*/ 34 w 337"/>
                    <a:gd name="T17" fmla="*/ 228 h 261"/>
                    <a:gd name="T18" fmla="*/ 34 w 337"/>
                    <a:gd name="T19" fmla="*/ 202 h 261"/>
                    <a:gd name="T20" fmla="*/ 0 w 337"/>
                    <a:gd name="T21" fmla="*/ 194 h 261"/>
                    <a:gd name="T22" fmla="*/ 0 w 337"/>
                    <a:gd name="T23" fmla="*/ 160 h 261"/>
                    <a:gd name="T24" fmla="*/ 0 w 337"/>
                    <a:gd name="T25" fmla="*/ 143 h 261"/>
                    <a:gd name="T26" fmla="*/ 9 w 337"/>
                    <a:gd name="T27" fmla="*/ 84 h 261"/>
                    <a:gd name="T28" fmla="*/ 17 w 337"/>
                    <a:gd name="T29" fmla="*/ 34 h 261"/>
                    <a:gd name="T30" fmla="*/ 9 w 337"/>
                    <a:gd name="T31" fmla="*/ 34 h 261"/>
                    <a:gd name="T32" fmla="*/ 9 w 337"/>
                    <a:gd name="T33" fmla="*/ 25 h 261"/>
                    <a:gd name="T34" fmla="*/ 68 w 337"/>
                    <a:gd name="T35" fmla="*/ 0 h 261"/>
                    <a:gd name="T36" fmla="*/ 135 w 337"/>
                    <a:gd name="T37" fmla="*/ 0 h 261"/>
                    <a:gd name="T38" fmla="*/ 228 w 337"/>
                    <a:gd name="T39" fmla="*/ 17 h 261"/>
                    <a:gd name="T40" fmla="*/ 321 w 337"/>
                    <a:gd name="T41" fmla="*/ 25 h 261"/>
                    <a:gd name="T42" fmla="*/ 337 w 337"/>
                    <a:gd name="T43" fmla="*/ 34 h 261"/>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337"/>
                    <a:gd name="T67" fmla="*/ 0 h 261"/>
                    <a:gd name="T68" fmla="*/ 337 w 337"/>
                    <a:gd name="T69" fmla="*/ 261 h 261"/>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337" h="261">
                      <a:moveTo>
                        <a:pt x="337" y="34"/>
                      </a:moveTo>
                      <a:lnTo>
                        <a:pt x="321" y="42"/>
                      </a:lnTo>
                      <a:lnTo>
                        <a:pt x="245" y="84"/>
                      </a:lnTo>
                      <a:lnTo>
                        <a:pt x="177" y="169"/>
                      </a:lnTo>
                      <a:lnTo>
                        <a:pt x="160" y="194"/>
                      </a:lnTo>
                      <a:lnTo>
                        <a:pt x="101" y="228"/>
                      </a:lnTo>
                      <a:lnTo>
                        <a:pt x="76" y="253"/>
                      </a:lnTo>
                      <a:lnTo>
                        <a:pt x="59" y="261"/>
                      </a:lnTo>
                      <a:lnTo>
                        <a:pt x="34" y="228"/>
                      </a:lnTo>
                      <a:lnTo>
                        <a:pt x="34" y="202"/>
                      </a:lnTo>
                      <a:lnTo>
                        <a:pt x="0" y="194"/>
                      </a:lnTo>
                      <a:lnTo>
                        <a:pt x="0" y="160"/>
                      </a:lnTo>
                      <a:lnTo>
                        <a:pt x="0" y="143"/>
                      </a:lnTo>
                      <a:lnTo>
                        <a:pt x="9" y="84"/>
                      </a:lnTo>
                      <a:lnTo>
                        <a:pt x="17" y="34"/>
                      </a:lnTo>
                      <a:lnTo>
                        <a:pt x="9" y="34"/>
                      </a:lnTo>
                      <a:lnTo>
                        <a:pt x="9" y="25"/>
                      </a:lnTo>
                      <a:lnTo>
                        <a:pt x="68" y="0"/>
                      </a:lnTo>
                      <a:lnTo>
                        <a:pt x="135" y="0"/>
                      </a:lnTo>
                      <a:lnTo>
                        <a:pt x="228" y="17"/>
                      </a:lnTo>
                      <a:lnTo>
                        <a:pt x="321" y="25"/>
                      </a:lnTo>
                      <a:lnTo>
                        <a:pt x="337" y="34"/>
                      </a:lnTo>
                      <a:close/>
                    </a:path>
                  </a:pathLst>
                </a:custGeom>
                <a:solidFill>
                  <a:srgbClr val="00FEB1"/>
                </a:solidFill>
                <a:ln w="12700">
                  <a:solidFill>
                    <a:srgbClr val="000000"/>
                  </a:solidFill>
                  <a:round/>
                  <a:headEnd/>
                  <a:tailEnd/>
                </a:ln>
              </p:spPr>
              <p:txBody>
                <a:bodyPr/>
                <a:lstStyle/>
                <a:p>
                  <a:endParaRPr lang="en-GB">
                    <a:latin typeface="Gill Sans MT" pitchFamily="34" charset="0"/>
                  </a:endParaRPr>
                </a:p>
              </p:txBody>
            </p:sp>
            <p:sp>
              <p:nvSpPr>
                <p:cNvPr id="25625" name="Freeform 43"/>
                <p:cNvSpPr>
                  <a:spLocks noEditPoints="1"/>
                </p:cNvSpPr>
                <p:nvPr/>
              </p:nvSpPr>
              <p:spPr bwMode="auto">
                <a:xfrm>
                  <a:off x="3452" y="2191"/>
                  <a:ext cx="633" cy="1366"/>
                </a:xfrm>
                <a:custGeom>
                  <a:avLst/>
                  <a:gdLst>
                    <a:gd name="T0" fmla="*/ 59 w 633"/>
                    <a:gd name="T1" fmla="*/ 295 h 1366"/>
                    <a:gd name="T2" fmla="*/ 118 w 633"/>
                    <a:gd name="T3" fmla="*/ 210 h 1366"/>
                    <a:gd name="T4" fmla="*/ 152 w 633"/>
                    <a:gd name="T5" fmla="*/ 109 h 1366"/>
                    <a:gd name="T6" fmla="*/ 219 w 633"/>
                    <a:gd name="T7" fmla="*/ 67 h 1366"/>
                    <a:gd name="T8" fmla="*/ 337 w 633"/>
                    <a:gd name="T9" fmla="*/ 75 h 1366"/>
                    <a:gd name="T10" fmla="*/ 430 w 633"/>
                    <a:gd name="T11" fmla="*/ 16 h 1366"/>
                    <a:gd name="T12" fmla="*/ 523 w 633"/>
                    <a:gd name="T13" fmla="*/ 67 h 1366"/>
                    <a:gd name="T14" fmla="*/ 599 w 633"/>
                    <a:gd name="T15" fmla="*/ 126 h 1366"/>
                    <a:gd name="T16" fmla="*/ 574 w 633"/>
                    <a:gd name="T17" fmla="*/ 168 h 1366"/>
                    <a:gd name="T18" fmla="*/ 481 w 633"/>
                    <a:gd name="T19" fmla="*/ 219 h 1366"/>
                    <a:gd name="T20" fmla="*/ 430 w 633"/>
                    <a:gd name="T21" fmla="*/ 236 h 1366"/>
                    <a:gd name="T22" fmla="*/ 278 w 633"/>
                    <a:gd name="T23" fmla="*/ 244 h 1366"/>
                    <a:gd name="T24" fmla="*/ 169 w 633"/>
                    <a:gd name="T25" fmla="*/ 269 h 1366"/>
                    <a:gd name="T26" fmla="*/ 84 w 633"/>
                    <a:gd name="T27" fmla="*/ 320 h 1366"/>
                    <a:gd name="T28" fmla="*/ 51 w 633"/>
                    <a:gd name="T29" fmla="*/ 371 h 1366"/>
                    <a:gd name="T30" fmla="*/ 633 w 633"/>
                    <a:gd name="T31" fmla="*/ 1079 h 1366"/>
                    <a:gd name="T32" fmla="*/ 557 w 633"/>
                    <a:gd name="T33" fmla="*/ 1214 h 1366"/>
                    <a:gd name="T34" fmla="*/ 472 w 633"/>
                    <a:gd name="T35" fmla="*/ 1366 h 1366"/>
                    <a:gd name="T36" fmla="*/ 363 w 633"/>
                    <a:gd name="T37" fmla="*/ 1349 h 1366"/>
                    <a:gd name="T38" fmla="*/ 203 w 633"/>
                    <a:gd name="T39" fmla="*/ 1332 h 1366"/>
                    <a:gd name="T40" fmla="*/ 135 w 633"/>
                    <a:gd name="T41" fmla="*/ 1349 h 1366"/>
                    <a:gd name="T42" fmla="*/ 93 w 633"/>
                    <a:gd name="T43" fmla="*/ 1307 h 1366"/>
                    <a:gd name="T44" fmla="*/ 0 w 633"/>
                    <a:gd name="T45" fmla="*/ 1206 h 1366"/>
                    <a:gd name="T46" fmla="*/ 17 w 633"/>
                    <a:gd name="T47" fmla="*/ 1087 h 1366"/>
                    <a:gd name="T48" fmla="*/ 59 w 633"/>
                    <a:gd name="T49" fmla="*/ 1003 h 1366"/>
                    <a:gd name="T50" fmla="*/ 118 w 633"/>
                    <a:gd name="T51" fmla="*/ 1096 h 1366"/>
                    <a:gd name="T52" fmla="*/ 228 w 633"/>
                    <a:gd name="T53" fmla="*/ 1172 h 1366"/>
                    <a:gd name="T54" fmla="*/ 388 w 633"/>
                    <a:gd name="T55" fmla="*/ 1214 h 1366"/>
                    <a:gd name="T56" fmla="*/ 422 w 633"/>
                    <a:gd name="T57" fmla="*/ 1222 h 1366"/>
                    <a:gd name="T58" fmla="*/ 506 w 633"/>
                    <a:gd name="T59" fmla="*/ 1214 h 1366"/>
                    <a:gd name="T60" fmla="*/ 531 w 633"/>
                    <a:gd name="T61" fmla="*/ 1189 h 1366"/>
                    <a:gd name="T62" fmla="*/ 633 w 633"/>
                    <a:gd name="T63" fmla="*/ 1071 h 136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33"/>
                    <a:gd name="T97" fmla="*/ 0 h 1366"/>
                    <a:gd name="T98" fmla="*/ 633 w 633"/>
                    <a:gd name="T99" fmla="*/ 1366 h 136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33" h="1366">
                      <a:moveTo>
                        <a:pt x="51" y="371"/>
                      </a:moveTo>
                      <a:lnTo>
                        <a:pt x="59" y="295"/>
                      </a:lnTo>
                      <a:lnTo>
                        <a:pt x="84" y="244"/>
                      </a:lnTo>
                      <a:lnTo>
                        <a:pt x="118" y="210"/>
                      </a:lnTo>
                      <a:lnTo>
                        <a:pt x="110" y="160"/>
                      </a:lnTo>
                      <a:lnTo>
                        <a:pt x="152" y="109"/>
                      </a:lnTo>
                      <a:lnTo>
                        <a:pt x="177" y="101"/>
                      </a:lnTo>
                      <a:lnTo>
                        <a:pt x="219" y="67"/>
                      </a:lnTo>
                      <a:lnTo>
                        <a:pt x="270" y="59"/>
                      </a:lnTo>
                      <a:lnTo>
                        <a:pt x="337" y="75"/>
                      </a:lnTo>
                      <a:lnTo>
                        <a:pt x="397" y="25"/>
                      </a:lnTo>
                      <a:lnTo>
                        <a:pt x="430" y="16"/>
                      </a:lnTo>
                      <a:lnTo>
                        <a:pt x="464" y="0"/>
                      </a:lnTo>
                      <a:lnTo>
                        <a:pt x="523" y="67"/>
                      </a:lnTo>
                      <a:lnTo>
                        <a:pt x="590" y="109"/>
                      </a:lnTo>
                      <a:lnTo>
                        <a:pt x="599" y="126"/>
                      </a:lnTo>
                      <a:lnTo>
                        <a:pt x="590" y="143"/>
                      </a:lnTo>
                      <a:lnTo>
                        <a:pt x="574" y="168"/>
                      </a:lnTo>
                      <a:lnTo>
                        <a:pt x="540" y="193"/>
                      </a:lnTo>
                      <a:lnTo>
                        <a:pt x="481" y="219"/>
                      </a:lnTo>
                      <a:lnTo>
                        <a:pt x="464" y="236"/>
                      </a:lnTo>
                      <a:lnTo>
                        <a:pt x="430" y="236"/>
                      </a:lnTo>
                      <a:lnTo>
                        <a:pt x="371" y="236"/>
                      </a:lnTo>
                      <a:lnTo>
                        <a:pt x="278" y="244"/>
                      </a:lnTo>
                      <a:lnTo>
                        <a:pt x="236" y="253"/>
                      </a:lnTo>
                      <a:lnTo>
                        <a:pt x="169" y="269"/>
                      </a:lnTo>
                      <a:lnTo>
                        <a:pt x="110" y="286"/>
                      </a:lnTo>
                      <a:lnTo>
                        <a:pt x="84" y="320"/>
                      </a:lnTo>
                      <a:lnTo>
                        <a:pt x="68" y="354"/>
                      </a:lnTo>
                      <a:lnTo>
                        <a:pt x="51" y="371"/>
                      </a:lnTo>
                      <a:close/>
                      <a:moveTo>
                        <a:pt x="633" y="1071"/>
                      </a:moveTo>
                      <a:lnTo>
                        <a:pt x="633" y="1079"/>
                      </a:lnTo>
                      <a:lnTo>
                        <a:pt x="574" y="1189"/>
                      </a:lnTo>
                      <a:lnTo>
                        <a:pt x="557" y="1214"/>
                      </a:lnTo>
                      <a:lnTo>
                        <a:pt x="540" y="1298"/>
                      </a:lnTo>
                      <a:lnTo>
                        <a:pt x="472" y="1366"/>
                      </a:lnTo>
                      <a:lnTo>
                        <a:pt x="456" y="1357"/>
                      </a:lnTo>
                      <a:lnTo>
                        <a:pt x="363" y="1349"/>
                      </a:lnTo>
                      <a:lnTo>
                        <a:pt x="270" y="1332"/>
                      </a:lnTo>
                      <a:lnTo>
                        <a:pt x="203" y="1332"/>
                      </a:lnTo>
                      <a:lnTo>
                        <a:pt x="144" y="1357"/>
                      </a:lnTo>
                      <a:lnTo>
                        <a:pt x="135" y="1349"/>
                      </a:lnTo>
                      <a:lnTo>
                        <a:pt x="101" y="1332"/>
                      </a:lnTo>
                      <a:lnTo>
                        <a:pt x="93" y="1307"/>
                      </a:lnTo>
                      <a:lnTo>
                        <a:pt x="51" y="1273"/>
                      </a:lnTo>
                      <a:lnTo>
                        <a:pt x="0" y="1206"/>
                      </a:lnTo>
                      <a:lnTo>
                        <a:pt x="17" y="1163"/>
                      </a:lnTo>
                      <a:lnTo>
                        <a:pt x="17" y="1087"/>
                      </a:lnTo>
                      <a:lnTo>
                        <a:pt x="51" y="1037"/>
                      </a:lnTo>
                      <a:lnTo>
                        <a:pt x="59" y="1003"/>
                      </a:lnTo>
                      <a:lnTo>
                        <a:pt x="84" y="1062"/>
                      </a:lnTo>
                      <a:lnTo>
                        <a:pt x="118" y="1096"/>
                      </a:lnTo>
                      <a:lnTo>
                        <a:pt x="152" y="1121"/>
                      </a:lnTo>
                      <a:lnTo>
                        <a:pt x="228" y="1172"/>
                      </a:lnTo>
                      <a:lnTo>
                        <a:pt x="287" y="1206"/>
                      </a:lnTo>
                      <a:lnTo>
                        <a:pt x="388" y="1214"/>
                      </a:lnTo>
                      <a:lnTo>
                        <a:pt x="413" y="1206"/>
                      </a:lnTo>
                      <a:lnTo>
                        <a:pt x="422" y="1222"/>
                      </a:lnTo>
                      <a:lnTo>
                        <a:pt x="456" y="1222"/>
                      </a:lnTo>
                      <a:lnTo>
                        <a:pt x="506" y="1214"/>
                      </a:lnTo>
                      <a:lnTo>
                        <a:pt x="523" y="1197"/>
                      </a:lnTo>
                      <a:lnTo>
                        <a:pt x="531" y="1189"/>
                      </a:lnTo>
                      <a:lnTo>
                        <a:pt x="565" y="1172"/>
                      </a:lnTo>
                      <a:lnTo>
                        <a:pt x="633" y="1071"/>
                      </a:lnTo>
                      <a:close/>
                    </a:path>
                  </a:pathLst>
                </a:custGeom>
                <a:solidFill>
                  <a:srgbClr val="EDFEA5"/>
                </a:solidFill>
                <a:ln w="12700">
                  <a:solidFill>
                    <a:srgbClr val="000000"/>
                  </a:solidFill>
                  <a:round/>
                  <a:headEnd/>
                  <a:tailEnd/>
                </a:ln>
              </p:spPr>
              <p:txBody>
                <a:bodyPr/>
                <a:lstStyle/>
                <a:p>
                  <a:endParaRPr lang="en-GB">
                    <a:latin typeface="Gill Sans MT" pitchFamily="34" charset="0"/>
                  </a:endParaRPr>
                </a:p>
              </p:txBody>
            </p:sp>
          </p:grpSp>
          <p:grpSp>
            <p:nvGrpSpPr>
              <p:cNvPr id="11" name="Group 44"/>
              <p:cNvGrpSpPr>
                <a:grpSpLocks/>
              </p:cNvGrpSpPr>
              <p:nvPr/>
            </p:nvGrpSpPr>
            <p:grpSpPr bwMode="auto">
              <a:xfrm>
                <a:off x="3243" y="1147"/>
                <a:ext cx="737" cy="608"/>
                <a:chOff x="877" y="2772"/>
                <a:chExt cx="737" cy="608"/>
              </a:xfrm>
            </p:grpSpPr>
            <p:sp>
              <p:nvSpPr>
                <p:cNvPr id="25610" name="Freeform 45"/>
                <p:cNvSpPr>
                  <a:spLocks/>
                </p:cNvSpPr>
                <p:nvPr/>
              </p:nvSpPr>
              <p:spPr bwMode="auto">
                <a:xfrm>
                  <a:off x="1006" y="2772"/>
                  <a:ext cx="178" cy="48"/>
                </a:xfrm>
                <a:custGeom>
                  <a:avLst/>
                  <a:gdLst>
                    <a:gd name="T0" fmla="*/ 0 w 178"/>
                    <a:gd name="T1" fmla="*/ 0 h 48"/>
                    <a:gd name="T2" fmla="*/ 11 w 178"/>
                    <a:gd name="T3" fmla="*/ 0 h 48"/>
                    <a:gd name="T4" fmla="*/ 22 w 178"/>
                    <a:gd name="T5" fmla="*/ 0 h 48"/>
                    <a:gd name="T6" fmla="*/ 27 w 178"/>
                    <a:gd name="T7" fmla="*/ 0 h 48"/>
                    <a:gd name="T8" fmla="*/ 32 w 178"/>
                    <a:gd name="T9" fmla="*/ 0 h 48"/>
                    <a:gd name="T10" fmla="*/ 38 w 178"/>
                    <a:gd name="T11" fmla="*/ 0 h 48"/>
                    <a:gd name="T12" fmla="*/ 48 w 178"/>
                    <a:gd name="T13" fmla="*/ 0 h 48"/>
                    <a:gd name="T14" fmla="*/ 59 w 178"/>
                    <a:gd name="T15" fmla="*/ 5 h 48"/>
                    <a:gd name="T16" fmla="*/ 70 w 178"/>
                    <a:gd name="T17" fmla="*/ 5 h 48"/>
                    <a:gd name="T18" fmla="*/ 75 w 178"/>
                    <a:gd name="T19" fmla="*/ 5 h 48"/>
                    <a:gd name="T20" fmla="*/ 86 w 178"/>
                    <a:gd name="T21" fmla="*/ 5 h 48"/>
                    <a:gd name="T22" fmla="*/ 97 w 178"/>
                    <a:gd name="T23" fmla="*/ 11 h 48"/>
                    <a:gd name="T24" fmla="*/ 102 w 178"/>
                    <a:gd name="T25" fmla="*/ 11 h 48"/>
                    <a:gd name="T26" fmla="*/ 113 w 178"/>
                    <a:gd name="T27" fmla="*/ 11 h 48"/>
                    <a:gd name="T28" fmla="*/ 118 w 178"/>
                    <a:gd name="T29" fmla="*/ 16 h 48"/>
                    <a:gd name="T30" fmla="*/ 124 w 178"/>
                    <a:gd name="T31" fmla="*/ 21 h 48"/>
                    <a:gd name="T32" fmla="*/ 140 w 178"/>
                    <a:gd name="T33" fmla="*/ 27 h 48"/>
                    <a:gd name="T34" fmla="*/ 151 w 178"/>
                    <a:gd name="T35" fmla="*/ 27 h 48"/>
                    <a:gd name="T36" fmla="*/ 162 w 178"/>
                    <a:gd name="T37" fmla="*/ 32 h 48"/>
                    <a:gd name="T38" fmla="*/ 167 w 178"/>
                    <a:gd name="T39" fmla="*/ 32 h 48"/>
                    <a:gd name="T40" fmla="*/ 172 w 178"/>
                    <a:gd name="T41" fmla="*/ 32 h 48"/>
                    <a:gd name="T42" fmla="*/ 178 w 178"/>
                    <a:gd name="T43" fmla="*/ 48 h 4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8"/>
                    <a:gd name="T67" fmla="*/ 0 h 48"/>
                    <a:gd name="T68" fmla="*/ 178 w 178"/>
                    <a:gd name="T69" fmla="*/ 48 h 4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8" h="48">
                      <a:moveTo>
                        <a:pt x="0" y="0"/>
                      </a:moveTo>
                      <a:lnTo>
                        <a:pt x="11" y="0"/>
                      </a:lnTo>
                      <a:lnTo>
                        <a:pt x="22" y="0"/>
                      </a:lnTo>
                      <a:lnTo>
                        <a:pt x="27" y="0"/>
                      </a:lnTo>
                      <a:lnTo>
                        <a:pt x="32" y="0"/>
                      </a:lnTo>
                      <a:lnTo>
                        <a:pt x="38" y="0"/>
                      </a:lnTo>
                      <a:lnTo>
                        <a:pt x="48" y="0"/>
                      </a:lnTo>
                      <a:lnTo>
                        <a:pt x="59" y="5"/>
                      </a:lnTo>
                      <a:lnTo>
                        <a:pt x="70" y="5"/>
                      </a:lnTo>
                      <a:lnTo>
                        <a:pt x="75" y="5"/>
                      </a:lnTo>
                      <a:lnTo>
                        <a:pt x="86" y="5"/>
                      </a:lnTo>
                      <a:lnTo>
                        <a:pt x="97" y="11"/>
                      </a:lnTo>
                      <a:lnTo>
                        <a:pt x="102" y="11"/>
                      </a:lnTo>
                      <a:lnTo>
                        <a:pt x="113" y="11"/>
                      </a:lnTo>
                      <a:lnTo>
                        <a:pt x="118" y="16"/>
                      </a:lnTo>
                      <a:lnTo>
                        <a:pt x="124" y="21"/>
                      </a:lnTo>
                      <a:lnTo>
                        <a:pt x="140" y="27"/>
                      </a:lnTo>
                      <a:lnTo>
                        <a:pt x="151" y="27"/>
                      </a:lnTo>
                      <a:lnTo>
                        <a:pt x="162" y="32"/>
                      </a:lnTo>
                      <a:lnTo>
                        <a:pt x="167" y="32"/>
                      </a:lnTo>
                      <a:lnTo>
                        <a:pt x="172" y="32"/>
                      </a:lnTo>
                      <a:lnTo>
                        <a:pt x="178" y="48"/>
                      </a:lnTo>
                    </a:path>
                  </a:pathLst>
                </a:custGeom>
                <a:noFill/>
                <a:ln w="17463">
                  <a:solidFill>
                    <a:srgbClr val="0000FF"/>
                  </a:solidFill>
                  <a:round/>
                  <a:headEnd/>
                  <a:tailEnd/>
                </a:ln>
              </p:spPr>
              <p:txBody>
                <a:bodyPr/>
                <a:lstStyle/>
                <a:p>
                  <a:endParaRPr lang="en-GB">
                    <a:latin typeface="Gill Sans MT" pitchFamily="34" charset="0"/>
                  </a:endParaRPr>
                </a:p>
              </p:txBody>
            </p:sp>
            <p:sp>
              <p:nvSpPr>
                <p:cNvPr id="25611" name="Freeform 46"/>
                <p:cNvSpPr>
                  <a:spLocks/>
                </p:cNvSpPr>
                <p:nvPr/>
              </p:nvSpPr>
              <p:spPr bwMode="auto">
                <a:xfrm>
                  <a:off x="1071" y="2820"/>
                  <a:ext cx="113" cy="54"/>
                </a:xfrm>
                <a:custGeom>
                  <a:avLst/>
                  <a:gdLst>
                    <a:gd name="T0" fmla="*/ 0 w 113"/>
                    <a:gd name="T1" fmla="*/ 54 h 54"/>
                    <a:gd name="T2" fmla="*/ 10 w 113"/>
                    <a:gd name="T3" fmla="*/ 49 h 54"/>
                    <a:gd name="T4" fmla="*/ 16 w 113"/>
                    <a:gd name="T5" fmla="*/ 49 h 54"/>
                    <a:gd name="T6" fmla="*/ 21 w 113"/>
                    <a:gd name="T7" fmla="*/ 43 h 54"/>
                    <a:gd name="T8" fmla="*/ 27 w 113"/>
                    <a:gd name="T9" fmla="*/ 38 h 54"/>
                    <a:gd name="T10" fmla="*/ 37 w 113"/>
                    <a:gd name="T11" fmla="*/ 33 h 54"/>
                    <a:gd name="T12" fmla="*/ 48 w 113"/>
                    <a:gd name="T13" fmla="*/ 27 h 54"/>
                    <a:gd name="T14" fmla="*/ 53 w 113"/>
                    <a:gd name="T15" fmla="*/ 22 h 54"/>
                    <a:gd name="T16" fmla="*/ 59 w 113"/>
                    <a:gd name="T17" fmla="*/ 16 h 54"/>
                    <a:gd name="T18" fmla="*/ 64 w 113"/>
                    <a:gd name="T19" fmla="*/ 6 h 54"/>
                    <a:gd name="T20" fmla="*/ 70 w 113"/>
                    <a:gd name="T21" fmla="*/ 6 h 54"/>
                    <a:gd name="T22" fmla="*/ 80 w 113"/>
                    <a:gd name="T23" fmla="*/ 6 h 54"/>
                    <a:gd name="T24" fmla="*/ 91 w 113"/>
                    <a:gd name="T25" fmla="*/ 6 h 54"/>
                    <a:gd name="T26" fmla="*/ 97 w 113"/>
                    <a:gd name="T27" fmla="*/ 0 h 54"/>
                    <a:gd name="T28" fmla="*/ 113 w 113"/>
                    <a:gd name="T29" fmla="*/ 0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54"/>
                    <a:gd name="T47" fmla="*/ 113 w 113"/>
                    <a:gd name="T48" fmla="*/ 54 h 5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54">
                      <a:moveTo>
                        <a:pt x="0" y="54"/>
                      </a:moveTo>
                      <a:lnTo>
                        <a:pt x="10" y="49"/>
                      </a:lnTo>
                      <a:lnTo>
                        <a:pt x="16" y="49"/>
                      </a:lnTo>
                      <a:lnTo>
                        <a:pt x="21" y="43"/>
                      </a:lnTo>
                      <a:lnTo>
                        <a:pt x="27" y="38"/>
                      </a:lnTo>
                      <a:lnTo>
                        <a:pt x="37" y="33"/>
                      </a:lnTo>
                      <a:lnTo>
                        <a:pt x="48" y="27"/>
                      </a:lnTo>
                      <a:lnTo>
                        <a:pt x="53" y="22"/>
                      </a:lnTo>
                      <a:lnTo>
                        <a:pt x="59" y="16"/>
                      </a:lnTo>
                      <a:lnTo>
                        <a:pt x="64" y="6"/>
                      </a:lnTo>
                      <a:lnTo>
                        <a:pt x="70" y="6"/>
                      </a:lnTo>
                      <a:lnTo>
                        <a:pt x="80" y="6"/>
                      </a:lnTo>
                      <a:lnTo>
                        <a:pt x="91" y="6"/>
                      </a:lnTo>
                      <a:lnTo>
                        <a:pt x="97" y="0"/>
                      </a:lnTo>
                      <a:lnTo>
                        <a:pt x="113" y="0"/>
                      </a:lnTo>
                    </a:path>
                  </a:pathLst>
                </a:custGeom>
                <a:noFill/>
                <a:ln w="17463">
                  <a:solidFill>
                    <a:srgbClr val="0000FF"/>
                  </a:solidFill>
                  <a:round/>
                  <a:headEnd/>
                  <a:tailEnd/>
                </a:ln>
              </p:spPr>
              <p:txBody>
                <a:bodyPr/>
                <a:lstStyle/>
                <a:p>
                  <a:endParaRPr lang="en-GB">
                    <a:latin typeface="Gill Sans MT" pitchFamily="34" charset="0"/>
                  </a:endParaRPr>
                </a:p>
              </p:txBody>
            </p:sp>
            <p:sp>
              <p:nvSpPr>
                <p:cNvPr id="25612" name="Freeform 47"/>
                <p:cNvSpPr>
                  <a:spLocks/>
                </p:cNvSpPr>
                <p:nvPr/>
              </p:nvSpPr>
              <p:spPr bwMode="auto">
                <a:xfrm>
                  <a:off x="1184" y="2820"/>
                  <a:ext cx="242" cy="140"/>
                </a:xfrm>
                <a:custGeom>
                  <a:avLst/>
                  <a:gdLst>
                    <a:gd name="T0" fmla="*/ 0 w 242"/>
                    <a:gd name="T1" fmla="*/ 0 h 140"/>
                    <a:gd name="T2" fmla="*/ 10 w 242"/>
                    <a:gd name="T3" fmla="*/ 0 h 140"/>
                    <a:gd name="T4" fmla="*/ 21 w 242"/>
                    <a:gd name="T5" fmla="*/ 0 h 140"/>
                    <a:gd name="T6" fmla="*/ 27 w 242"/>
                    <a:gd name="T7" fmla="*/ 0 h 140"/>
                    <a:gd name="T8" fmla="*/ 32 w 242"/>
                    <a:gd name="T9" fmla="*/ 6 h 140"/>
                    <a:gd name="T10" fmla="*/ 48 w 242"/>
                    <a:gd name="T11" fmla="*/ 6 h 140"/>
                    <a:gd name="T12" fmla="*/ 59 w 242"/>
                    <a:gd name="T13" fmla="*/ 6 h 140"/>
                    <a:gd name="T14" fmla="*/ 64 w 242"/>
                    <a:gd name="T15" fmla="*/ 6 h 140"/>
                    <a:gd name="T16" fmla="*/ 70 w 242"/>
                    <a:gd name="T17" fmla="*/ 6 h 140"/>
                    <a:gd name="T18" fmla="*/ 86 w 242"/>
                    <a:gd name="T19" fmla="*/ 11 h 140"/>
                    <a:gd name="T20" fmla="*/ 97 w 242"/>
                    <a:gd name="T21" fmla="*/ 16 h 140"/>
                    <a:gd name="T22" fmla="*/ 102 w 242"/>
                    <a:gd name="T23" fmla="*/ 22 h 140"/>
                    <a:gd name="T24" fmla="*/ 107 w 242"/>
                    <a:gd name="T25" fmla="*/ 22 h 140"/>
                    <a:gd name="T26" fmla="*/ 113 w 242"/>
                    <a:gd name="T27" fmla="*/ 22 h 140"/>
                    <a:gd name="T28" fmla="*/ 123 w 242"/>
                    <a:gd name="T29" fmla="*/ 22 h 140"/>
                    <a:gd name="T30" fmla="*/ 129 w 242"/>
                    <a:gd name="T31" fmla="*/ 27 h 140"/>
                    <a:gd name="T32" fmla="*/ 140 w 242"/>
                    <a:gd name="T33" fmla="*/ 27 h 140"/>
                    <a:gd name="T34" fmla="*/ 150 w 242"/>
                    <a:gd name="T35" fmla="*/ 33 h 140"/>
                    <a:gd name="T36" fmla="*/ 161 w 242"/>
                    <a:gd name="T37" fmla="*/ 38 h 140"/>
                    <a:gd name="T38" fmla="*/ 167 w 242"/>
                    <a:gd name="T39" fmla="*/ 43 h 140"/>
                    <a:gd name="T40" fmla="*/ 177 w 242"/>
                    <a:gd name="T41" fmla="*/ 49 h 140"/>
                    <a:gd name="T42" fmla="*/ 188 w 242"/>
                    <a:gd name="T43" fmla="*/ 60 h 140"/>
                    <a:gd name="T44" fmla="*/ 199 w 242"/>
                    <a:gd name="T45" fmla="*/ 65 h 140"/>
                    <a:gd name="T46" fmla="*/ 204 w 242"/>
                    <a:gd name="T47" fmla="*/ 65 h 140"/>
                    <a:gd name="T48" fmla="*/ 215 w 242"/>
                    <a:gd name="T49" fmla="*/ 65 h 140"/>
                    <a:gd name="T50" fmla="*/ 220 w 242"/>
                    <a:gd name="T51" fmla="*/ 76 h 140"/>
                    <a:gd name="T52" fmla="*/ 226 w 242"/>
                    <a:gd name="T53" fmla="*/ 86 h 140"/>
                    <a:gd name="T54" fmla="*/ 237 w 242"/>
                    <a:gd name="T55" fmla="*/ 103 h 140"/>
                    <a:gd name="T56" fmla="*/ 237 w 242"/>
                    <a:gd name="T57" fmla="*/ 113 h 140"/>
                    <a:gd name="T58" fmla="*/ 231 w 242"/>
                    <a:gd name="T59" fmla="*/ 119 h 140"/>
                    <a:gd name="T60" fmla="*/ 231 w 242"/>
                    <a:gd name="T61" fmla="*/ 130 h 140"/>
                    <a:gd name="T62" fmla="*/ 242 w 242"/>
                    <a:gd name="T63" fmla="*/ 140 h 14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42"/>
                    <a:gd name="T97" fmla="*/ 0 h 140"/>
                    <a:gd name="T98" fmla="*/ 242 w 242"/>
                    <a:gd name="T99" fmla="*/ 140 h 14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42" h="140">
                      <a:moveTo>
                        <a:pt x="0" y="0"/>
                      </a:moveTo>
                      <a:lnTo>
                        <a:pt x="10" y="0"/>
                      </a:lnTo>
                      <a:lnTo>
                        <a:pt x="21" y="0"/>
                      </a:lnTo>
                      <a:lnTo>
                        <a:pt x="27" y="0"/>
                      </a:lnTo>
                      <a:lnTo>
                        <a:pt x="32" y="6"/>
                      </a:lnTo>
                      <a:lnTo>
                        <a:pt x="48" y="6"/>
                      </a:lnTo>
                      <a:lnTo>
                        <a:pt x="59" y="6"/>
                      </a:lnTo>
                      <a:lnTo>
                        <a:pt x="64" y="6"/>
                      </a:lnTo>
                      <a:lnTo>
                        <a:pt x="70" y="6"/>
                      </a:lnTo>
                      <a:lnTo>
                        <a:pt x="86" y="11"/>
                      </a:lnTo>
                      <a:lnTo>
                        <a:pt x="97" y="16"/>
                      </a:lnTo>
                      <a:lnTo>
                        <a:pt x="102" y="22"/>
                      </a:lnTo>
                      <a:lnTo>
                        <a:pt x="107" y="22"/>
                      </a:lnTo>
                      <a:lnTo>
                        <a:pt x="113" y="22"/>
                      </a:lnTo>
                      <a:lnTo>
                        <a:pt x="123" y="22"/>
                      </a:lnTo>
                      <a:lnTo>
                        <a:pt x="129" y="27"/>
                      </a:lnTo>
                      <a:lnTo>
                        <a:pt x="140" y="27"/>
                      </a:lnTo>
                      <a:lnTo>
                        <a:pt x="150" y="33"/>
                      </a:lnTo>
                      <a:lnTo>
                        <a:pt x="161" y="38"/>
                      </a:lnTo>
                      <a:lnTo>
                        <a:pt x="167" y="43"/>
                      </a:lnTo>
                      <a:lnTo>
                        <a:pt x="177" y="49"/>
                      </a:lnTo>
                      <a:lnTo>
                        <a:pt x="188" y="60"/>
                      </a:lnTo>
                      <a:lnTo>
                        <a:pt x="199" y="65"/>
                      </a:lnTo>
                      <a:lnTo>
                        <a:pt x="204" y="65"/>
                      </a:lnTo>
                      <a:lnTo>
                        <a:pt x="215" y="65"/>
                      </a:lnTo>
                      <a:lnTo>
                        <a:pt x="220" y="76"/>
                      </a:lnTo>
                      <a:lnTo>
                        <a:pt x="226" y="86"/>
                      </a:lnTo>
                      <a:lnTo>
                        <a:pt x="237" y="103"/>
                      </a:lnTo>
                      <a:lnTo>
                        <a:pt x="237" y="113"/>
                      </a:lnTo>
                      <a:lnTo>
                        <a:pt x="231" y="119"/>
                      </a:lnTo>
                      <a:lnTo>
                        <a:pt x="231" y="130"/>
                      </a:lnTo>
                      <a:lnTo>
                        <a:pt x="242" y="140"/>
                      </a:lnTo>
                    </a:path>
                  </a:pathLst>
                </a:custGeom>
                <a:noFill/>
                <a:ln w="17463">
                  <a:solidFill>
                    <a:srgbClr val="0000FF"/>
                  </a:solidFill>
                  <a:round/>
                  <a:headEnd/>
                  <a:tailEnd/>
                </a:ln>
              </p:spPr>
              <p:txBody>
                <a:bodyPr/>
                <a:lstStyle/>
                <a:p>
                  <a:endParaRPr lang="en-GB">
                    <a:latin typeface="Gill Sans MT" pitchFamily="34" charset="0"/>
                  </a:endParaRPr>
                </a:p>
              </p:txBody>
            </p:sp>
            <p:sp>
              <p:nvSpPr>
                <p:cNvPr id="25613" name="Freeform 48"/>
                <p:cNvSpPr>
                  <a:spLocks/>
                </p:cNvSpPr>
                <p:nvPr/>
              </p:nvSpPr>
              <p:spPr bwMode="auto">
                <a:xfrm>
                  <a:off x="1426" y="2826"/>
                  <a:ext cx="188" cy="134"/>
                </a:xfrm>
                <a:custGeom>
                  <a:avLst/>
                  <a:gdLst>
                    <a:gd name="T0" fmla="*/ 0 w 188"/>
                    <a:gd name="T1" fmla="*/ 134 h 134"/>
                    <a:gd name="T2" fmla="*/ 5 w 188"/>
                    <a:gd name="T3" fmla="*/ 129 h 134"/>
                    <a:gd name="T4" fmla="*/ 21 w 188"/>
                    <a:gd name="T5" fmla="*/ 124 h 134"/>
                    <a:gd name="T6" fmla="*/ 27 w 188"/>
                    <a:gd name="T7" fmla="*/ 124 h 134"/>
                    <a:gd name="T8" fmla="*/ 38 w 188"/>
                    <a:gd name="T9" fmla="*/ 113 h 134"/>
                    <a:gd name="T10" fmla="*/ 48 w 188"/>
                    <a:gd name="T11" fmla="*/ 107 h 134"/>
                    <a:gd name="T12" fmla="*/ 59 w 188"/>
                    <a:gd name="T13" fmla="*/ 107 h 134"/>
                    <a:gd name="T14" fmla="*/ 70 w 188"/>
                    <a:gd name="T15" fmla="*/ 113 h 134"/>
                    <a:gd name="T16" fmla="*/ 75 w 188"/>
                    <a:gd name="T17" fmla="*/ 113 h 134"/>
                    <a:gd name="T18" fmla="*/ 86 w 188"/>
                    <a:gd name="T19" fmla="*/ 113 h 134"/>
                    <a:gd name="T20" fmla="*/ 91 w 188"/>
                    <a:gd name="T21" fmla="*/ 118 h 134"/>
                    <a:gd name="T22" fmla="*/ 97 w 188"/>
                    <a:gd name="T23" fmla="*/ 113 h 134"/>
                    <a:gd name="T24" fmla="*/ 97 w 188"/>
                    <a:gd name="T25" fmla="*/ 107 h 134"/>
                    <a:gd name="T26" fmla="*/ 102 w 188"/>
                    <a:gd name="T27" fmla="*/ 107 h 134"/>
                    <a:gd name="T28" fmla="*/ 113 w 188"/>
                    <a:gd name="T29" fmla="*/ 97 h 134"/>
                    <a:gd name="T30" fmla="*/ 113 w 188"/>
                    <a:gd name="T31" fmla="*/ 86 h 134"/>
                    <a:gd name="T32" fmla="*/ 124 w 188"/>
                    <a:gd name="T33" fmla="*/ 80 h 134"/>
                    <a:gd name="T34" fmla="*/ 124 w 188"/>
                    <a:gd name="T35" fmla="*/ 75 h 134"/>
                    <a:gd name="T36" fmla="*/ 129 w 188"/>
                    <a:gd name="T37" fmla="*/ 64 h 134"/>
                    <a:gd name="T38" fmla="*/ 129 w 188"/>
                    <a:gd name="T39" fmla="*/ 54 h 134"/>
                    <a:gd name="T40" fmla="*/ 134 w 188"/>
                    <a:gd name="T41" fmla="*/ 48 h 134"/>
                    <a:gd name="T42" fmla="*/ 134 w 188"/>
                    <a:gd name="T43" fmla="*/ 37 h 134"/>
                    <a:gd name="T44" fmla="*/ 134 w 188"/>
                    <a:gd name="T45" fmla="*/ 32 h 134"/>
                    <a:gd name="T46" fmla="*/ 145 w 188"/>
                    <a:gd name="T47" fmla="*/ 27 h 134"/>
                    <a:gd name="T48" fmla="*/ 145 w 188"/>
                    <a:gd name="T49" fmla="*/ 16 h 134"/>
                    <a:gd name="T50" fmla="*/ 167 w 188"/>
                    <a:gd name="T51" fmla="*/ 16 h 134"/>
                    <a:gd name="T52" fmla="*/ 172 w 188"/>
                    <a:gd name="T53" fmla="*/ 16 h 134"/>
                    <a:gd name="T54" fmla="*/ 172 w 188"/>
                    <a:gd name="T55" fmla="*/ 5 h 134"/>
                    <a:gd name="T56" fmla="*/ 188 w 188"/>
                    <a:gd name="T57" fmla="*/ 0 h 13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88"/>
                    <a:gd name="T88" fmla="*/ 0 h 134"/>
                    <a:gd name="T89" fmla="*/ 188 w 188"/>
                    <a:gd name="T90" fmla="*/ 134 h 13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88" h="134">
                      <a:moveTo>
                        <a:pt x="0" y="134"/>
                      </a:moveTo>
                      <a:lnTo>
                        <a:pt x="5" y="129"/>
                      </a:lnTo>
                      <a:lnTo>
                        <a:pt x="21" y="124"/>
                      </a:lnTo>
                      <a:lnTo>
                        <a:pt x="27" y="124"/>
                      </a:lnTo>
                      <a:lnTo>
                        <a:pt x="38" y="113"/>
                      </a:lnTo>
                      <a:lnTo>
                        <a:pt x="48" y="107"/>
                      </a:lnTo>
                      <a:lnTo>
                        <a:pt x="59" y="107"/>
                      </a:lnTo>
                      <a:lnTo>
                        <a:pt x="70" y="113"/>
                      </a:lnTo>
                      <a:lnTo>
                        <a:pt x="75" y="113"/>
                      </a:lnTo>
                      <a:lnTo>
                        <a:pt x="86" y="113"/>
                      </a:lnTo>
                      <a:lnTo>
                        <a:pt x="91" y="118"/>
                      </a:lnTo>
                      <a:lnTo>
                        <a:pt x="97" y="113"/>
                      </a:lnTo>
                      <a:lnTo>
                        <a:pt x="97" y="107"/>
                      </a:lnTo>
                      <a:lnTo>
                        <a:pt x="102" y="107"/>
                      </a:lnTo>
                      <a:lnTo>
                        <a:pt x="113" y="97"/>
                      </a:lnTo>
                      <a:lnTo>
                        <a:pt x="113" y="86"/>
                      </a:lnTo>
                      <a:lnTo>
                        <a:pt x="124" y="80"/>
                      </a:lnTo>
                      <a:lnTo>
                        <a:pt x="124" y="75"/>
                      </a:lnTo>
                      <a:lnTo>
                        <a:pt x="129" y="64"/>
                      </a:lnTo>
                      <a:lnTo>
                        <a:pt x="129" y="54"/>
                      </a:lnTo>
                      <a:lnTo>
                        <a:pt x="134" y="48"/>
                      </a:lnTo>
                      <a:lnTo>
                        <a:pt x="134" y="37"/>
                      </a:lnTo>
                      <a:lnTo>
                        <a:pt x="134" y="32"/>
                      </a:lnTo>
                      <a:lnTo>
                        <a:pt x="145" y="27"/>
                      </a:lnTo>
                      <a:lnTo>
                        <a:pt x="145" y="16"/>
                      </a:lnTo>
                      <a:lnTo>
                        <a:pt x="167" y="16"/>
                      </a:lnTo>
                      <a:lnTo>
                        <a:pt x="172" y="16"/>
                      </a:lnTo>
                      <a:lnTo>
                        <a:pt x="172" y="5"/>
                      </a:lnTo>
                      <a:lnTo>
                        <a:pt x="188" y="0"/>
                      </a:lnTo>
                    </a:path>
                  </a:pathLst>
                </a:custGeom>
                <a:noFill/>
                <a:ln w="17463">
                  <a:solidFill>
                    <a:srgbClr val="0000FF"/>
                  </a:solidFill>
                  <a:round/>
                  <a:headEnd/>
                  <a:tailEnd/>
                </a:ln>
              </p:spPr>
              <p:txBody>
                <a:bodyPr/>
                <a:lstStyle/>
                <a:p>
                  <a:endParaRPr lang="en-GB">
                    <a:latin typeface="Gill Sans MT" pitchFamily="34" charset="0"/>
                  </a:endParaRPr>
                </a:p>
              </p:txBody>
            </p:sp>
            <p:sp>
              <p:nvSpPr>
                <p:cNvPr id="25614" name="Freeform 49"/>
                <p:cNvSpPr>
                  <a:spLocks/>
                </p:cNvSpPr>
                <p:nvPr/>
              </p:nvSpPr>
              <p:spPr bwMode="auto">
                <a:xfrm>
                  <a:off x="1168" y="2960"/>
                  <a:ext cx="258" cy="194"/>
                </a:xfrm>
                <a:custGeom>
                  <a:avLst/>
                  <a:gdLst>
                    <a:gd name="T0" fmla="*/ 0 w 258"/>
                    <a:gd name="T1" fmla="*/ 194 h 194"/>
                    <a:gd name="T2" fmla="*/ 5 w 258"/>
                    <a:gd name="T3" fmla="*/ 189 h 194"/>
                    <a:gd name="T4" fmla="*/ 16 w 258"/>
                    <a:gd name="T5" fmla="*/ 189 h 194"/>
                    <a:gd name="T6" fmla="*/ 26 w 258"/>
                    <a:gd name="T7" fmla="*/ 183 h 194"/>
                    <a:gd name="T8" fmla="*/ 37 w 258"/>
                    <a:gd name="T9" fmla="*/ 178 h 194"/>
                    <a:gd name="T10" fmla="*/ 43 w 258"/>
                    <a:gd name="T11" fmla="*/ 167 h 194"/>
                    <a:gd name="T12" fmla="*/ 48 w 258"/>
                    <a:gd name="T13" fmla="*/ 162 h 194"/>
                    <a:gd name="T14" fmla="*/ 53 w 258"/>
                    <a:gd name="T15" fmla="*/ 156 h 194"/>
                    <a:gd name="T16" fmla="*/ 59 w 258"/>
                    <a:gd name="T17" fmla="*/ 151 h 194"/>
                    <a:gd name="T18" fmla="*/ 64 w 258"/>
                    <a:gd name="T19" fmla="*/ 140 h 194"/>
                    <a:gd name="T20" fmla="*/ 64 w 258"/>
                    <a:gd name="T21" fmla="*/ 135 h 194"/>
                    <a:gd name="T22" fmla="*/ 69 w 258"/>
                    <a:gd name="T23" fmla="*/ 124 h 194"/>
                    <a:gd name="T24" fmla="*/ 75 w 258"/>
                    <a:gd name="T25" fmla="*/ 119 h 194"/>
                    <a:gd name="T26" fmla="*/ 80 w 258"/>
                    <a:gd name="T27" fmla="*/ 113 h 194"/>
                    <a:gd name="T28" fmla="*/ 86 w 258"/>
                    <a:gd name="T29" fmla="*/ 108 h 194"/>
                    <a:gd name="T30" fmla="*/ 91 w 258"/>
                    <a:gd name="T31" fmla="*/ 103 h 194"/>
                    <a:gd name="T32" fmla="*/ 96 w 258"/>
                    <a:gd name="T33" fmla="*/ 97 h 194"/>
                    <a:gd name="T34" fmla="*/ 107 w 258"/>
                    <a:gd name="T35" fmla="*/ 92 h 194"/>
                    <a:gd name="T36" fmla="*/ 113 w 258"/>
                    <a:gd name="T37" fmla="*/ 81 h 194"/>
                    <a:gd name="T38" fmla="*/ 118 w 258"/>
                    <a:gd name="T39" fmla="*/ 76 h 194"/>
                    <a:gd name="T40" fmla="*/ 123 w 258"/>
                    <a:gd name="T41" fmla="*/ 70 h 194"/>
                    <a:gd name="T42" fmla="*/ 134 w 258"/>
                    <a:gd name="T43" fmla="*/ 65 h 194"/>
                    <a:gd name="T44" fmla="*/ 139 w 258"/>
                    <a:gd name="T45" fmla="*/ 60 h 194"/>
                    <a:gd name="T46" fmla="*/ 145 w 258"/>
                    <a:gd name="T47" fmla="*/ 49 h 194"/>
                    <a:gd name="T48" fmla="*/ 156 w 258"/>
                    <a:gd name="T49" fmla="*/ 43 h 194"/>
                    <a:gd name="T50" fmla="*/ 166 w 258"/>
                    <a:gd name="T51" fmla="*/ 33 h 194"/>
                    <a:gd name="T52" fmla="*/ 177 w 258"/>
                    <a:gd name="T53" fmla="*/ 27 h 194"/>
                    <a:gd name="T54" fmla="*/ 177 w 258"/>
                    <a:gd name="T55" fmla="*/ 22 h 194"/>
                    <a:gd name="T56" fmla="*/ 183 w 258"/>
                    <a:gd name="T57" fmla="*/ 22 h 194"/>
                    <a:gd name="T58" fmla="*/ 193 w 258"/>
                    <a:gd name="T59" fmla="*/ 16 h 194"/>
                    <a:gd name="T60" fmla="*/ 204 w 258"/>
                    <a:gd name="T61" fmla="*/ 16 h 194"/>
                    <a:gd name="T62" fmla="*/ 215 w 258"/>
                    <a:gd name="T63" fmla="*/ 11 h 194"/>
                    <a:gd name="T64" fmla="*/ 220 w 258"/>
                    <a:gd name="T65" fmla="*/ 11 h 194"/>
                    <a:gd name="T66" fmla="*/ 231 w 258"/>
                    <a:gd name="T67" fmla="*/ 6 h 194"/>
                    <a:gd name="T68" fmla="*/ 242 w 258"/>
                    <a:gd name="T69" fmla="*/ 0 h 194"/>
                    <a:gd name="T70" fmla="*/ 253 w 258"/>
                    <a:gd name="T71" fmla="*/ 0 h 194"/>
                    <a:gd name="T72" fmla="*/ 258 w 258"/>
                    <a:gd name="T73" fmla="*/ 0 h 19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258"/>
                    <a:gd name="T112" fmla="*/ 0 h 194"/>
                    <a:gd name="T113" fmla="*/ 258 w 258"/>
                    <a:gd name="T114" fmla="*/ 194 h 19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258" h="194">
                      <a:moveTo>
                        <a:pt x="0" y="194"/>
                      </a:moveTo>
                      <a:lnTo>
                        <a:pt x="5" y="189"/>
                      </a:lnTo>
                      <a:lnTo>
                        <a:pt x="16" y="189"/>
                      </a:lnTo>
                      <a:lnTo>
                        <a:pt x="26" y="183"/>
                      </a:lnTo>
                      <a:lnTo>
                        <a:pt x="37" y="178"/>
                      </a:lnTo>
                      <a:lnTo>
                        <a:pt x="43" y="167"/>
                      </a:lnTo>
                      <a:lnTo>
                        <a:pt x="48" y="162"/>
                      </a:lnTo>
                      <a:lnTo>
                        <a:pt x="53" y="156"/>
                      </a:lnTo>
                      <a:lnTo>
                        <a:pt x="59" y="151"/>
                      </a:lnTo>
                      <a:lnTo>
                        <a:pt x="64" y="140"/>
                      </a:lnTo>
                      <a:lnTo>
                        <a:pt x="64" y="135"/>
                      </a:lnTo>
                      <a:lnTo>
                        <a:pt x="69" y="124"/>
                      </a:lnTo>
                      <a:lnTo>
                        <a:pt x="75" y="119"/>
                      </a:lnTo>
                      <a:lnTo>
                        <a:pt x="80" y="113"/>
                      </a:lnTo>
                      <a:lnTo>
                        <a:pt x="86" y="108"/>
                      </a:lnTo>
                      <a:lnTo>
                        <a:pt x="91" y="103"/>
                      </a:lnTo>
                      <a:lnTo>
                        <a:pt x="96" y="97"/>
                      </a:lnTo>
                      <a:lnTo>
                        <a:pt x="107" y="92"/>
                      </a:lnTo>
                      <a:lnTo>
                        <a:pt x="113" y="81"/>
                      </a:lnTo>
                      <a:lnTo>
                        <a:pt x="118" y="76"/>
                      </a:lnTo>
                      <a:lnTo>
                        <a:pt x="123" y="70"/>
                      </a:lnTo>
                      <a:lnTo>
                        <a:pt x="134" y="65"/>
                      </a:lnTo>
                      <a:lnTo>
                        <a:pt x="139" y="60"/>
                      </a:lnTo>
                      <a:lnTo>
                        <a:pt x="145" y="49"/>
                      </a:lnTo>
                      <a:lnTo>
                        <a:pt x="156" y="43"/>
                      </a:lnTo>
                      <a:lnTo>
                        <a:pt x="166" y="33"/>
                      </a:lnTo>
                      <a:lnTo>
                        <a:pt x="177" y="27"/>
                      </a:lnTo>
                      <a:lnTo>
                        <a:pt x="177" y="22"/>
                      </a:lnTo>
                      <a:lnTo>
                        <a:pt x="183" y="22"/>
                      </a:lnTo>
                      <a:lnTo>
                        <a:pt x="193" y="16"/>
                      </a:lnTo>
                      <a:lnTo>
                        <a:pt x="204" y="16"/>
                      </a:lnTo>
                      <a:lnTo>
                        <a:pt x="215" y="11"/>
                      </a:lnTo>
                      <a:lnTo>
                        <a:pt x="220" y="11"/>
                      </a:lnTo>
                      <a:lnTo>
                        <a:pt x="231" y="6"/>
                      </a:lnTo>
                      <a:lnTo>
                        <a:pt x="242" y="0"/>
                      </a:lnTo>
                      <a:lnTo>
                        <a:pt x="253" y="0"/>
                      </a:lnTo>
                      <a:lnTo>
                        <a:pt x="258" y="0"/>
                      </a:lnTo>
                    </a:path>
                  </a:pathLst>
                </a:custGeom>
                <a:noFill/>
                <a:ln w="17463">
                  <a:solidFill>
                    <a:srgbClr val="0000FF"/>
                  </a:solidFill>
                  <a:round/>
                  <a:headEnd/>
                  <a:tailEnd/>
                </a:ln>
              </p:spPr>
              <p:txBody>
                <a:bodyPr/>
                <a:lstStyle/>
                <a:p>
                  <a:endParaRPr lang="en-GB">
                    <a:latin typeface="Gill Sans MT" pitchFamily="34" charset="0"/>
                  </a:endParaRPr>
                </a:p>
              </p:txBody>
            </p:sp>
            <p:sp>
              <p:nvSpPr>
                <p:cNvPr id="25615" name="Freeform 50"/>
                <p:cNvSpPr>
                  <a:spLocks/>
                </p:cNvSpPr>
                <p:nvPr/>
              </p:nvSpPr>
              <p:spPr bwMode="auto">
                <a:xfrm>
                  <a:off x="877" y="3149"/>
                  <a:ext cx="291" cy="194"/>
                </a:xfrm>
                <a:custGeom>
                  <a:avLst/>
                  <a:gdLst>
                    <a:gd name="T0" fmla="*/ 0 w 291"/>
                    <a:gd name="T1" fmla="*/ 194 h 194"/>
                    <a:gd name="T2" fmla="*/ 5 w 291"/>
                    <a:gd name="T3" fmla="*/ 188 h 194"/>
                    <a:gd name="T4" fmla="*/ 16 w 291"/>
                    <a:gd name="T5" fmla="*/ 183 h 194"/>
                    <a:gd name="T6" fmla="*/ 21 w 291"/>
                    <a:gd name="T7" fmla="*/ 177 h 194"/>
                    <a:gd name="T8" fmla="*/ 27 w 291"/>
                    <a:gd name="T9" fmla="*/ 177 h 194"/>
                    <a:gd name="T10" fmla="*/ 38 w 291"/>
                    <a:gd name="T11" fmla="*/ 167 h 194"/>
                    <a:gd name="T12" fmla="*/ 43 w 291"/>
                    <a:gd name="T13" fmla="*/ 156 h 194"/>
                    <a:gd name="T14" fmla="*/ 54 w 291"/>
                    <a:gd name="T15" fmla="*/ 150 h 194"/>
                    <a:gd name="T16" fmla="*/ 64 w 291"/>
                    <a:gd name="T17" fmla="*/ 145 h 194"/>
                    <a:gd name="T18" fmla="*/ 75 w 291"/>
                    <a:gd name="T19" fmla="*/ 140 h 194"/>
                    <a:gd name="T20" fmla="*/ 81 w 291"/>
                    <a:gd name="T21" fmla="*/ 134 h 194"/>
                    <a:gd name="T22" fmla="*/ 91 w 291"/>
                    <a:gd name="T23" fmla="*/ 124 h 194"/>
                    <a:gd name="T24" fmla="*/ 102 w 291"/>
                    <a:gd name="T25" fmla="*/ 118 h 194"/>
                    <a:gd name="T26" fmla="*/ 113 w 291"/>
                    <a:gd name="T27" fmla="*/ 113 h 194"/>
                    <a:gd name="T28" fmla="*/ 118 w 291"/>
                    <a:gd name="T29" fmla="*/ 107 h 194"/>
                    <a:gd name="T30" fmla="*/ 129 w 291"/>
                    <a:gd name="T31" fmla="*/ 102 h 194"/>
                    <a:gd name="T32" fmla="*/ 140 w 291"/>
                    <a:gd name="T33" fmla="*/ 91 h 194"/>
                    <a:gd name="T34" fmla="*/ 151 w 291"/>
                    <a:gd name="T35" fmla="*/ 80 h 194"/>
                    <a:gd name="T36" fmla="*/ 156 w 291"/>
                    <a:gd name="T37" fmla="*/ 70 h 194"/>
                    <a:gd name="T38" fmla="*/ 167 w 291"/>
                    <a:gd name="T39" fmla="*/ 64 h 194"/>
                    <a:gd name="T40" fmla="*/ 177 w 291"/>
                    <a:gd name="T41" fmla="*/ 59 h 194"/>
                    <a:gd name="T42" fmla="*/ 188 w 291"/>
                    <a:gd name="T43" fmla="*/ 48 h 194"/>
                    <a:gd name="T44" fmla="*/ 194 w 291"/>
                    <a:gd name="T45" fmla="*/ 43 h 194"/>
                    <a:gd name="T46" fmla="*/ 204 w 291"/>
                    <a:gd name="T47" fmla="*/ 32 h 194"/>
                    <a:gd name="T48" fmla="*/ 210 w 291"/>
                    <a:gd name="T49" fmla="*/ 32 h 194"/>
                    <a:gd name="T50" fmla="*/ 215 w 291"/>
                    <a:gd name="T51" fmla="*/ 32 h 194"/>
                    <a:gd name="T52" fmla="*/ 221 w 291"/>
                    <a:gd name="T53" fmla="*/ 27 h 194"/>
                    <a:gd name="T54" fmla="*/ 226 w 291"/>
                    <a:gd name="T55" fmla="*/ 27 h 194"/>
                    <a:gd name="T56" fmla="*/ 231 w 291"/>
                    <a:gd name="T57" fmla="*/ 27 h 194"/>
                    <a:gd name="T58" fmla="*/ 242 w 291"/>
                    <a:gd name="T59" fmla="*/ 21 h 194"/>
                    <a:gd name="T60" fmla="*/ 258 w 291"/>
                    <a:gd name="T61" fmla="*/ 16 h 194"/>
                    <a:gd name="T62" fmla="*/ 264 w 291"/>
                    <a:gd name="T63" fmla="*/ 10 h 194"/>
                    <a:gd name="T64" fmla="*/ 264 w 291"/>
                    <a:gd name="T65" fmla="*/ 5 h 194"/>
                    <a:gd name="T66" fmla="*/ 269 w 291"/>
                    <a:gd name="T67" fmla="*/ 0 h 194"/>
                    <a:gd name="T68" fmla="*/ 274 w 291"/>
                    <a:gd name="T69" fmla="*/ 0 h 194"/>
                    <a:gd name="T70" fmla="*/ 291 w 291"/>
                    <a:gd name="T71" fmla="*/ 5 h 19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91"/>
                    <a:gd name="T109" fmla="*/ 0 h 194"/>
                    <a:gd name="T110" fmla="*/ 291 w 291"/>
                    <a:gd name="T111" fmla="*/ 194 h 19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91" h="194">
                      <a:moveTo>
                        <a:pt x="0" y="194"/>
                      </a:moveTo>
                      <a:lnTo>
                        <a:pt x="5" y="188"/>
                      </a:lnTo>
                      <a:lnTo>
                        <a:pt x="16" y="183"/>
                      </a:lnTo>
                      <a:lnTo>
                        <a:pt x="21" y="177"/>
                      </a:lnTo>
                      <a:lnTo>
                        <a:pt x="27" y="177"/>
                      </a:lnTo>
                      <a:lnTo>
                        <a:pt x="38" y="167"/>
                      </a:lnTo>
                      <a:lnTo>
                        <a:pt x="43" y="156"/>
                      </a:lnTo>
                      <a:lnTo>
                        <a:pt x="54" y="150"/>
                      </a:lnTo>
                      <a:lnTo>
                        <a:pt x="64" y="145"/>
                      </a:lnTo>
                      <a:lnTo>
                        <a:pt x="75" y="140"/>
                      </a:lnTo>
                      <a:lnTo>
                        <a:pt x="81" y="134"/>
                      </a:lnTo>
                      <a:lnTo>
                        <a:pt x="91" y="124"/>
                      </a:lnTo>
                      <a:lnTo>
                        <a:pt x="102" y="118"/>
                      </a:lnTo>
                      <a:lnTo>
                        <a:pt x="113" y="113"/>
                      </a:lnTo>
                      <a:lnTo>
                        <a:pt x="118" y="107"/>
                      </a:lnTo>
                      <a:lnTo>
                        <a:pt x="129" y="102"/>
                      </a:lnTo>
                      <a:lnTo>
                        <a:pt x="140" y="91"/>
                      </a:lnTo>
                      <a:lnTo>
                        <a:pt x="151" y="80"/>
                      </a:lnTo>
                      <a:lnTo>
                        <a:pt x="156" y="70"/>
                      </a:lnTo>
                      <a:lnTo>
                        <a:pt x="167" y="64"/>
                      </a:lnTo>
                      <a:lnTo>
                        <a:pt x="177" y="59"/>
                      </a:lnTo>
                      <a:lnTo>
                        <a:pt x="188" y="48"/>
                      </a:lnTo>
                      <a:lnTo>
                        <a:pt x="194" y="43"/>
                      </a:lnTo>
                      <a:lnTo>
                        <a:pt x="204" y="32"/>
                      </a:lnTo>
                      <a:lnTo>
                        <a:pt x="210" y="32"/>
                      </a:lnTo>
                      <a:lnTo>
                        <a:pt x="215" y="32"/>
                      </a:lnTo>
                      <a:lnTo>
                        <a:pt x="221" y="27"/>
                      </a:lnTo>
                      <a:lnTo>
                        <a:pt x="226" y="27"/>
                      </a:lnTo>
                      <a:lnTo>
                        <a:pt x="231" y="27"/>
                      </a:lnTo>
                      <a:lnTo>
                        <a:pt x="242" y="21"/>
                      </a:lnTo>
                      <a:lnTo>
                        <a:pt x="258" y="16"/>
                      </a:lnTo>
                      <a:lnTo>
                        <a:pt x="264" y="10"/>
                      </a:lnTo>
                      <a:lnTo>
                        <a:pt x="264" y="5"/>
                      </a:lnTo>
                      <a:lnTo>
                        <a:pt x="269" y="0"/>
                      </a:lnTo>
                      <a:lnTo>
                        <a:pt x="274" y="0"/>
                      </a:lnTo>
                      <a:lnTo>
                        <a:pt x="291" y="5"/>
                      </a:lnTo>
                    </a:path>
                  </a:pathLst>
                </a:custGeom>
                <a:noFill/>
                <a:ln w="17463">
                  <a:solidFill>
                    <a:srgbClr val="0000FF"/>
                  </a:solidFill>
                  <a:round/>
                  <a:headEnd/>
                  <a:tailEnd/>
                </a:ln>
              </p:spPr>
              <p:txBody>
                <a:bodyPr/>
                <a:lstStyle/>
                <a:p>
                  <a:endParaRPr lang="en-GB">
                    <a:latin typeface="Gill Sans MT" pitchFamily="34" charset="0"/>
                  </a:endParaRPr>
                </a:p>
              </p:txBody>
            </p:sp>
            <p:sp>
              <p:nvSpPr>
                <p:cNvPr id="25616" name="Freeform 51"/>
                <p:cNvSpPr>
                  <a:spLocks/>
                </p:cNvSpPr>
                <p:nvPr/>
              </p:nvSpPr>
              <p:spPr bwMode="auto">
                <a:xfrm>
                  <a:off x="1071" y="3154"/>
                  <a:ext cx="97" cy="226"/>
                </a:xfrm>
                <a:custGeom>
                  <a:avLst/>
                  <a:gdLst>
                    <a:gd name="T0" fmla="*/ 0 w 97"/>
                    <a:gd name="T1" fmla="*/ 226 h 226"/>
                    <a:gd name="T2" fmla="*/ 10 w 97"/>
                    <a:gd name="T3" fmla="*/ 226 h 226"/>
                    <a:gd name="T4" fmla="*/ 21 w 97"/>
                    <a:gd name="T5" fmla="*/ 215 h 226"/>
                    <a:gd name="T6" fmla="*/ 27 w 97"/>
                    <a:gd name="T7" fmla="*/ 205 h 226"/>
                    <a:gd name="T8" fmla="*/ 37 w 97"/>
                    <a:gd name="T9" fmla="*/ 199 h 226"/>
                    <a:gd name="T10" fmla="*/ 37 w 97"/>
                    <a:gd name="T11" fmla="*/ 189 h 226"/>
                    <a:gd name="T12" fmla="*/ 37 w 97"/>
                    <a:gd name="T13" fmla="*/ 178 h 226"/>
                    <a:gd name="T14" fmla="*/ 43 w 97"/>
                    <a:gd name="T15" fmla="*/ 172 h 226"/>
                    <a:gd name="T16" fmla="*/ 43 w 97"/>
                    <a:gd name="T17" fmla="*/ 162 h 226"/>
                    <a:gd name="T18" fmla="*/ 43 w 97"/>
                    <a:gd name="T19" fmla="*/ 151 h 226"/>
                    <a:gd name="T20" fmla="*/ 48 w 97"/>
                    <a:gd name="T21" fmla="*/ 140 h 226"/>
                    <a:gd name="T22" fmla="*/ 53 w 97"/>
                    <a:gd name="T23" fmla="*/ 135 h 226"/>
                    <a:gd name="T24" fmla="*/ 59 w 97"/>
                    <a:gd name="T25" fmla="*/ 124 h 226"/>
                    <a:gd name="T26" fmla="*/ 59 w 97"/>
                    <a:gd name="T27" fmla="*/ 113 h 226"/>
                    <a:gd name="T28" fmla="*/ 64 w 97"/>
                    <a:gd name="T29" fmla="*/ 108 h 226"/>
                    <a:gd name="T30" fmla="*/ 64 w 97"/>
                    <a:gd name="T31" fmla="*/ 97 h 226"/>
                    <a:gd name="T32" fmla="*/ 70 w 97"/>
                    <a:gd name="T33" fmla="*/ 86 h 226"/>
                    <a:gd name="T34" fmla="*/ 75 w 97"/>
                    <a:gd name="T35" fmla="*/ 75 h 226"/>
                    <a:gd name="T36" fmla="*/ 80 w 97"/>
                    <a:gd name="T37" fmla="*/ 65 h 226"/>
                    <a:gd name="T38" fmla="*/ 86 w 97"/>
                    <a:gd name="T39" fmla="*/ 54 h 226"/>
                    <a:gd name="T40" fmla="*/ 91 w 97"/>
                    <a:gd name="T41" fmla="*/ 43 h 226"/>
                    <a:gd name="T42" fmla="*/ 91 w 97"/>
                    <a:gd name="T43" fmla="*/ 38 h 226"/>
                    <a:gd name="T44" fmla="*/ 91 w 97"/>
                    <a:gd name="T45" fmla="*/ 32 h 226"/>
                    <a:gd name="T46" fmla="*/ 86 w 97"/>
                    <a:gd name="T47" fmla="*/ 22 h 226"/>
                    <a:gd name="T48" fmla="*/ 86 w 97"/>
                    <a:gd name="T49" fmla="*/ 16 h 226"/>
                    <a:gd name="T50" fmla="*/ 91 w 97"/>
                    <a:gd name="T51" fmla="*/ 11 h 226"/>
                    <a:gd name="T52" fmla="*/ 97 w 97"/>
                    <a:gd name="T53" fmla="*/ 0 h 22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97"/>
                    <a:gd name="T82" fmla="*/ 0 h 226"/>
                    <a:gd name="T83" fmla="*/ 97 w 97"/>
                    <a:gd name="T84" fmla="*/ 226 h 22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97" h="226">
                      <a:moveTo>
                        <a:pt x="0" y="226"/>
                      </a:moveTo>
                      <a:lnTo>
                        <a:pt x="10" y="226"/>
                      </a:lnTo>
                      <a:lnTo>
                        <a:pt x="21" y="215"/>
                      </a:lnTo>
                      <a:lnTo>
                        <a:pt x="27" y="205"/>
                      </a:lnTo>
                      <a:lnTo>
                        <a:pt x="37" y="199"/>
                      </a:lnTo>
                      <a:lnTo>
                        <a:pt x="37" y="189"/>
                      </a:lnTo>
                      <a:lnTo>
                        <a:pt x="37" y="178"/>
                      </a:lnTo>
                      <a:lnTo>
                        <a:pt x="43" y="172"/>
                      </a:lnTo>
                      <a:lnTo>
                        <a:pt x="43" y="162"/>
                      </a:lnTo>
                      <a:lnTo>
                        <a:pt x="43" y="151"/>
                      </a:lnTo>
                      <a:lnTo>
                        <a:pt x="48" y="140"/>
                      </a:lnTo>
                      <a:lnTo>
                        <a:pt x="53" y="135"/>
                      </a:lnTo>
                      <a:lnTo>
                        <a:pt x="59" y="124"/>
                      </a:lnTo>
                      <a:lnTo>
                        <a:pt x="59" y="113"/>
                      </a:lnTo>
                      <a:lnTo>
                        <a:pt x="64" y="108"/>
                      </a:lnTo>
                      <a:lnTo>
                        <a:pt x="64" y="97"/>
                      </a:lnTo>
                      <a:lnTo>
                        <a:pt x="70" y="86"/>
                      </a:lnTo>
                      <a:lnTo>
                        <a:pt x="75" y="75"/>
                      </a:lnTo>
                      <a:lnTo>
                        <a:pt x="80" y="65"/>
                      </a:lnTo>
                      <a:lnTo>
                        <a:pt x="86" y="54"/>
                      </a:lnTo>
                      <a:lnTo>
                        <a:pt x="91" y="43"/>
                      </a:lnTo>
                      <a:lnTo>
                        <a:pt x="91" y="38"/>
                      </a:lnTo>
                      <a:lnTo>
                        <a:pt x="91" y="32"/>
                      </a:lnTo>
                      <a:lnTo>
                        <a:pt x="86" y="22"/>
                      </a:lnTo>
                      <a:lnTo>
                        <a:pt x="86" y="16"/>
                      </a:lnTo>
                      <a:lnTo>
                        <a:pt x="91" y="11"/>
                      </a:lnTo>
                      <a:lnTo>
                        <a:pt x="97" y="0"/>
                      </a:lnTo>
                    </a:path>
                  </a:pathLst>
                </a:custGeom>
                <a:noFill/>
                <a:ln w="17463">
                  <a:solidFill>
                    <a:srgbClr val="0000FF"/>
                  </a:solidFill>
                  <a:round/>
                  <a:headEnd/>
                  <a:tailEnd/>
                </a:ln>
              </p:spPr>
              <p:txBody>
                <a:bodyPr/>
                <a:lstStyle/>
                <a:p>
                  <a:endParaRPr lang="en-GB">
                    <a:latin typeface="Gill Sans MT" pitchFamily="34" charset="0"/>
                  </a:endParaRPr>
                </a:p>
              </p:txBody>
            </p:sp>
          </p:grpSp>
        </p:grpSp>
        <p:sp>
          <p:nvSpPr>
            <p:cNvPr id="25606" name="AutoShape 52"/>
            <p:cNvSpPr>
              <a:spLocks noChangeArrowheads="1"/>
            </p:cNvSpPr>
            <p:nvPr/>
          </p:nvSpPr>
          <p:spPr bwMode="auto">
            <a:xfrm>
              <a:off x="2200" y="1479"/>
              <a:ext cx="317" cy="227"/>
            </a:xfrm>
            <a:prstGeom prst="rightArrow">
              <a:avLst>
                <a:gd name="adj1" fmla="val 50000"/>
                <a:gd name="adj2" fmla="val 34912"/>
              </a:avLst>
            </a:prstGeom>
            <a:solidFill>
              <a:schemeClr val="accent1"/>
            </a:solidFill>
            <a:ln w="9525">
              <a:solidFill>
                <a:schemeClr val="tx1"/>
              </a:solidFill>
              <a:miter lim="800000"/>
              <a:headEnd/>
              <a:tailEnd/>
            </a:ln>
          </p:spPr>
          <p:txBody>
            <a:bodyPr wrap="none" anchor="ctr"/>
            <a:lstStyle/>
            <a:p>
              <a:endParaRPr lang="en-GB">
                <a:latin typeface="Gill Sans MT" pitchFamily="34" charset="0"/>
              </a:endParaRPr>
            </a:p>
          </p:txBody>
        </p:sp>
        <p:sp>
          <p:nvSpPr>
            <p:cNvPr id="25607" name="Text Box 53"/>
            <p:cNvSpPr txBox="1">
              <a:spLocks noChangeArrowheads="1"/>
            </p:cNvSpPr>
            <p:nvPr/>
          </p:nvSpPr>
          <p:spPr bwMode="auto">
            <a:xfrm>
              <a:off x="436" y="1343"/>
              <a:ext cx="1780" cy="756"/>
            </a:xfrm>
            <a:prstGeom prst="rect">
              <a:avLst/>
            </a:prstGeom>
            <a:noFill/>
            <a:ln w="9525">
              <a:noFill/>
              <a:miter lim="800000"/>
              <a:headEnd/>
              <a:tailEnd/>
            </a:ln>
          </p:spPr>
          <p:txBody>
            <a:bodyPr wrap="none">
              <a:spAutoFit/>
            </a:bodyPr>
            <a:lstStyle/>
            <a:p>
              <a:r>
                <a:rPr lang="en-US" dirty="0">
                  <a:latin typeface="Gill Sans MT" pitchFamily="34" charset="0"/>
                </a:rPr>
                <a:t>The fully distributed </a:t>
              </a:r>
              <a:r>
                <a:rPr lang="en-US" dirty="0" err="1" smtClean="0">
                  <a:latin typeface="Gill Sans MT" pitchFamily="34" charset="0"/>
                </a:rPr>
                <a:t>AgES</a:t>
              </a:r>
              <a:r>
                <a:rPr lang="en-US" dirty="0">
                  <a:latin typeface="Gill Sans MT" pitchFamily="34" charset="0"/>
                </a:rPr>
                <a:t/>
              </a:r>
              <a:br>
                <a:rPr lang="en-US" dirty="0">
                  <a:latin typeface="Gill Sans MT" pitchFamily="34" charset="0"/>
                </a:rPr>
              </a:br>
              <a:r>
                <a:rPr lang="en-US" dirty="0">
                  <a:latin typeface="Gill Sans MT" pitchFamily="34" charset="0"/>
                </a:rPr>
                <a:t>concept allows the</a:t>
              </a:r>
              <a:br>
                <a:rPr lang="en-US" dirty="0">
                  <a:latin typeface="Gill Sans MT" pitchFamily="34" charset="0"/>
                </a:rPr>
              </a:br>
              <a:r>
                <a:rPr lang="en-US" dirty="0">
                  <a:latin typeface="Gill Sans MT" pitchFamily="34" charset="0"/>
                </a:rPr>
                <a:t>consideration of such</a:t>
              </a:r>
              <a:br>
                <a:rPr lang="en-US" dirty="0">
                  <a:latin typeface="Gill Sans MT" pitchFamily="34" charset="0"/>
                </a:rPr>
              </a:br>
              <a:r>
                <a:rPr lang="en-US" dirty="0">
                  <a:latin typeface="Gill Sans MT" pitchFamily="34" charset="0"/>
                </a:rPr>
                <a:t>processes.</a:t>
              </a:r>
            </a:p>
          </p:txBody>
        </p:sp>
      </p:grpSp>
      <p:sp>
        <p:nvSpPr>
          <p:cNvPr id="53" name="TextBox 52"/>
          <p:cNvSpPr txBox="1"/>
          <p:nvPr/>
        </p:nvSpPr>
        <p:spPr>
          <a:xfrm>
            <a:off x="7543800" y="6477000"/>
            <a:ext cx="708848" cy="261610"/>
          </a:xfrm>
          <a:prstGeom prst="rect">
            <a:avLst/>
          </a:prstGeom>
          <a:noFill/>
        </p:spPr>
        <p:txBody>
          <a:bodyPr wrap="none" rtlCol="0">
            <a:spAutoFit/>
          </a:bodyPr>
          <a:lstStyle/>
          <a:p>
            <a:r>
              <a:rPr lang="en-US" sz="1100" i="1" dirty="0" smtClean="0"/>
              <a:t>[Krause]</a:t>
            </a:r>
            <a:endParaRPr lang="en-US" sz="1100" i="1" dirty="0"/>
          </a:p>
        </p:txBody>
      </p:sp>
      <p:sp>
        <p:nvSpPr>
          <p:cNvPr id="13" name="Slide Number Placeholder 12"/>
          <p:cNvSpPr>
            <a:spLocks noGrp="1"/>
          </p:cNvSpPr>
          <p:nvPr>
            <p:ph type="sldNum" sz="quarter" idx="12"/>
          </p:nvPr>
        </p:nvSpPr>
        <p:spPr/>
        <p:txBody>
          <a:bodyPr/>
          <a:lstStyle/>
          <a:p>
            <a:fld id="{E9353CB8-35B8-441F-A176-6CE3BA725640}" type="slidenum">
              <a:rPr lang="en-US" smtClean="0"/>
              <a:pPr/>
              <a:t>26</a:t>
            </a:fld>
            <a:endParaRPr lang="en-US"/>
          </a:p>
        </p:txBody>
      </p:sp>
    </p:spTree>
    <p:extLst>
      <p:ext uri="{BB962C8B-B14F-4D97-AF65-F5344CB8AC3E}">
        <p14:creationId xmlns:p14="http://schemas.microsoft.com/office/powerpoint/2010/main" val="255987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Rusle2</a:t>
            </a:r>
            <a:endParaRPr lang="en-US" dirty="0"/>
          </a:p>
        </p:txBody>
      </p:sp>
      <p:sp>
        <p:nvSpPr>
          <p:cNvPr id="4" name="Content Placeholder 3"/>
          <p:cNvSpPr>
            <a:spLocks noGrp="1"/>
          </p:cNvSpPr>
          <p:nvPr>
            <p:ph sz="quarter" idx="2"/>
          </p:nvPr>
        </p:nvSpPr>
        <p:spPr/>
        <p:txBody>
          <a:bodyPr/>
          <a:lstStyle/>
          <a:p>
            <a:r>
              <a:rPr lang="en-US" dirty="0" smtClean="0"/>
              <a:t>5 major Inputs</a:t>
            </a:r>
          </a:p>
          <a:p>
            <a:r>
              <a:rPr lang="en-US" dirty="0" smtClean="0"/>
              <a:t>Form based</a:t>
            </a:r>
          </a:p>
        </p:txBody>
      </p:sp>
      <p:pic>
        <p:nvPicPr>
          <p:cNvPr id="5" name="Picture 4" descr="Rusle2_Form.png"/>
          <p:cNvPicPr/>
          <p:nvPr/>
        </p:nvPicPr>
        <p:blipFill>
          <a:blip r:embed="rId2" cstate="print"/>
          <a:srcRect l="1402" t="2041" r="54102" b="2551"/>
          <a:stretch>
            <a:fillRect/>
          </a:stretch>
        </p:blipFill>
        <p:spPr>
          <a:xfrm>
            <a:off x="533400" y="1676400"/>
            <a:ext cx="3429000" cy="4968045"/>
          </a:xfrm>
          <a:prstGeom prst="rect">
            <a:avLst/>
          </a:prstGeom>
          <a:ln>
            <a:noFill/>
          </a:ln>
          <a:effectLst>
            <a:outerShdw blurRad="292100" dist="139700" dir="2700000" algn="tl" rotWithShape="0">
              <a:srgbClr val="333333">
                <a:alpha val="65000"/>
              </a:srgbClr>
            </a:outerShdw>
          </a:effectLst>
        </p:spPr>
      </p:pic>
      <p:sp>
        <p:nvSpPr>
          <p:cNvPr id="6" name="Slide Number Placeholder 5"/>
          <p:cNvSpPr>
            <a:spLocks noGrp="1"/>
          </p:cNvSpPr>
          <p:nvPr>
            <p:ph type="sldNum" sz="quarter" idx="12"/>
          </p:nvPr>
        </p:nvSpPr>
        <p:spPr/>
        <p:txBody>
          <a:bodyPr/>
          <a:lstStyle/>
          <a:p>
            <a:fld id="{E9353CB8-35B8-441F-A176-6CE3BA725640}" type="slidenum">
              <a:rPr lang="en-US" smtClean="0"/>
              <a:pPr/>
              <a:t>260</a:t>
            </a:fld>
            <a:endParaRPr lang="en-US"/>
          </a:p>
        </p:txBody>
      </p:sp>
    </p:spTree>
    <p:extLst>
      <p:ext uri="{BB962C8B-B14F-4D97-AF65-F5344CB8AC3E}">
        <p14:creationId xmlns:p14="http://schemas.microsoft.com/office/powerpoint/2010/main" val="2262264477"/>
      </p:ext>
    </p:extLst>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Transect definition</a:t>
            </a:r>
            <a:endParaRPr lang="en-US" dirty="0"/>
          </a:p>
        </p:txBody>
      </p:sp>
      <p:pic>
        <p:nvPicPr>
          <p:cNvPr id="4" name="Picture 3" descr="Rusle2_Map2.png"/>
          <p:cNvPicPr/>
          <p:nvPr/>
        </p:nvPicPr>
        <p:blipFill>
          <a:blip r:embed="rId2" cstate="print"/>
          <a:srcRect l="1400" t="2721" r="53604" b="2124"/>
          <a:stretch>
            <a:fillRect/>
          </a:stretch>
        </p:blipFill>
        <p:spPr>
          <a:xfrm>
            <a:off x="533400" y="1752600"/>
            <a:ext cx="3352800" cy="4784408"/>
          </a:xfrm>
          <a:prstGeom prst="rect">
            <a:avLst/>
          </a:prstGeom>
          <a:ln>
            <a:noFill/>
          </a:ln>
          <a:effectLst>
            <a:outerShdw blurRad="292100" dist="139700" dir="2700000" algn="tl" rotWithShape="0">
              <a:srgbClr val="333333">
                <a:alpha val="65000"/>
              </a:srgbClr>
            </a:outerShdw>
          </a:effectLst>
        </p:spPr>
      </p:pic>
      <p:sp>
        <p:nvSpPr>
          <p:cNvPr id="5" name="Content Placeholder 3"/>
          <p:cNvSpPr txBox="1">
            <a:spLocks/>
          </p:cNvSpPr>
          <p:nvPr/>
        </p:nvSpPr>
        <p:spPr>
          <a:xfrm>
            <a:off x="4844901" y="1589567"/>
            <a:ext cx="3886200" cy="4572000"/>
          </a:xfrm>
          <a:prstGeom prst="rect">
            <a:avLst/>
          </a:prstGeom>
        </p:spPr>
        <p:txBody>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sz="2900" b="0" i="0" u="none" strike="noStrike" kern="1200" cap="none" spc="0" normalizeH="0" baseline="0" noProof="0" dirty="0" smtClean="0">
                <a:ln>
                  <a:noFill/>
                </a:ln>
                <a:solidFill>
                  <a:schemeClr val="tx1"/>
                </a:solidFill>
                <a:effectLst/>
                <a:uLnTx/>
                <a:uFillTx/>
                <a:latin typeface="+mn-lt"/>
                <a:ea typeface="+mn-ea"/>
                <a:cs typeface="+mn-cs"/>
              </a:rPr>
              <a:t>Tap twice on map</a:t>
            </a:r>
            <a:r>
              <a:rPr kumimoji="0" lang="en-US" sz="2900" b="0" i="0" u="none" strike="noStrike" kern="1200" cap="none" spc="0" normalizeH="0" noProof="0" dirty="0" smtClean="0">
                <a:ln>
                  <a:noFill/>
                </a:ln>
                <a:solidFill>
                  <a:schemeClr val="tx1"/>
                </a:solidFill>
                <a:effectLst/>
                <a:uLnTx/>
                <a:uFillTx/>
                <a:latin typeface="+mn-lt"/>
                <a:ea typeface="+mn-ea"/>
                <a:cs typeface="+mn-cs"/>
              </a:rPr>
              <a:t> to define transect</a:t>
            </a:r>
            <a:endParaRPr kumimoji="0" lang="en-US" sz="2900" b="0" i="0" u="none" strike="noStrike" kern="1200" cap="none" spc="0" normalizeH="0" baseline="0" noProof="0" dirty="0" smtClean="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en-US" sz="2900" dirty="0" smtClean="0"/>
              <a:t>USGS elevation service for points </a:t>
            </a:r>
            <a:br>
              <a:rPr lang="en-US" sz="2900" dirty="0" smtClean="0"/>
            </a:br>
            <a:r>
              <a:rPr lang="en-US" sz="2900" dirty="0" smtClean="0">
                <a:sym typeface="Wingdings" pitchFamily="2" charset="2"/>
              </a:rPr>
              <a:t> steepness</a:t>
            </a:r>
            <a:endParaRPr lang="en-US" sz="2900" dirty="0" smtClean="0"/>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sz="2900" b="0" i="0" u="none" strike="noStrike" kern="1200" cap="none" spc="0" normalizeH="0" baseline="0" noProof="0" dirty="0" smtClean="0">
                <a:ln>
                  <a:noFill/>
                </a:ln>
                <a:solidFill>
                  <a:schemeClr val="tx1"/>
                </a:solidFill>
                <a:effectLst/>
                <a:uLnTx/>
                <a:uFillTx/>
                <a:latin typeface="+mn-lt"/>
                <a:ea typeface="+mn-ea"/>
                <a:cs typeface="+mn-cs"/>
              </a:rPr>
              <a:t>Google</a:t>
            </a:r>
            <a:r>
              <a:rPr lang="en-US" sz="2900" dirty="0" smtClean="0"/>
              <a:t>API for</a:t>
            </a:r>
            <a:br>
              <a:rPr lang="en-US" sz="2900" dirty="0" smtClean="0"/>
            </a:br>
            <a:r>
              <a:rPr lang="en-US" sz="2900" dirty="0" smtClean="0">
                <a:sym typeface="Wingdings" pitchFamily="2" charset="2"/>
              </a:rPr>
              <a:t></a:t>
            </a:r>
            <a:r>
              <a:rPr lang="en-US" sz="2900" dirty="0" smtClean="0"/>
              <a:t> distance</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sz="2900" b="0" i="0" u="none" strike="noStrike" kern="1200" cap="none" spc="0" normalizeH="0" baseline="0" noProof="0" dirty="0" smtClean="0">
                <a:ln>
                  <a:noFill/>
                </a:ln>
                <a:solidFill>
                  <a:schemeClr val="tx1"/>
                </a:solidFill>
                <a:effectLst/>
                <a:uLnTx/>
                <a:uFillTx/>
                <a:latin typeface="+mn-lt"/>
                <a:ea typeface="+mn-ea"/>
                <a:cs typeface="+mn-cs"/>
              </a:rPr>
              <a:t>GPS</a:t>
            </a:r>
            <a:r>
              <a:rPr kumimoji="0" lang="en-US" sz="2900" b="0" i="0" u="none" strike="noStrike" kern="1200" cap="none" spc="0" normalizeH="0" noProof="0" dirty="0" smtClean="0">
                <a:ln>
                  <a:noFill/>
                </a:ln>
                <a:solidFill>
                  <a:schemeClr val="tx1"/>
                </a:solidFill>
                <a:effectLst/>
                <a:uLnTx/>
                <a:uFillTx/>
                <a:latin typeface="+mn-lt"/>
                <a:ea typeface="+mn-ea"/>
                <a:cs typeface="+mn-cs"/>
              </a:rPr>
              <a:t> enabled</a:t>
            </a:r>
            <a:endParaRPr kumimoji="0" lang="en-US" sz="29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fld id="{E9353CB8-35B8-441F-A176-6CE3BA725640}" type="slidenum">
              <a:rPr lang="en-US" smtClean="0"/>
              <a:pPr/>
              <a:t>261</a:t>
            </a:fld>
            <a:endParaRPr lang="en-US"/>
          </a:p>
        </p:txBody>
      </p:sp>
    </p:spTree>
    <p:extLst>
      <p:ext uri="{BB962C8B-B14F-4D97-AF65-F5344CB8AC3E}">
        <p14:creationId xmlns:p14="http://schemas.microsoft.com/office/powerpoint/2010/main" val="4125069725"/>
      </p:ext>
    </p:extLst>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p:nvPr/>
        </p:nvPicPr>
        <p:blipFill>
          <a:blip r:embed="rId2" cstate="print"/>
          <a:srcRect/>
          <a:stretch>
            <a:fillRect/>
          </a:stretch>
        </p:blipFill>
        <p:spPr bwMode="auto">
          <a:xfrm>
            <a:off x="609600" y="1752600"/>
            <a:ext cx="3124200" cy="4696002"/>
          </a:xfrm>
          <a:prstGeom prst="rect">
            <a:avLst/>
          </a:prstGeom>
          <a:ln>
            <a:noFill/>
          </a:ln>
          <a:effectLst>
            <a:outerShdw blurRad="292100" dist="139700" dir="2700000" algn="tl" rotWithShape="0">
              <a:srgbClr val="333333">
                <a:alpha val="65000"/>
              </a:srgbClr>
            </a:outerShdw>
          </a:effectLst>
        </p:spPr>
      </p:pic>
      <p:sp>
        <p:nvSpPr>
          <p:cNvPr id="4" name="Content Placeholder 3"/>
          <p:cNvSpPr txBox="1">
            <a:spLocks/>
          </p:cNvSpPr>
          <p:nvPr/>
        </p:nvSpPr>
        <p:spPr>
          <a:xfrm>
            <a:off x="4844901" y="1589567"/>
            <a:ext cx="3886200" cy="4572000"/>
          </a:xfrm>
          <a:prstGeom prst="rect">
            <a:avLst/>
          </a:prstGeom>
        </p:spPr>
        <p:txBody>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sz="2900" b="0" i="0" u="none" strike="noStrike" kern="1200" cap="none" spc="0" normalizeH="0" baseline="0" noProof="0" dirty="0" smtClean="0">
                <a:ln>
                  <a:noFill/>
                </a:ln>
                <a:solidFill>
                  <a:schemeClr val="tx1"/>
                </a:solidFill>
                <a:effectLst/>
                <a:uLnTx/>
                <a:uFillTx/>
                <a:latin typeface="+mn-lt"/>
                <a:ea typeface="+mn-ea"/>
                <a:cs typeface="+mn-cs"/>
              </a:rPr>
              <a:t>Cloud provides</a:t>
            </a:r>
            <a:r>
              <a:rPr kumimoji="0" lang="en-US" sz="2900" b="0" i="0" u="none" strike="noStrike" kern="1200" cap="none" spc="0" normalizeH="0" noProof="0" dirty="0" smtClean="0">
                <a:ln>
                  <a:noFill/>
                </a:ln>
                <a:solidFill>
                  <a:schemeClr val="tx1"/>
                </a:solidFill>
                <a:effectLst/>
                <a:uLnTx/>
                <a:uFillTx/>
                <a:latin typeface="+mn-lt"/>
                <a:ea typeface="+mn-ea"/>
                <a:cs typeface="+mn-cs"/>
              </a:rPr>
              <a:t> spatial input data</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en-US" sz="2900" dirty="0" smtClean="0"/>
              <a:t>“Run” submits Rest call</a:t>
            </a:r>
            <a:endParaRPr kumimoji="0" lang="en-US" sz="2900" b="0" i="0" u="none" strike="noStrike" kern="1200" cap="none" spc="0" normalizeH="0" noProof="0" dirty="0" smtClean="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endParaRPr kumimoji="0" lang="en-US" sz="29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fld id="{E9353CB8-35B8-441F-A176-6CE3BA725640}" type="slidenum">
              <a:rPr lang="en-US" smtClean="0"/>
              <a:pPr/>
              <a:t>262</a:t>
            </a:fld>
            <a:endParaRPr lang="en-US"/>
          </a:p>
        </p:txBody>
      </p:sp>
    </p:spTree>
    <p:extLst>
      <p:ext uri="{BB962C8B-B14F-4D97-AF65-F5344CB8AC3E}">
        <p14:creationId xmlns:p14="http://schemas.microsoft.com/office/powerpoint/2010/main" val="3976331531"/>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Management selection</a:t>
            </a:r>
            <a:endParaRPr lang="en-US" dirty="0"/>
          </a:p>
        </p:txBody>
      </p:sp>
      <p:pic>
        <p:nvPicPr>
          <p:cNvPr id="3" name="Picture 2" descr="Rusle2_PickMgmt.png"/>
          <p:cNvPicPr/>
          <p:nvPr/>
        </p:nvPicPr>
        <p:blipFill>
          <a:blip r:embed="rId2" cstate="print"/>
          <a:srcRect l="828" t="1872" r="54163" b="1134"/>
          <a:stretch>
            <a:fillRect/>
          </a:stretch>
        </p:blipFill>
        <p:spPr>
          <a:xfrm>
            <a:off x="533400" y="1752600"/>
            <a:ext cx="3276600" cy="4774085"/>
          </a:xfrm>
          <a:prstGeom prst="rect">
            <a:avLst/>
          </a:prstGeom>
          <a:ln>
            <a:noFill/>
          </a:ln>
          <a:effectLst>
            <a:outerShdw blurRad="292100" dist="139700" dir="2700000" algn="tl" rotWithShape="0">
              <a:srgbClr val="333333">
                <a:alpha val="65000"/>
              </a:srgbClr>
            </a:outerShdw>
          </a:effectLst>
        </p:spPr>
      </p:pic>
      <p:sp>
        <p:nvSpPr>
          <p:cNvPr id="4" name="Content Placeholder 3"/>
          <p:cNvSpPr txBox="1">
            <a:spLocks/>
          </p:cNvSpPr>
          <p:nvPr/>
        </p:nvSpPr>
        <p:spPr>
          <a:xfrm>
            <a:off x="4844901" y="1589567"/>
            <a:ext cx="3886200" cy="4572000"/>
          </a:xfrm>
          <a:prstGeom prst="rect">
            <a:avLst/>
          </a:prstGeom>
        </p:spPr>
        <p:txBody>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en-US" sz="2900" dirty="0" smtClean="0"/>
              <a:t>Select management for given location</a:t>
            </a: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sz="2900" b="0" i="0" u="none" strike="noStrike" kern="1200" cap="none" spc="0" normalizeH="0" baseline="0" noProof="0" dirty="0" smtClean="0">
                <a:ln>
                  <a:noFill/>
                </a:ln>
                <a:solidFill>
                  <a:schemeClr val="tx1"/>
                </a:solidFill>
                <a:effectLst/>
                <a:uLnTx/>
                <a:uFillTx/>
                <a:latin typeface="+mn-lt"/>
                <a:ea typeface="+mn-ea"/>
                <a:cs typeface="+mn-cs"/>
              </a:rPr>
              <a:t>Cloud provides</a:t>
            </a:r>
            <a:r>
              <a:rPr kumimoji="0" lang="en-US" sz="2900" b="0" i="0" u="none" strike="noStrike" kern="1200" cap="none" spc="0" normalizeH="0" noProof="0" dirty="0" smtClean="0">
                <a:ln>
                  <a:noFill/>
                </a:ln>
                <a:solidFill>
                  <a:schemeClr val="tx1"/>
                </a:solidFill>
                <a:effectLst/>
                <a:uLnTx/>
                <a:uFillTx/>
                <a:latin typeface="+mn-lt"/>
                <a:ea typeface="+mn-ea"/>
                <a:cs typeface="+mn-cs"/>
              </a:rPr>
              <a:t> management options based on spatial queries</a:t>
            </a:r>
            <a:endParaRPr kumimoji="0" lang="en-US" sz="29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fld id="{E9353CB8-35B8-441F-A176-6CE3BA725640}" type="slidenum">
              <a:rPr lang="en-US" smtClean="0"/>
              <a:pPr/>
              <a:t>263</a:t>
            </a:fld>
            <a:endParaRPr lang="en-US"/>
          </a:p>
        </p:txBody>
      </p:sp>
    </p:spTree>
    <p:extLst>
      <p:ext uri="{BB962C8B-B14F-4D97-AF65-F5344CB8AC3E}">
        <p14:creationId xmlns:p14="http://schemas.microsoft.com/office/powerpoint/2010/main" val="46858839"/>
      </p:ext>
    </p:extLst>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Calling REST</a:t>
            </a:r>
            <a:endParaRPr lang="en-US" dirty="0"/>
          </a:p>
        </p:txBody>
      </p:sp>
      <p:pic>
        <p:nvPicPr>
          <p:cNvPr id="3" name="Picture 2" descr="Rusle2_RunModel.png"/>
          <p:cNvPicPr/>
          <p:nvPr/>
        </p:nvPicPr>
        <p:blipFill>
          <a:blip r:embed="rId2" cstate="print"/>
          <a:srcRect l="940" t="2211" r="53691" b="1871"/>
          <a:stretch>
            <a:fillRect/>
          </a:stretch>
        </p:blipFill>
        <p:spPr>
          <a:xfrm>
            <a:off x="533400" y="1676400"/>
            <a:ext cx="3352800" cy="4774934"/>
          </a:xfrm>
          <a:prstGeom prst="rect">
            <a:avLst/>
          </a:prstGeom>
          <a:ln>
            <a:noFill/>
          </a:ln>
          <a:effectLst>
            <a:outerShdw blurRad="292100" dist="139700" dir="2700000" algn="tl" rotWithShape="0">
              <a:srgbClr val="333333">
                <a:alpha val="65000"/>
              </a:srgbClr>
            </a:outerShdw>
          </a:effectLst>
        </p:spPr>
      </p:pic>
      <p:sp>
        <p:nvSpPr>
          <p:cNvPr id="4" name="Content Placeholder 3"/>
          <p:cNvSpPr txBox="1">
            <a:spLocks/>
          </p:cNvSpPr>
          <p:nvPr/>
        </p:nvSpPr>
        <p:spPr>
          <a:xfrm>
            <a:off x="4844901" y="1589567"/>
            <a:ext cx="3886200" cy="4572000"/>
          </a:xfrm>
          <a:prstGeom prst="rect">
            <a:avLst/>
          </a:prstGeom>
        </p:spPr>
        <p:txBody>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kumimoji="0" lang="en-US" sz="2900" b="0" i="0" u="none" strike="noStrike" kern="1200" cap="none" spc="0" normalizeH="0" baseline="0" noProof="0" dirty="0" smtClean="0">
                <a:ln>
                  <a:noFill/>
                </a:ln>
                <a:solidFill>
                  <a:schemeClr val="tx1"/>
                </a:solidFill>
                <a:effectLst/>
                <a:uLnTx/>
                <a:uFillTx/>
                <a:latin typeface="+mn-lt"/>
                <a:ea typeface="+mn-ea"/>
                <a:cs typeface="+mn-cs"/>
              </a:rPr>
              <a:t>Rest call to Rusle3/OMS3</a:t>
            </a:r>
            <a:r>
              <a:rPr kumimoji="0" lang="en-US" sz="2900" b="0" i="0" u="none" strike="noStrike" kern="1200" cap="none" spc="0" normalizeH="0" noProof="0" dirty="0" smtClean="0">
                <a:ln>
                  <a:noFill/>
                </a:ln>
                <a:solidFill>
                  <a:schemeClr val="tx1"/>
                </a:solidFill>
                <a:effectLst/>
                <a:uLnTx/>
                <a:uFillTx/>
                <a:latin typeface="+mn-lt"/>
                <a:ea typeface="+mn-ea"/>
                <a:cs typeface="+mn-cs"/>
              </a:rPr>
              <a:t> </a:t>
            </a:r>
            <a:r>
              <a:rPr kumimoji="0" lang="en-US" sz="2900" b="0" i="0" u="none" strike="noStrike" kern="1200" cap="none" spc="0" normalizeH="0" baseline="0" noProof="0" dirty="0" smtClean="0">
                <a:ln>
                  <a:noFill/>
                </a:ln>
                <a:solidFill>
                  <a:schemeClr val="tx1"/>
                </a:solidFill>
                <a:effectLst/>
                <a:uLnTx/>
                <a:uFillTx/>
                <a:latin typeface="+mn-lt"/>
                <a:ea typeface="+mn-ea"/>
                <a:cs typeface="+mn-cs"/>
              </a:rPr>
              <a:t> in CSIP Cloud</a:t>
            </a:r>
            <a:r>
              <a:rPr kumimoji="0" lang="en-US" sz="2900" b="0" i="0" u="none" strike="noStrike" kern="1200" cap="none" spc="0" normalizeH="0" noProof="0" dirty="0" smtClean="0">
                <a:ln>
                  <a:noFill/>
                </a:ln>
                <a:solidFill>
                  <a:schemeClr val="tx1"/>
                </a:solidFill>
                <a:effectLst/>
                <a:uLnTx/>
                <a:uFillTx/>
                <a:latin typeface="+mn-lt"/>
                <a:ea typeface="+mn-ea"/>
                <a:cs typeface="+mn-cs"/>
              </a:rPr>
              <a:t> </a:t>
            </a:r>
            <a:endParaRPr kumimoji="0" lang="en-US" sz="29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Slide Number Placeholder 5"/>
          <p:cNvSpPr>
            <a:spLocks noGrp="1"/>
          </p:cNvSpPr>
          <p:nvPr>
            <p:ph type="sldNum" sz="quarter" idx="12"/>
          </p:nvPr>
        </p:nvSpPr>
        <p:spPr/>
        <p:txBody>
          <a:bodyPr/>
          <a:lstStyle/>
          <a:p>
            <a:fld id="{E9353CB8-35B8-441F-A176-6CE3BA725640}" type="slidenum">
              <a:rPr lang="en-US" smtClean="0"/>
              <a:pPr/>
              <a:t>264</a:t>
            </a:fld>
            <a:endParaRPr lang="en-US"/>
          </a:p>
        </p:txBody>
      </p:sp>
    </p:spTree>
    <p:extLst>
      <p:ext uri="{BB962C8B-B14F-4D97-AF65-F5344CB8AC3E}">
        <p14:creationId xmlns:p14="http://schemas.microsoft.com/office/powerpoint/2010/main" val="2982067280"/>
      </p:ext>
    </p:extLst>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3" name="Picture 2" descr="android-start4.png"/>
          <p:cNvPicPr/>
          <p:nvPr/>
        </p:nvPicPr>
        <p:blipFill>
          <a:blip r:embed="rId2" cstate="print"/>
          <a:stretch>
            <a:fillRect/>
          </a:stretch>
        </p:blipFill>
        <p:spPr>
          <a:xfrm>
            <a:off x="609600" y="1676400"/>
            <a:ext cx="3048000" cy="4572002"/>
          </a:xfrm>
          <a:prstGeom prst="rect">
            <a:avLst/>
          </a:prstGeom>
          <a:ln>
            <a:noFill/>
          </a:ln>
          <a:effectLst>
            <a:outerShdw blurRad="292100" dist="139700" dir="2700000" algn="tl" rotWithShape="0">
              <a:srgbClr val="333333">
                <a:alpha val="65000"/>
              </a:srgbClr>
            </a:outerShdw>
          </a:effectLst>
        </p:spPr>
      </p:pic>
      <p:sp>
        <p:nvSpPr>
          <p:cNvPr id="4" name="Content Placeholder 3"/>
          <p:cNvSpPr txBox="1">
            <a:spLocks/>
          </p:cNvSpPr>
          <p:nvPr/>
        </p:nvSpPr>
        <p:spPr>
          <a:xfrm>
            <a:off x="4844901" y="1589567"/>
            <a:ext cx="3886200" cy="4572000"/>
          </a:xfrm>
          <a:prstGeom prst="rect">
            <a:avLst/>
          </a:prstGeom>
        </p:spPr>
        <p:txBody>
          <a:bodyPr/>
          <a:lstStyle/>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en-US" sz="2900" dirty="0" smtClean="0"/>
              <a:t>Soil degradation in t/ac/year</a:t>
            </a:r>
            <a:endParaRPr kumimoji="0" lang="en-US" sz="2900" b="0" i="0" u="none" strike="noStrike" kern="1200" cap="none" spc="0" normalizeH="0" noProof="0" dirty="0" smtClean="0">
              <a:ln>
                <a:noFill/>
              </a:ln>
              <a:solidFill>
                <a:schemeClr val="tx1"/>
              </a:solidFill>
              <a:effectLst/>
              <a:uLnTx/>
              <a:uFillTx/>
              <a:latin typeface="+mn-lt"/>
              <a:ea typeface="+mn-ea"/>
              <a:cs typeface="+mn-cs"/>
            </a:endParaRPr>
          </a:p>
          <a:p>
            <a:pPr marL="320040" marR="0" lvl="0" indent="-320040" algn="l" defTabSz="914400" rtl="0" eaLnBrk="1" fontAlgn="auto" latinLnBrk="0" hangingPunct="1">
              <a:lnSpc>
                <a:spcPct val="100000"/>
              </a:lnSpc>
              <a:spcBef>
                <a:spcPts val="700"/>
              </a:spcBef>
              <a:spcAft>
                <a:spcPts val="0"/>
              </a:spcAft>
              <a:buClr>
                <a:schemeClr val="accent2"/>
              </a:buClr>
              <a:buSzPct val="60000"/>
              <a:buFont typeface="Wingdings"/>
              <a:buChar char=""/>
              <a:tabLst/>
              <a:defRPr/>
            </a:pPr>
            <a:r>
              <a:rPr lang="en-US" sz="2900" baseline="0" dirty="0" smtClean="0"/>
              <a:t>Save model output history</a:t>
            </a:r>
          </a:p>
        </p:txBody>
      </p:sp>
      <p:sp>
        <p:nvSpPr>
          <p:cNvPr id="6" name="Slide Number Placeholder 5"/>
          <p:cNvSpPr>
            <a:spLocks noGrp="1"/>
          </p:cNvSpPr>
          <p:nvPr>
            <p:ph type="sldNum" sz="quarter" idx="12"/>
          </p:nvPr>
        </p:nvSpPr>
        <p:spPr/>
        <p:txBody>
          <a:bodyPr/>
          <a:lstStyle/>
          <a:p>
            <a:fld id="{E9353CB8-35B8-441F-A176-6CE3BA725640}" type="slidenum">
              <a:rPr lang="en-US" smtClean="0"/>
              <a:pPr/>
              <a:t>265</a:t>
            </a:fld>
            <a:endParaRPr lang="en-US"/>
          </a:p>
        </p:txBody>
      </p:sp>
    </p:spTree>
    <p:extLst>
      <p:ext uri="{BB962C8B-B14F-4D97-AF65-F5344CB8AC3E}">
        <p14:creationId xmlns:p14="http://schemas.microsoft.com/office/powerpoint/2010/main" val="4179070483"/>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40" name="Straight Connector 39"/>
          <p:cNvCxnSpPr/>
          <p:nvPr/>
        </p:nvCxnSpPr>
        <p:spPr>
          <a:xfrm rot="16200000" flipH="1">
            <a:off x="424528" y="3221621"/>
            <a:ext cx="5184544" cy="69120"/>
          </a:xfrm>
          <a:prstGeom prst="line">
            <a:avLst/>
          </a:prstGeom>
        </p:spPr>
        <p:style>
          <a:lnRef idx="1">
            <a:schemeClr val="accent1"/>
          </a:lnRef>
          <a:fillRef idx="0">
            <a:schemeClr val="accent1"/>
          </a:fillRef>
          <a:effectRef idx="0">
            <a:schemeClr val="accent1"/>
          </a:effectRef>
          <a:fontRef idx="minor">
            <a:schemeClr val="tx1"/>
          </a:fontRef>
        </p:style>
      </p:cxnSp>
      <p:sp>
        <p:nvSpPr>
          <p:cNvPr id="4" name="Rounded Rectangle 3"/>
          <p:cNvSpPr/>
          <p:nvPr/>
        </p:nvSpPr>
        <p:spPr>
          <a:xfrm>
            <a:off x="2913120" y="2806854"/>
            <a:ext cx="1244160" cy="691273"/>
          </a:xfrm>
          <a:prstGeom prst="roundRect">
            <a:avLst/>
          </a:prstGeom>
          <a:effectLst>
            <a:glow rad="63500">
              <a:schemeClr val="accent1">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lIns="82945" tIns="41473" rIns="82945" bIns="41473" rtlCol="0" anchor="ctr"/>
          <a:lstStyle/>
          <a:p>
            <a:pPr algn="ctr"/>
            <a:r>
              <a:rPr lang="en-US" dirty="0" smtClean="0"/>
              <a:t>SOA </a:t>
            </a:r>
            <a:endParaRPr lang="en-US" dirty="0"/>
          </a:p>
        </p:txBody>
      </p:sp>
      <p:sp>
        <p:nvSpPr>
          <p:cNvPr id="5" name="Rounded Rectangle 4"/>
          <p:cNvSpPr/>
          <p:nvPr/>
        </p:nvSpPr>
        <p:spPr>
          <a:xfrm>
            <a:off x="5470560" y="2530345"/>
            <a:ext cx="2073600" cy="1244291"/>
          </a:xfrm>
          <a:prstGeom prst="roundRect">
            <a:avLst/>
          </a:prstGeom>
          <a:effectLst>
            <a:glow rad="63500">
              <a:schemeClr val="accent1">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lIns="82945" tIns="41473" rIns="82945" bIns="41473" rtlCol="0" anchor="ctr"/>
          <a:lstStyle/>
          <a:p>
            <a:pPr algn="ctr"/>
            <a:r>
              <a:rPr lang="en-US" dirty="0" smtClean="0"/>
              <a:t>Cloud</a:t>
            </a:r>
            <a:endParaRPr lang="en-US" dirty="0"/>
          </a:p>
        </p:txBody>
      </p:sp>
      <p:sp>
        <p:nvSpPr>
          <p:cNvPr id="6" name="Rounded Rectangle 5"/>
          <p:cNvSpPr/>
          <p:nvPr/>
        </p:nvSpPr>
        <p:spPr>
          <a:xfrm>
            <a:off x="4088160" y="4465908"/>
            <a:ext cx="1728000" cy="1244291"/>
          </a:xfrm>
          <a:prstGeom prst="roundRect">
            <a:avLst/>
          </a:prstGeom>
          <a:ln/>
          <a:effectLst>
            <a:glow rad="63500">
              <a:schemeClr val="accent1">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lIns="82945" tIns="41473" rIns="82945" bIns="41473" rtlCol="0" anchor="ctr"/>
          <a:lstStyle/>
          <a:p>
            <a:pPr algn="ctr"/>
            <a:r>
              <a:rPr lang="en-US" dirty="0" smtClean="0"/>
              <a:t>DBMS</a:t>
            </a:r>
            <a:endParaRPr lang="en-US" dirty="0"/>
          </a:p>
        </p:txBody>
      </p:sp>
      <p:sp>
        <p:nvSpPr>
          <p:cNvPr id="7" name="Rounded Rectangle 6"/>
          <p:cNvSpPr/>
          <p:nvPr/>
        </p:nvSpPr>
        <p:spPr>
          <a:xfrm>
            <a:off x="4088160" y="1078673"/>
            <a:ext cx="1589760" cy="967782"/>
          </a:xfrm>
          <a:prstGeom prst="roundRect">
            <a:avLst/>
          </a:prstGeom>
          <a:effectLst>
            <a:glow rad="63500">
              <a:schemeClr val="accent1">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lIns="82945" tIns="41473" rIns="82945" bIns="41473" rtlCol="0" anchor="ctr"/>
          <a:lstStyle/>
          <a:p>
            <a:pPr algn="ctr"/>
            <a:r>
              <a:rPr lang="en-US" dirty="0" smtClean="0"/>
              <a:t>BPM</a:t>
            </a:r>
            <a:endParaRPr lang="en-US" dirty="0"/>
          </a:p>
        </p:txBody>
      </p:sp>
      <p:cxnSp>
        <p:nvCxnSpPr>
          <p:cNvPr id="13" name="Straight Arrow Connector 12"/>
          <p:cNvCxnSpPr/>
          <p:nvPr/>
        </p:nvCxnSpPr>
        <p:spPr>
          <a:xfrm>
            <a:off x="2291040" y="3083363"/>
            <a:ext cx="622080" cy="144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a:stCxn id="4" idx="3"/>
            <a:endCxn id="7" idx="2"/>
          </p:cNvCxnSpPr>
          <p:nvPr/>
        </p:nvCxnSpPr>
        <p:spPr>
          <a:xfrm flipV="1">
            <a:off x="4157280" y="2046454"/>
            <a:ext cx="725760" cy="110603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8" name="Straight Arrow Connector 17"/>
          <p:cNvCxnSpPr>
            <a:stCxn id="4" idx="3"/>
            <a:endCxn id="5" idx="1"/>
          </p:cNvCxnSpPr>
          <p:nvPr/>
        </p:nvCxnSpPr>
        <p:spPr>
          <a:xfrm>
            <a:off x="4157280" y="3152490"/>
            <a:ext cx="1313280" cy="1441"/>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21" name="Straight Arrow Connector 20"/>
          <p:cNvCxnSpPr>
            <a:stCxn id="4" idx="3"/>
            <a:endCxn id="6" idx="0"/>
          </p:cNvCxnSpPr>
          <p:nvPr/>
        </p:nvCxnSpPr>
        <p:spPr>
          <a:xfrm>
            <a:off x="4157280" y="3152490"/>
            <a:ext cx="794880" cy="131341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9" name="Rounded Rectangle 28"/>
          <p:cNvSpPr/>
          <p:nvPr/>
        </p:nvSpPr>
        <p:spPr>
          <a:xfrm>
            <a:off x="6922080" y="3083363"/>
            <a:ext cx="898560" cy="414764"/>
          </a:xfrm>
          <a:prstGeom prst="roundRect">
            <a:avLst/>
          </a:prstGeom>
        </p:spPr>
        <p:style>
          <a:lnRef idx="1">
            <a:schemeClr val="accent1"/>
          </a:lnRef>
          <a:fillRef idx="2">
            <a:schemeClr val="accent1"/>
          </a:fillRef>
          <a:effectRef idx="1">
            <a:schemeClr val="accent1"/>
          </a:effectRef>
          <a:fontRef idx="minor">
            <a:schemeClr val="dk1"/>
          </a:fontRef>
        </p:style>
        <p:txBody>
          <a:bodyPr lIns="82945" tIns="41473" rIns="82945" bIns="41473" rtlCol="0" anchor="ctr"/>
          <a:lstStyle/>
          <a:p>
            <a:pPr algn="ctr"/>
            <a:r>
              <a:rPr lang="en-US" dirty="0" smtClean="0"/>
              <a:t>Cloud</a:t>
            </a:r>
            <a:endParaRPr lang="en-US" dirty="0"/>
          </a:p>
        </p:txBody>
      </p:sp>
      <p:sp>
        <p:nvSpPr>
          <p:cNvPr id="30" name="Rounded Rectangle 29"/>
          <p:cNvSpPr/>
          <p:nvPr/>
        </p:nvSpPr>
        <p:spPr>
          <a:xfrm>
            <a:off x="6991200" y="3152490"/>
            <a:ext cx="898560" cy="414764"/>
          </a:xfrm>
          <a:prstGeom prst="roundRect">
            <a:avLst/>
          </a:prstGeom>
        </p:spPr>
        <p:style>
          <a:lnRef idx="1">
            <a:schemeClr val="accent1"/>
          </a:lnRef>
          <a:fillRef idx="2">
            <a:schemeClr val="accent1"/>
          </a:fillRef>
          <a:effectRef idx="1">
            <a:schemeClr val="accent1"/>
          </a:effectRef>
          <a:fontRef idx="minor">
            <a:schemeClr val="dk1"/>
          </a:fontRef>
        </p:style>
        <p:txBody>
          <a:bodyPr lIns="82945" tIns="41473" rIns="82945" bIns="41473" rtlCol="0" anchor="ctr"/>
          <a:lstStyle/>
          <a:p>
            <a:pPr algn="ctr"/>
            <a:r>
              <a:rPr lang="en-US" dirty="0" smtClean="0"/>
              <a:t>Cloud</a:t>
            </a:r>
            <a:endParaRPr lang="en-US" dirty="0"/>
          </a:p>
        </p:txBody>
      </p:sp>
      <p:sp>
        <p:nvSpPr>
          <p:cNvPr id="31" name="Rounded Rectangle 30"/>
          <p:cNvSpPr/>
          <p:nvPr/>
        </p:nvSpPr>
        <p:spPr>
          <a:xfrm>
            <a:off x="7060320" y="3221618"/>
            <a:ext cx="898560" cy="414764"/>
          </a:xfrm>
          <a:prstGeom prst="roundRect">
            <a:avLst/>
          </a:prstGeom>
        </p:spPr>
        <p:style>
          <a:lnRef idx="1">
            <a:schemeClr val="accent1"/>
          </a:lnRef>
          <a:fillRef idx="2">
            <a:schemeClr val="accent1"/>
          </a:fillRef>
          <a:effectRef idx="1">
            <a:schemeClr val="accent1"/>
          </a:effectRef>
          <a:fontRef idx="minor">
            <a:schemeClr val="dk1"/>
          </a:fontRef>
        </p:style>
        <p:txBody>
          <a:bodyPr lIns="82945" tIns="41473" rIns="82945" bIns="41473" rtlCol="0" anchor="ctr"/>
          <a:lstStyle/>
          <a:p>
            <a:pPr algn="ctr"/>
            <a:r>
              <a:rPr lang="en-US" sz="1000" dirty="0" smtClean="0"/>
              <a:t>OMS3 Model AMI / Instance</a:t>
            </a:r>
            <a:endParaRPr lang="en-US" sz="1000" dirty="0"/>
          </a:p>
        </p:txBody>
      </p:sp>
      <p:cxnSp>
        <p:nvCxnSpPr>
          <p:cNvPr id="32" name="Straight Arrow Connector 31"/>
          <p:cNvCxnSpPr>
            <a:stCxn id="5" idx="0"/>
            <a:endCxn id="7" idx="2"/>
          </p:cNvCxnSpPr>
          <p:nvPr/>
        </p:nvCxnSpPr>
        <p:spPr>
          <a:xfrm rot="16200000" flipV="1">
            <a:off x="5453254" y="1476240"/>
            <a:ext cx="483891" cy="1624320"/>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cxnSp>
        <p:nvCxnSpPr>
          <p:cNvPr id="36" name="Straight Arrow Connector 35"/>
          <p:cNvCxnSpPr>
            <a:stCxn id="5" idx="2"/>
            <a:endCxn id="6" idx="0"/>
          </p:cNvCxnSpPr>
          <p:nvPr/>
        </p:nvCxnSpPr>
        <p:spPr>
          <a:xfrm rot="5400000">
            <a:off x="5384123" y="3342672"/>
            <a:ext cx="691273" cy="1555200"/>
          </a:xfrm>
          <a:prstGeom prst="straightConnector1">
            <a:avLst/>
          </a:prstGeom>
          <a:ln>
            <a:headEnd type="arrow"/>
            <a:tailEnd type="arrow"/>
          </a:ln>
        </p:spPr>
        <p:style>
          <a:lnRef idx="3">
            <a:schemeClr val="accent1"/>
          </a:lnRef>
          <a:fillRef idx="0">
            <a:schemeClr val="accent1"/>
          </a:fillRef>
          <a:effectRef idx="2">
            <a:schemeClr val="accent1"/>
          </a:effectRef>
          <a:fontRef idx="minor">
            <a:schemeClr val="tx1"/>
          </a:fontRef>
        </p:style>
      </p:cxnSp>
      <p:sp>
        <p:nvSpPr>
          <p:cNvPr id="41" name="TextBox 40"/>
          <p:cNvSpPr txBox="1"/>
          <p:nvPr/>
        </p:nvSpPr>
        <p:spPr>
          <a:xfrm>
            <a:off x="3120480" y="5433690"/>
            <a:ext cx="706119" cy="360755"/>
          </a:xfrm>
          <a:prstGeom prst="rect">
            <a:avLst/>
          </a:prstGeom>
          <a:noFill/>
        </p:spPr>
        <p:txBody>
          <a:bodyPr wrap="none" lIns="82945" tIns="41473" rIns="82945" bIns="41473" rtlCol="0">
            <a:spAutoFit/>
          </a:bodyPr>
          <a:lstStyle/>
          <a:p>
            <a:r>
              <a:rPr lang="en-US" dirty="0" smtClean="0"/>
              <a:t>CSIP</a:t>
            </a:r>
            <a:endParaRPr lang="en-US" dirty="0"/>
          </a:p>
        </p:txBody>
      </p:sp>
      <p:sp>
        <p:nvSpPr>
          <p:cNvPr id="43" name="Rounded Rectangle 42"/>
          <p:cNvSpPr/>
          <p:nvPr/>
        </p:nvSpPr>
        <p:spPr>
          <a:xfrm>
            <a:off x="1046880" y="2806854"/>
            <a:ext cx="1244160" cy="691273"/>
          </a:xfrm>
          <a:prstGeom prst="roundRect">
            <a:avLst/>
          </a:prstGeom>
          <a:effectLst>
            <a:glow rad="63500">
              <a:schemeClr val="accent1">
                <a:satMod val="175000"/>
                <a:alpha val="40000"/>
              </a:schemeClr>
            </a:glow>
            <a:outerShdw blurRad="40000" dist="20000" dir="5400000" rotWithShape="0">
              <a:srgbClr val="000000">
                <a:alpha val="38000"/>
              </a:srgbClr>
            </a:outerShdw>
          </a:effectLst>
        </p:spPr>
        <p:style>
          <a:lnRef idx="1">
            <a:schemeClr val="dk1"/>
          </a:lnRef>
          <a:fillRef idx="2">
            <a:schemeClr val="dk1"/>
          </a:fillRef>
          <a:effectRef idx="1">
            <a:schemeClr val="dk1"/>
          </a:effectRef>
          <a:fontRef idx="minor">
            <a:schemeClr val="dk1"/>
          </a:fontRef>
        </p:style>
        <p:txBody>
          <a:bodyPr lIns="82945" tIns="41473" rIns="82945" bIns="41473" rtlCol="0" anchor="ctr"/>
          <a:lstStyle/>
          <a:p>
            <a:pPr algn="ctr"/>
            <a:r>
              <a:rPr lang="en-US" dirty="0" smtClean="0"/>
              <a:t>WS Client</a:t>
            </a:r>
            <a:endParaRPr lang="en-US"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4" name="TextBox 43"/>
          <p:cNvSpPr txBox="1"/>
          <p:nvPr/>
        </p:nvSpPr>
        <p:spPr>
          <a:xfrm>
            <a:off x="2429280" y="5433690"/>
            <a:ext cx="637832" cy="360755"/>
          </a:xfrm>
          <a:prstGeom prst="rect">
            <a:avLst/>
          </a:prstGeom>
          <a:noFill/>
        </p:spPr>
        <p:txBody>
          <a:bodyPr wrap="none" lIns="82945" tIns="41473" rIns="82945" bIns="41473" rtlCol="0">
            <a:spAutoFit/>
          </a:bodyPr>
          <a:lstStyle/>
          <a:p>
            <a:r>
              <a:rPr lang="en-US" dirty="0" smtClean="0"/>
              <a:t>Web</a:t>
            </a:r>
            <a:endParaRPr lang="en-US" dirty="0"/>
          </a:p>
        </p:txBody>
      </p:sp>
      <p:sp>
        <p:nvSpPr>
          <p:cNvPr id="45" name="Rounded Rectangle 44"/>
          <p:cNvSpPr/>
          <p:nvPr/>
        </p:nvSpPr>
        <p:spPr>
          <a:xfrm>
            <a:off x="5263200" y="4604163"/>
            <a:ext cx="898560" cy="276509"/>
          </a:xfrm>
          <a:prstGeom prst="roundRect">
            <a:avLst/>
          </a:prstGeom>
        </p:spPr>
        <p:style>
          <a:lnRef idx="1">
            <a:schemeClr val="accent1"/>
          </a:lnRef>
          <a:fillRef idx="2">
            <a:schemeClr val="accent1"/>
          </a:fillRef>
          <a:effectRef idx="1">
            <a:schemeClr val="accent1"/>
          </a:effectRef>
          <a:fontRef idx="minor">
            <a:schemeClr val="dk1"/>
          </a:fontRef>
        </p:style>
        <p:txBody>
          <a:bodyPr lIns="82945" tIns="41473" rIns="82945" bIns="41473" rtlCol="0" anchor="ctr"/>
          <a:lstStyle/>
          <a:p>
            <a:pPr algn="ctr"/>
            <a:r>
              <a:rPr lang="en-US" sz="1000" dirty="0" smtClean="0"/>
              <a:t>SQL </a:t>
            </a:r>
            <a:endParaRPr lang="en-US" sz="1000" dirty="0"/>
          </a:p>
        </p:txBody>
      </p:sp>
      <p:sp>
        <p:nvSpPr>
          <p:cNvPr id="46" name="Rounded Rectangle 45"/>
          <p:cNvSpPr/>
          <p:nvPr/>
        </p:nvSpPr>
        <p:spPr>
          <a:xfrm>
            <a:off x="5124960" y="1216927"/>
            <a:ext cx="898560" cy="207382"/>
          </a:xfrm>
          <a:prstGeom prst="roundRect">
            <a:avLst/>
          </a:prstGeom>
        </p:spPr>
        <p:style>
          <a:lnRef idx="1">
            <a:schemeClr val="accent1"/>
          </a:lnRef>
          <a:fillRef idx="2">
            <a:schemeClr val="accent1"/>
          </a:fillRef>
          <a:effectRef idx="1">
            <a:schemeClr val="accent1"/>
          </a:effectRef>
          <a:fontRef idx="minor">
            <a:schemeClr val="dk1"/>
          </a:fontRef>
        </p:style>
        <p:txBody>
          <a:bodyPr lIns="82945" tIns="41473" rIns="82945" bIns="41473" rtlCol="0" anchor="ctr"/>
          <a:lstStyle/>
          <a:p>
            <a:pPr algn="ctr"/>
            <a:r>
              <a:rPr lang="en-US" sz="1000" dirty="0" err="1" smtClean="0"/>
              <a:t>CoLab</a:t>
            </a:r>
            <a:r>
              <a:rPr lang="en-US" sz="1000" dirty="0" smtClean="0"/>
              <a:t> (CB)</a:t>
            </a:r>
            <a:endParaRPr lang="en-US" sz="1000" dirty="0"/>
          </a:p>
        </p:txBody>
      </p:sp>
      <p:sp>
        <p:nvSpPr>
          <p:cNvPr id="49" name="Rounded Rectangle 48"/>
          <p:cNvSpPr/>
          <p:nvPr/>
        </p:nvSpPr>
        <p:spPr>
          <a:xfrm>
            <a:off x="5263200" y="4949799"/>
            <a:ext cx="898560" cy="276509"/>
          </a:xfrm>
          <a:prstGeom prst="roundRect">
            <a:avLst/>
          </a:prstGeom>
        </p:spPr>
        <p:style>
          <a:lnRef idx="1">
            <a:schemeClr val="accent1"/>
          </a:lnRef>
          <a:fillRef idx="2">
            <a:schemeClr val="accent1"/>
          </a:fillRef>
          <a:effectRef idx="1">
            <a:schemeClr val="accent1"/>
          </a:effectRef>
          <a:fontRef idx="minor">
            <a:schemeClr val="dk1"/>
          </a:fontRef>
        </p:style>
        <p:txBody>
          <a:bodyPr lIns="82945" tIns="41473" rIns="82945" bIns="41473" rtlCol="0" anchor="ctr"/>
          <a:lstStyle/>
          <a:p>
            <a:pPr algn="ctr"/>
            <a:r>
              <a:rPr lang="en-US" sz="1000" dirty="0" err="1" smtClean="0"/>
              <a:t>NoSQL</a:t>
            </a:r>
            <a:endParaRPr lang="en-US" sz="1000" dirty="0"/>
          </a:p>
        </p:txBody>
      </p:sp>
      <p:sp>
        <p:nvSpPr>
          <p:cNvPr id="50" name="Rounded Rectangle 49"/>
          <p:cNvSpPr/>
          <p:nvPr/>
        </p:nvSpPr>
        <p:spPr>
          <a:xfrm>
            <a:off x="5263200" y="5295436"/>
            <a:ext cx="898560" cy="276509"/>
          </a:xfrm>
          <a:prstGeom prst="roundRect">
            <a:avLst/>
          </a:prstGeom>
        </p:spPr>
        <p:style>
          <a:lnRef idx="1">
            <a:schemeClr val="accent1"/>
          </a:lnRef>
          <a:fillRef idx="2">
            <a:schemeClr val="accent1"/>
          </a:fillRef>
          <a:effectRef idx="1">
            <a:schemeClr val="accent1"/>
          </a:effectRef>
          <a:fontRef idx="minor">
            <a:schemeClr val="dk1"/>
          </a:fontRef>
        </p:style>
        <p:txBody>
          <a:bodyPr lIns="82945" tIns="41473" rIns="82945" bIns="41473" rtlCol="0" anchor="ctr"/>
          <a:lstStyle/>
          <a:p>
            <a:pPr algn="ctr"/>
            <a:r>
              <a:rPr lang="en-US" sz="1000" dirty="0" err="1" smtClean="0"/>
              <a:t>OpenGIS</a:t>
            </a:r>
            <a:r>
              <a:rPr lang="en-US" sz="1000" dirty="0" smtClean="0"/>
              <a:t>  DB</a:t>
            </a:r>
          </a:p>
        </p:txBody>
      </p:sp>
      <p:sp>
        <p:nvSpPr>
          <p:cNvPr id="55" name="Rounded Rectangle 54"/>
          <p:cNvSpPr/>
          <p:nvPr/>
        </p:nvSpPr>
        <p:spPr>
          <a:xfrm>
            <a:off x="6922080" y="2668600"/>
            <a:ext cx="898560" cy="276509"/>
          </a:xfrm>
          <a:prstGeom prst="roundRect">
            <a:avLst/>
          </a:prstGeom>
        </p:spPr>
        <p:style>
          <a:lnRef idx="1">
            <a:schemeClr val="accent1"/>
          </a:lnRef>
          <a:fillRef idx="2">
            <a:schemeClr val="accent1"/>
          </a:fillRef>
          <a:effectRef idx="1">
            <a:schemeClr val="accent1"/>
          </a:effectRef>
          <a:fontRef idx="minor">
            <a:schemeClr val="dk1"/>
          </a:fontRef>
        </p:style>
        <p:txBody>
          <a:bodyPr lIns="82945" tIns="41473" rIns="82945" bIns="41473" rtlCol="0" anchor="ctr"/>
          <a:lstStyle/>
          <a:p>
            <a:pPr algn="ctr"/>
            <a:r>
              <a:rPr lang="en-US" sz="1000" dirty="0" smtClean="0"/>
              <a:t>Eucalyptus</a:t>
            </a:r>
            <a:endParaRPr lang="en-US" sz="1000" dirty="0"/>
          </a:p>
        </p:txBody>
      </p:sp>
      <p:sp>
        <p:nvSpPr>
          <p:cNvPr id="57" name="TextBox 56"/>
          <p:cNvSpPr txBox="1"/>
          <p:nvPr/>
        </p:nvSpPr>
        <p:spPr>
          <a:xfrm>
            <a:off x="2360159" y="2737727"/>
            <a:ext cx="375440" cy="362973"/>
          </a:xfrm>
          <a:prstGeom prst="rect">
            <a:avLst/>
          </a:prstGeom>
          <a:noFill/>
        </p:spPr>
        <p:txBody>
          <a:bodyPr wrap="none" lIns="82945" tIns="41473" rIns="82945" bIns="41473" rtlCol="0">
            <a:spAutoFit/>
          </a:bodyPr>
          <a:lstStyle/>
          <a:p>
            <a:r>
              <a:rPr lang="en-US" dirty="0" smtClean="0">
                <a:solidFill>
                  <a:schemeClr val="accent2">
                    <a:lumMod val="75000"/>
                  </a:schemeClr>
                </a:solidFill>
                <a:sym typeface="Wingdings"/>
              </a:rPr>
              <a:t></a:t>
            </a:r>
            <a:endParaRPr lang="en-US" dirty="0">
              <a:solidFill>
                <a:schemeClr val="accent2">
                  <a:lumMod val="75000"/>
                </a:schemeClr>
              </a:solidFill>
            </a:endParaRPr>
          </a:p>
        </p:txBody>
      </p:sp>
      <p:sp>
        <p:nvSpPr>
          <p:cNvPr id="59" name="TextBox 58"/>
          <p:cNvSpPr txBox="1"/>
          <p:nvPr/>
        </p:nvSpPr>
        <p:spPr>
          <a:xfrm>
            <a:off x="4019039" y="2461218"/>
            <a:ext cx="375440" cy="362973"/>
          </a:xfrm>
          <a:prstGeom prst="rect">
            <a:avLst/>
          </a:prstGeom>
          <a:noFill/>
        </p:spPr>
        <p:txBody>
          <a:bodyPr wrap="none" lIns="82945" tIns="41473" rIns="82945" bIns="41473" rtlCol="0">
            <a:spAutoFit/>
          </a:bodyPr>
          <a:lstStyle/>
          <a:p>
            <a:r>
              <a:rPr lang="en-US" dirty="0" smtClean="0">
                <a:solidFill>
                  <a:schemeClr val="accent2">
                    <a:lumMod val="75000"/>
                  </a:schemeClr>
                </a:solidFill>
                <a:sym typeface="Wingdings"/>
              </a:rPr>
              <a:t></a:t>
            </a:r>
            <a:endParaRPr lang="en-US" dirty="0">
              <a:solidFill>
                <a:schemeClr val="accent2">
                  <a:lumMod val="75000"/>
                </a:schemeClr>
              </a:solidFill>
            </a:endParaRPr>
          </a:p>
        </p:txBody>
      </p:sp>
      <p:sp>
        <p:nvSpPr>
          <p:cNvPr id="60" name="TextBox 59"/>
          <p:cNvSpPr txBox="1"/>
          <p:nvPr/>
        </p:nvSpPr>
        <p:spPr>
          <a:xfrm>
            <a:off x="4226399" y="3774636"/>
            <a:ext cx="375440" cy="362973"/>
          </a:xfrm>
          <a:prstGeom prst="rect">
            <a:avLst/>
          </a:prstGeom>
          <a:noFill/>
        </p:spPr>
        <p:txBody>
          <a:bodyPr wrap="none" lIns="82945" tIns="41473" rIns="82945" bIns="41473" rtlCol="0">
            <a:spAutoFit/>
          </a:bodyPr>
          <a:lstStyle/>
          <a:p>
            <a:r>
              <a:rPr lang="en-US" dirty="0" smtClean="0">
                <a:solidFill>
                  <a:schemeClr val="accent2">
                    <a:lumMod val="75000"/>
                  </a:schemeClr>
                </a:solidFill>
                <a:sym typeface="Wingdings"/>
              </a:rPr>
              <a:t></a:t>
            </a:r>
            <a:endParaRPr lang="en-US" dirty="0">
              <a:solidFill>
                <a:schemeClr val="accent2">
                  <a:lumMod val="75000"/>
                </a:schemeClr>
              </a:solidFill>
            </a:endParaRPr>
          </a:p>
        </p:txBody>
      </p:sp>
      <p:sp>
        <p:nvSpPr>
          <p:cNvPr id="61" name="TextBox 60"/>
          <p:cNvSpPr txBox="1"/>
          <p:nvPr/>
        </p:nvSpPr>
        <p:spPr>
          <a:xfrm>
            <a:off x="4779359" y="2875981"/>
            <a:ext cx="375440" cy="362973"/>
          </a:xfrm>
          <a:prstGeom prst="rect">
            <a:avLst/>
          </a:prstGeom>
          <a:noFill/>
        </p:spPr>
        <p:txBody>
          <a:bodyPr wrap="none" lIns="82945" tIns="41473" rIns="82945" bIns="41473" rtlCol="0">
            <a:spAutoFit/>
          </a:bodyPr>
          <a:lstStyle/>
          <a:p>
            <a:r>
              <a:rPr lang="en-US" dirty="0" smtClean="0">
                <a:solidFill>
                  <a:schemeClr val="accent2">
                    <a:lumMod val="75000"/>
                  </a:schemeClr>
                </a:solidFill>
                <a:sym typeface="Wingdings"/>
              </a:rPr>
              <a:t></a:t>
            </a:r>
            <a:endParaRPr lang="en-US" dirty="0">
              <a:solidFill>
                <a:schemeClr val="accent2">
                  <a:lumMod val="75000"/>
                </a:schemeClr>
              </a:solidFill>
            </a:endParaRPr>
          </a:p>
        </p:txBody>
      </p:sp>
      <p:sp>
        <p:nvSpPr>
          <p:cNvPr id="62" name="TextBox 61"/>
          <p:cNvSpPr txBox="1"/>
          <p:nvPr/>
        </p:nvSpPr>
        <p:spPr>
          <a:xfrm>
            <a:off x="6507359" y="3290745"/>
            <a:ext cx="375440" cy="362973"/>
          </a:xfrm>
          <a:prstGeom prst="rect">
            <a:avLst/>
          </a:prstGeom>
          <a:noFill/>
        </p:spPr>
        <p:txBody>
          <a:bodyPr wrap="none" lIns="82945" tIns="41473" rIns="82945" bIns="41473" rtlCol="0">
            <a:spAutoFit/>
          </a:bodyPr>
          <a:lstStyle/>
          <a:p>
            <a:r>
              <a:rPr lang="en-US" dirty="0" smtClean="0">
                <a:solidFill>
                  <a:schemeClr val="accent2">
                    <a:lumMod val="75000"/>
                  </a:schemeClr>
                </a:solidFill>
                <a:sym typeface="Wingdings"/>
              </a:rPr>
              <a:t></a:t>
            </a:r>
            <a:endParaRPr lang="en-US" dirty="0">
              <a:solidFill>
                <a:schemeClr val="accent2">
                  <a:lumMod val="75000"/>
                </a:schemeClr>
              </a:solidFill>
            </a:endParaRPr>
          </a:p>
        </p:txBody>
      </p:sp>
      <p:sp>
        <p:nvSpPr>
          <p:cNvPr id="63" name="TextBox 62"/>
          <p:cNvSpPr txBox="1"/>
          <p:nvPr/>
        </p:nvSpPr>
        <p:spPr>
          <a:xfrm>
            <a:off x="6092639" y="4051145"/>
            <a:ext cx="375440" cy="362973"/>
          </a:xfrm>
          <a:prstGeom prst="rect">
            <a:avLst/>
          </a:prstGeom>
          <a:noFill/>
        </p:spPr>
        <p:txBody>
          <a:bodyPr wrap="none" lIns="82945" tIns="41473" rIns="82945" bIns="41473" rtlCol="0">
            <a:spAutoFit/>
          </a:bodyPr>
          <a:lstStyle/>
          <a:p>
            <a:r>
              <a:rPr lang="en-US" dirty="0" smtClean="0">
                <a:solidFill>
                  <a:schemeClr val="accent2">
                    <a:lumMod val="75000"/>
                  </a:schemeClr>
                </a:solidFill>
                <a:sym typeface="Wingdings"/>
              </a:rPr>
              <a:t></a:t>
            </a:r>
            <a:endParaRPr lang="en-US" dirty="0">
              <a:solidFill>
                <a:schemeClr val="accent2">
                  <a:lumMod val="75000"/>
                </a:schemeClr>
              </a:solidFill>
            </a:endParaRPr>
          </a:p>
        </p:txBody>
      </p:sp>
      <p:sp>
        <p:nvSpPr>
          <p:cNvPr id="64" name="TextBox 63"/>
          <p:cNvSpPr txBox="1"/>
          <p:nvPr/>
        </p:nvSpPr>
        <p:spPr>
          <a:xfrm>
            <a:off x="5954399" y="1908200"/>
            <a:ext cx="375440" cy="362973"/>
          </a:xfrm>
          <a:prstGeom prst="rect">
            <a:avLst/>
          </a:prstGeom>
          <a:noFill/>
        </p:spPr>
        <p:txBody>
          <a:bodyPr wrap="none" lIns="82945" tIns="41473" rIns="82945" bIns="41473" rtlCol="0">
            <a:spAutoFit/>
          </a:bodyPr>
          <a:lstStyle/>
          <a:p>
            <a:r>
              <a:rPr lang="en-US" dirty="0" smtClean="0">
                <a:solidFill>
                  <a:schemeClr val="accent2">
                    <a:lumMod val="75000"/>
                  </a:schemeClr>
                </a:solidFill>
                <a:sym typeface="Wingdings"/>
              </a:rPr>
              <a:t></a:t>
            </a:r>
            <a:endParaRPr lang="en-US" dirty="0">
              <a:solidFill>
                <a:schemeClr val="accent2">
                  <a:lumMod val="75000"/>
                </a:schemeClr>
              </a:solidFill>
            </a:endParaRPr>
          </a:p>
        </p:txBody>
      </p:sp>
      <p:cxnSp>
        <p:nvCxnSpPr>
          <p:cNvPr id="65" name="Straight Arrow Connector 64"/>
          <p:cNvCxnSpPr/>
          <p:nvPr/>
        </p:nvCxnSpPr>
        <p:spPr>
          <a:xfrm rot="10800000">
            <a:off x="2291040" y="3290745"/>
            <a:ext cx="622080" cy="144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70" name="Rounded Rectangle 69"/>
          <p:cNvSpPr/>
          <p:nvPr/>
        </p:nvSpPr>
        <p:spPr>
          <a:xfrm>
            <a:off x="3258720" y="3428999"/>
            <a:ext cx="760320" cy="207382"/>
          </a:xfrm>
          <a:prstGeom prst="roundRect">
            <a:avLst/>
          </a:prstGeom>
        </p:spPr>
        <p:style>
          <a:lnRef idx="1">
            <a:schemeClr val="accent1"/>
          </a:lnRef>
          <a:fillRef idx="2">
            <a:schemeClr val="accent1"/>
          </a:fillRef>
          <a:effectRef idx="1">
            <a:schemeClr val="accent1"/>
          </a:effectRef>
          <a:fontRef idx="minor">
            <a:schemeClr val="dk1"/>
          </a:fontRef>
        </p:style>
        <p:txBody>
          <a:bodyPr lIns="82945" tIns="41473" rIns="82945" bIns="41473" rtlCol="0" anchor="ctr"/>
          <a:lstStyle/>
          <a:p>
            <a:pPr algn="ctr"/>
            <a:r>
              <a:rPr lang="en-US" sz="1000" dirty="0" smtClean="0"/>
              <a:t>Tomcat</a:t>
            </a:r>
            <a:endParaRPr lang="en-US" sz="1000" dirty="0"/>
          </a:p>
        </p:txBody>
      </p:sp>
      <p:sp>
        <p:nvSpPr>
          <p:cNvPr id="72" name="TextBox 71"/>
          <p:cNvSpPr txBox="1"/>
          <p:nvPr/>
        </p:nvSpPr>
        <p:spPr>
          <a:xfrm>
            <a:off x="2498399" y="3359872"/>
            <a:ext cx="375440" cy="362973"/>
          </a:xfrm>
          <a:prstGeom prst="rect">
            <a:avLst/>
          </a:prstGeom>
          <a:noFill/>
        </p:spPr>
        <p:txBody>
          <a:bodyPr wrap="none" lIns="82945" tIns="41473" rIns="82945" bIns="41473" rtlCol="0">
            <a:spAutoFit/>
          </a:bodyPr>
          <a:lstStyle/>
          <a:p>
            <a:r>
              <a:rPr lang="en-US" dirty="0" smtClean="0">
                <a:solidFill>
                  <a:schemeClr val="accent2">
                    <a:lumMod val="75000"/>
                  </a:schemeClr>
                </a:solidFill>
                <a:sym typeface="Wingdings"/>
              </a:rPr>
              <a:t></a:t>
            </a:r>
            <a:endParaRPr lang="en-US" dirty="0">
              <a:solidFill>
                <a:schemeClr val="accent2">
                  <a:lumMod val="75000"/>
                </a:schemeClr>
              </a:solidFill>
            </a:endParaRPr>
          </a:p>
        </p:txBody>
      </p:sp>
      <p:sp>
        <p:nvSpPr>
          <p:cNvPr id="37" name="Title 1"/>
          <p:cNvSpPr>
            <a:spLocks noGrp="1"/>
          </p:cNvSpPr>
          <p:nvPr>
            <p:ph type="title"/>
          </p:nvPr>
        </p:nvSpPr>
        <p:spPr>
          <a:xfrm>
            <a:off x="609600" y="228600"/>
            <a:ext cx="8153400" cy="990600"/>
          </a:xfrm>
        </p:spPr>
        <p:txBody>
          <a:bodyPr/>
          <a:lstStyle/>
          <a:p>
            <a:r>
              <a:rPr lang="en-US" dirty="0" smtClean="0"/>
              <a:t>SOA/Cloud Workflow</a:t>
            </a:r>
            <a:endParaRPr lang="en-US" dirty="0"/>
          </a:p>
        </p:txBody>
      </p:sp>
      <p:sp>
        <p:nvSpPr>
          <p:cNvPr id="3" name="Slide Number Placeholder 2"/>
          <p:cNvSpPr>
            <a:spLocks noGrp="1"/>
          </p:cNvSpPr>
          <p:nvPr>
            <p:ph type="sldNum" sz="quarter" idx="12"/>
          </p:nvPr>
        </p:nvSpPr>
        <p:spPr/>
        <p:txBody>
          <a:bodyPr/>
          <a:lstStyle/>
          <a:p>
            <a:fld id="{E9353CB8-35B8-441F-A176-6CE3BA725640}" type="slidenum">
              <a:rPr lang="en-US" smtClean="0"/>
              <a:pPr/>
              <a:t>266</a:t>
            </a:fld>
            <a:endParaRPr lang="en-US"/>
          </a:p>
        </p:txBody>
      </p:sp>
    </p:spTree>
    <p:extLst>
      <p:ext uri="{BB962C8B-B14F-4D97-AF65-F5344CB8AC3E}">
        <p14:creationId xmlns:p14="http://schemas.microsoft.com/office/powerpoint/2010/main" val="3875603172"/>
      </p:ext>
    </p:extLst>
  </p:cSld>
  <p:clrMapOvr>
    <a:masterClrMapping/>
  </p:clrMapOvr>
  <p:transition/>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Rusle</a:t>
            </a:r>
            <a:r>
              <a:rPr lang="en-US" dirty="0" smtClean="0"/>
              <a:t> 2</a:t>
            </a:r>
            <a:endParaRPr lang="en-US" dirty="0"/>
          </a:p>
        </p:txBody>
      </p:sp>
      <p:sp>
        <p:nvSpPr>
          <p:cNvPr id="4" name="Content Placeholder 3"/>
          <p:cNvSpPr>
            <a:spLocks noGrp="1"/>
          </p:cNvSpPr>
          <p:nvPr>
            <p:ph sz="quarter" idx="1"/>
          </p:nvPr>
        </p:nvSpPr>
        <p:spPr/>
        <p:txBody>
          <a:bodyPr/>
          <a:lstStyle/>
          <a:p>
            <a:r>
              <a:rPr lang="en-US" dirty="0" smtClean="0"/>
              <a:t>RUSLE2 (Version 2 of the Revised Universal Soil Loss Equation) is used to guide conservation planning, inventory erosion rates over large areas, and estimate sediment production on upland areas that might become sediment yield in watersheds. </a:t>
            </a:r>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267</a:t>
            </a:fld>
            <a:endParaRPr lang="en-US"/>
          </a:p>
        </p:txBody>
      </p:sp>
    </p:spTree>
    <p:extLst>
      <p:ext uri="{BB962C8B-B14F-4D97-AF65-F5344CB8AC3E}">
        <p14:creationId xmlns:p14="http://schemas.microsoft.com/office/powerpoint/2010/main" val="432342335"/>
      </p:ext>
    </p:extLst>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lIns="82945" tIns="41473" rIns="82945" bIns="41473"/>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x-none"/>
              <a:t>Problems with GDB Data</a:t>
            </a:r>
          </a:p>
        </p:txBody>
      </p:sp>
      <p:sp>
        <p:nvSpPr>
          <p:cNvPr id="3" name="Text Placeholder 2"/>
          <p:cNvSpPr txBox="1">
            <a:spLocks noGrp="1"/>
          </p:cNvSpPr>
          <p:nvPr>
            <p:ph sz="quarter" idx="1"/>
          </p:nvPr>
        </p:nvSpPr>
        <p:spPr/>
        <p:txBody>
          <a:bodyPr lIns="82945" tIns="41473" rIns="82945" bIns="41473">
            <a:normAutofit fontScale="92500" lnSpcReduction="20000"/>
          </a:bodyPr>
          <a:lstStyle>
            <a:defPPr marL="432000" lvl="0" indent="-324000">
              <a:spcBef>
                <a:spcPts val="0"/>
              </a:spcBef>
              <a:spcAft>
                <a:spcPts val="1417"/>
              </a:spcAft>
              <a:buSzPct val="45000"/>
              <a:buFont typeface="StarSymbol"/>
              <a:buNone/>
              <a:defRPr lang="x-none" sz="3200" b="0" i="0" u="none" strike="noStrike" kern="1200">
                <a:ln>
                  <a:noFill/>
                </a:ln>
                <a:latin typeface="Arial" pitchFamily="18"/>
                <a:ea typeface="Andale Sans UI" pitchFamily="2"/>
                <a:cs typeface="Tahoma" pitchFamily="2"/>
              </a:defRPr>
            </a:defPPr>
            <a:lvl1pPr marL="432000" lvl="0" indent="-324000">
              <a:spcBef>
                <a:spcPts val="0"/>
              </a:spcBef>
              <a:spcAft>
                <a:spcPts val="1417"/>
              </a:spcAft>
              <a:buSzPct val="45000"/>
              <a:buFont typeface="StarSymbol"/>
              <a:buChar char="●"/>
              <a:defRPr lang="x-none" sz="3200" b="0" i="0" u="none" strike="noStrike" kern="1200">
                <a:ln>
                  <a:noFill/>
                </a:ln>
                <a:latin typeface="Arial" pitchFamily="18"/>
                <a:ea typeface="Andale Sans UI" pitchFamily="2"/>
                <a:cs typeface="Tahoma" pitchFamily="2"/>
              </a:defRPr>
            </a:lvl1pPr>
            <a:lvl2pPr marL="864000" lvl="1" indent="-324000">
              <a:spcBef>
                <a:spcPts val="0"/>
              </a:spcBef>
              <a:spcAft>
                <a:spcPts val="1134"/>
              </a:spcAft>
              <a:buSzPct val="45000"/>
              <a:buFont typeface="StarSymbol"/>
              <a:buChar char="●"/>
              <a:defRPr lang="x-none" sz="2800" b="0" i="0" u="none" strike="noStrike" kern="1200">
                <a:ln>
                  <a:noFill/>
                </a:ln>
                <a:latin typeface="Arial" pitchFamily="18"/>
                <a:ea typeface="Andale Sans UI" pitchFamily="2"/>
                <a:cs typeface="Tahoma" pitchFamily="2"/>
              </a:defRPr>
            </a:lvl2pPr>
            <a:lvl3pPr marL="1295999" lvl="2" indent="-288000">
              <a:spcBef>
                <a:spcPts val="0"/>
              </a:spcBef>
              <a:spcAft>
                <a:spcPts val="850"/>
              </a:spcAft>
              <a:buSzPct val="75000"/>
              <a:buFont typeface="StarSymbol"/>
              <a:buChar char="–"/>
              <a:defRPr lang="x-none" sz="2400" b="0" i="0" u="none" strike="noStrike" kern="1200">
                <a:ln>
                  <a:noFill/>
                </a:ln>
                <a:latin typeface="Arial" pitchFamily="18"/>
                <a:ea typeface="Andale Sans UI" pitchFamily="2"/>
                <a:cs typeface="Tahoma" pitchFamily="2"/>
              </a:defRPr>
            </a:lvl3pPr>
            <a:lvl4pPr marL="1728000" lvl="3" indent="-216000">
              <a:spcBef>
                <a:spcPts val="0"/>
              </a:spcBef>
              <a:spcAft>
                <a:spcPts val="567"/>
              </a:spcAft>
              <a:buSzPct val="45000"/>
              <a:buFont typeface="StarSymbol"/>
              <a:buChar char="●"/>
              <a:defRPr lang="x-none" sz="2000" b="0" i="0" u="none" strike="noStrike" kern="1200">
                <a:ln>
                  <a:noFill/>
                </a:ln>
                <a:latin typeface="Arial" pitchFamily="18"/>
                <a:ea typeface="Andale Sans UI" pitchFamily="2"/>
                <a:cs typeface="Tahoma" pitchFamily="2"/>
              </a:defRPr>
            </a:lvl4pPr>
            <a:lvl5pPr marL="2160000" lvl="4" indent="-216000">
              <a:spcBef>
                <a:spcPts val="0"/>
              </a:spcBef>
              <a:spcAft>
                <a:spcPts val="283"/>
              </a:spcAft>
              <a:buSzPct val="75000"/>
              <a:buFont typeface="StarSymbol"/>
              <a:buChar char="–"/>
              <a:defRPr lang="x-none" sz="2000" b="0" i="0" u="none" strike="noStrike" kern="1200">
                <a:ln>
                  <a:noFill/>
                </a:ln>
                <a:latin typeface="Arial" pitchFamily="18"/>
                <a:ea typeface="Andale Sans UI" pitchFamily="2"/>
                <a:cs typeface="Tahoma" pitchFamily="2"/>
              </a:defRPr>
            </a:lvl5pPr>
            <a:lvl6pPr marL="2591999" lvl="5" indent="-216000">
              <a:spcBef>
                <a:spcPts val="0"/>
              </a:spcBef>
              <a:spcAft>
                <a:spcPts val="283"/>
              </a:spcAft>
              <a:buSzPct val="45000"/>
              <a:buFont typeface="StarSymbol"/>
              <a:buChar char="●"/>
              <a:defRPr lang="x-none" sz="2000" b="0" i="0" u="none" strike="noStrike" kern="1200">
                <a:ln>
                  <a:noFill/>
                </a:ln>
                <a:latin typeface="Arial" pitchFamily="18"/>
                <a:ea typeface="Andale Sans UI" pitchFamily="2"/>
                <a:cs typeface="Tahoma" pitchFamily="2"/>
              </a:defRPr>
            </a:lvl6pPr>
            <a:lvl7pPr marL="3023999" lvl="6" indent="-216000">
              <a:spcBef>
                <a:spcPts val="0"/>
              </a:spcBef>
              <a:spcAft>
                <a:spcPts val="283"/>
              </a:spcAft>
              <a:buSzPct val="45000"/>
              <a:buFont typeface="StarSymbol"/>
              <a:buChar char="●"/>
              <a:defRPr lang="x-none" sz="2000" b="0" i="0" u="none" strike="noStrike" kern="1200">
                <a:ln>
                  <a:noFill/>
                </a:ln>
                <a:latin typeface="Arial" pitchFamily="18"/>
                <a:ea typeface="Andale Sans UI" pitchFamily="2"/>
                <a:cs typeface="Tahoma" pitchFamily="2"/>
              </a:defRPr>
            </a:lvl7pPr>
            <a:lvl8pPr marL="3456000" lvl="7" indent="-216000">
              <a:spcBef>
                <a:spcPts val="0"/>
              </a:spcBef>
              <a:spcAft>
                <a:spcPts val="283"/>
              </a:spcAft>
              <a:buSzPct val="45000"/>
              <a:buFont typeface="StarSymbol"/>
              <a:buChar char="●"/>
              <a:defRPr lang="x-none" sz="2000" b="0" i="0" u="none" strike="noStrike" kern="1200">
                <a:ln>
                  <a:noFill/>
                </a:ln>
                <a:latin typeface="Arial" pitchFamily="18"/>
                <a:ea typeface="Andale Sans UI" pitchFamily="2"/>
                <a:cs typeface="Tahoma" pitchFamily="2"/>
              </a:defRPr>
            </a:lvl8pPr>
            <a:lvl9pPr marL="3887999" lvl="8" indent="-216000">
              <a:spcBef>
                <a:spcPts val="0"/>
              </a:spcBef>
              <a:spcAft>
                <a:spcPts val="283"/>
              </a:spcAft>
              <a:buSzPct val="45000"/>
              <a:buFont typeface="StarSymbol"/>
              <a:buChar char="●"/>
              <a:defRPr lang="x-none" sz="2000" b="0" i="0" u="none" strike="noStrike" kern="1200">
                <a:ln>
                  <a:noFill/>
                </a:ln>
                <a:latin typeface="Arial" pitchFamily="18"/>
                <a:ea typeface="Andale Sans UI" pitchFamily="2"/>
                <a:cs typeface="Tahoma" pitchFamily="2"/>
              </a:defRPr>
            </a:lvl9pPr>
          </a:lstStyle>
          <a:p>
            <a:pPr lvl="0"/>
            <a:r>
              <a:rPr lang="x-none"/>
              <a:t>Multiple copies of data</a:t>
            </a:r>
          </a:p>
          <a:p>
            <a:pPr lvl="0"/>
            <a:r>
              <a:rPr lang="x-none"/>
              <a:t>Need to update every computer</a:t>
            </a:r>
          </a:p>
          <a:p>
            <a:pPr lvl="0"/>
            <a:r>
              <a:rPr lang="x-none"/>
              <a:t>Sharing over network</a:t>
            </a:r>
          </a:p>
          <a:p>
            <a:pPr lvl="0"/>
            <a:r>
              <a:rPr lang="x-none"/>
              <a:t>Data subset</a:t>
            </a:r>
          </a:p>
          <a:p>
            <a:pPr lvl="0"/>
            <a:r>
              <a:rPr lang="x-none"/>
              <a:t>Versioning</a:t>
            </a:r>
          </a:p>
          <a:p>
            <a:pPr lvl="0"/>
            <a:r>
              <a:rPr lang="x-none"/>
              <a:t>Ad hoc solution</a:t>
            </a:r>
          </a:p>
          <a:p>
            <a:pPr lvl="0"/>
            <a:r>
              <a:rPr lang="x-none"/>
              <a:t>Installation</a:t>
            </a:r>
          </a:p>
          <a:p>
            <a:pPr lvl="0"/>
            <a:r>
              <a:rPr lang="x-none"/>
              <a:t>Administration &amp; Security</a:t>
            </a:r>
          </a:p>
          <a:p>
            <a:pPr lvl="0"/>
            <a:r>
              <a:rPr lang="x-none"/>
              <a:t>Foreign data formats</a:t>
            </a:r>
          </a:p>
        </p:txBody>
      </p:sp>
      <p:sp>
        <p:nvSpPr>
          <p:cNvPr id="5" name="Slide Number Placeholder 4"/>
          <p:cNvSpPr>
            <a:spLocks noGrp="1"/>
          </p:cNvSpPr>
          <p:nvPr>
            <p:ph type="sldNum" sz="quarter" idx="12"/>
          </p:nvPr>
        </p:nvSpPr>
        <p:spPr/>
        <p:txBody>
          <a:bodyPr/>
          <a:lstStyle/>
          <a:p>
            <a:fld id="{E9353CB8-35B8-441F-A176-6CE3BA725640}" type="slidenum">
              <a:rPr lang="en-US" smtClean="0"/>
              <a:pPr/>
              <a:t>268</a:t>
            </a:fld>
            <a:endParaRPr lang="en-US"/>
          </a:p>
        </p:txBody>
      </p:sp>
    </p:spTree>
    <p:extLst>
      <p:ext uri="{BB962C8B-B14F-4D97-AF65-F5344CB8AC3E}">
        <p14:creationId xmlns:p14="http://schemas.microsoft.com/office/powerpoint/2010/main" val="319803876"/>
      </p:ext>
    </p:extLst>
  </p:cSld>
  <p:clrMapOvr>
    <a:masterClrMapping/>
  </p:clrMapOvr>
  <p:transition/>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lIns="82945" tIns="41473" rIns="82945" bIns="41473"/>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x-none"/>
              <a:t>New Rusle2 Data Storage</a:t>
            </a:r>
          </a:p>
        </p:txBody>
      </p:sp>
      <p:sp>
        <p:nvSpPr>
          <p:cNvPr id="3" name="Text Placeholder 2"/>
          <p:cNvSpPr txBox="1">
            <a:spLocks noGrp="1"/>
          </p:cNvSpPr>
          <p:nvPr>
            <p:ph sz="quarter" idx="1"/>
          </p:nvPr>
        </p:nvSpPr>
        <p:spPr/>
        <p:txBody>
          <a:bodyPr lIns="82945" tIns="41473" rIns="82945" bIns="41473"/>
          <a:lstStyle>
            <a:defPPr marL="432000" lvl="0" indent="-324000">
              <a:spcBef>
                <a:spcPts val="0"/>
              </a:spcBef>
              <a:spcAft>
                <a:spcPts val="1417"/>
              </a:spcAft>
              <a:buSzPct val="45000"/>
              <a:buFont typeface="StarSymbol"/>
              <a:buNone/>
              <a:defRPr lang="x-none" sz="3200" b="0" i="0" u="none" strike="noStrike" kern="1200">
                <a:ln>
                  <a:noFill/>
                </a:ln>
                <a:latin typeface="Arial" pitchFamily="18"/>
                <a:ea typeface="Andale Sans UI" pitchFamily="2"/>
                <a:cs typeface="Tahoma" pitchFamily="2"/>
              </a:defRPr>
            </a:defPPr>
            <a:lvl1pPr marL="432000" lvl="0" indent="-324000">
              <a:spcBef>
                <a:spcPts val="0"/>
              </a:spcBef>
              <a:spcAft>
                <a:spcPts val="1417"/>
              </a:spcAft>
              <a:buSzPct val="45000"/>
              <a:buFont typeface="StarSymbol"/>
              <a:buChar char="●"/>
              <a:defRPr lang="x-none" sz="3200" b="0" i="0" u="none" strike="noStrike" kern="1200">
                <a:ln>
                  <a:noFill/>
                </a:ln>
                <a:latin typeface="Arial" pitchFamily="18"/>
                <a:ea typeface="Andale Sans UI" pitchFamily="2"/>
                <a:cs typeface="Tahoma" pitchFamily="2"/>
              </a:defRPr>
            </a:lvl1pPr>
            <a:lvl2pPr marL="864000" lvl="1" indent="-324000">
              <a:spcBef>
                <a:spcPts val="0"/>
              </a:spcBef>
              <a:spcAft>
                <a:spcPts val="1134"/>
              </a:spcAft>
              <a:buSzPct val="45000"/>
              <a:buFont typeface="StarSymbol"/>
              <a:buChar char="●"/>
              <a:defRPr lang="x-none" sz="2800" b="0" i="0" u="none" strike="noStrike" kern="1200">
                <a:ln>
                  <a:noFill/>
                </a:ln>
                <a:latin typeface="Arial" pitchFamily="18"/>
                <a:ea typeface="Andale Sans UI" pitchFamily="2"/>
                <a:cs typeface="Tahoma" pitchFamily="2"/>
              </a:defRPr>
            </a:lvl2pPr>
            <a:lvl3pPr marL="1295999" lvl="2" indent="-288000">
              <a:spcBef>
                <a:spcPts val="0"/>
              </a:spcBef>
              <a:spcAft>
                <a:spcPts val="850"/>
              </a:spcAft>
              <a:buSzPct val="75000"/>
              <a:buFont typeface="StarSymbol"/>
              <a:buChar char="–"/>
              <a:defRPr lang="x-none" sz="2400" b="0" i="0" u="none" strike="noStrike" kern="1200">
                <a:ln>
                  <a:noFill/>
                </a:ln>
                <a:latin typeface="Arial" pitchFamily="18"/>
                <a:ea typeface="Andale Sans UI" pitchFamily="2"/>
                <a:cs typeface="Tahoma" pitchFamily="2"/>
              </a:defRPr>
            </a:lvl3pPr>
            <a:lvl4pPr marL="1728000" lvl="3" indent="-216000">
              <a:spcBef>
                <a:spcPts val="0"/>
              </a:spcBef>
              <a:spcAft>
                <a:spcPts val="567"/>
              </a:spcAft>
              <a:buSzPct val="45000"/>
              <a:buFont typeface="StarSymbol"/>
              <a:buChar char="●"/>
              <a:defRPr lang="x-none" sz="2000" b="0" i="0" u="none" strike="noStrike" kern="1200">
                <a:ln>
                  <a:noFill/>
                </a:ln>
                <a:latin typeface="Arial" pitchFamily="18"/>
                <a:ea typeface="Andale Sans UI" pitchFamily="2"/>
                <a:cs typeface="Tahoma" pitchFamily="2"/>
              </a:defRPr>
            </a:lvl4pPr>
            <a:lvl5pPr marL="2160000" lvl="4" indent="-216000">
              <a:spcBef>
                <a:spcPts val="0"/>
              </a:spcBef>
              <a:spcAft>
                <a:spcPts val="283"/>
              </a:spcAft>
              <a:buSzPct val="75000"/>
              <a:buFont typeface="StarSymbol"/>
              <a:buChar char="–"/>
              <a:defRPr lang="x-none" sz="2000" b="0" i="0" u="none" strike="noStrike" kern="1200">
                <a:ln>
                  <a:noFill/>
                </a:ln>
                <a:latin typeface="Arial" pitchFamily="18"/>
                <a:ea typeface="Andale Sans UI" pitchFamily="2"/>
                <a:cs typeface="Tahoma" pitchFamily="2"/>
              </a:defRPr>
            </a:lvl5pPr>
            <a:lvl6pPr marL="2591999" lvl="5" indent="-216000">
              <a:spcBef>
                <a:spcPts val="0"/>
              </a:spcBef>
              <a:spcAft>
                <a:spcPts val="283"/>
              </a:spcAft>
              <a:buSzPct val="45000"/>
              <a:buFont typeface="StarSymbol"/>
              <a:buChar char="●"/>
              <a:defRPr lang="x-none" sz="2000" b="0" i="0" u="none" strike="noStrike" kern="1200">
                <a:ln>
                  <a:noFill/>
                </a:ln>
                <a:latin typeface="Arial" pitchFamily="18"/>
                <a:ea typeface="Andale Sans UI" pitchFamily="2"/>
                <a:cs typeface="Tahoma" pitchFamily="2"/>
              </a:defRPr>
            </a:lvl6pPr>
            <a:lvl7pPr marL="3023999" lvl="6" indent="-216000">
              <a:spcBef>
                <a:spcPts val="0"/>
              </a:spcBef>
              <a:spcAft>
                <a:spcPts val="283"/>
              </a:spcAft>
              <a:buSzPct val="45000"/>
              <a:buFont typeface="StarSymbol"/>
              <a:buChar char="●"/>
              <a:defRPr lang="x-none" sz="2000" b="0" i="0" u="none" strike="noStrike" kern="1200">
                <a:ln>
                  <a:noFill/>
                </a:ln>
                <a:latin typeface="Arial" pitchFamily="18"/>
                <a:ea typeface="Andale Sans UI" pitchFamily="2"/>
                <a:cs typeface="Tahoma" pitchFamily="2"/>
              </a:defRPr>
            </a:lvl7pPr>
            <a:lvl8pPr marL="3456000" lvl="7" indent="-216000">
              <a:spcBef>
                <a:spcPts val="0"/>
              </a:spcBef>
              <a:spcAft>
                <a:spcPts val="283"/>
              </a:spcAft>
              <a:buSzPct val="45000"/>
              <a:buFont typeface="StarSymbol"/>
              <a:buChar char="●"/>
              <a:defRPr lang="x-none" sz="2000" b="0" i="0" u="none" strike="noStrike" kern="1200">
                <a:ln>
                  <a:noFill/>
                </a:ln>
                <a:latin typeface="Arial" pitchFamily="18"/>
                <a:ea typeface="Andale Sans UI" pitchFamily="2"/>
                <a:cs typeface="Tahoma" pitchFamily="2"/>
              </a:defRPr>
            </a:lvl8pPr>
            <a:lvl9pPr marL="3887999" lvl="8" indent="-216000">
              <a:spcBef>
                <a:spcPts val="0"/>
              </a:spcBef>
              <a:spcAft>
                <a:spcPts val="283"/>
              </a:spcAft>
              <a:buSzPct val="45000"/>
              <a:buFont typeface="StarSymbol"/>
              <a:buChar char="●"/>
              <a:defRPr lang="x-none" sz="2000" b="0" i="0" u="none" strike="noStrike" kern="1200">
                <a:ln>
                  <a:noFill/>
                </a:ln>
                <a:latin typeface="Arial" pitchFamily="18"/>
                <a:ea typeface="Andale Sans UI" pitchFamily="2"/>
                <a:cs typeface="Tahoma" pitchFamily="2"/>
              </a:defRPr>
            </a:lvl9pPr>
          </a:lstStyle>
          <a:p>
            <a:pPr lvl="0"/>
            <a:r>
              <a:rPr lang="x-none"/>
              <a:t>Data stored on central server(s)</a:t>
            </a:r>
          </a:p>
          <a:p>
            <a:pPr lvl="0"/>
            <a:r>
              <a:rPr lang="x-none"/>
              <a:t>Access over internet / network</a:t>
            </a:r>
          </a:p>
          <a:p>
            <a:pPr lvl="0"/>
            <a:r>
              <a:rPr lang="x-none"/>
              <a:t>Multiple </a:t>
            </a:r>
            <a:r>
              <a:rPr lang="x-none" smtClean="0"/>
              <a:t>protocols</a:t>
            </a:r>
            <a:endParaRPr lang="en-US" dirty="0" smtClean="0"/>
          </a:p>
          <a:p>
            <a:pPr lvl="1"/>
            <a:r>
              <a:rPr lang="x-none" smtClean="0"/>
              <a:t>file </a:t>
            </a:r>
            <a:r>
              <a:rPr lang="x-none"/>
              <a:t>/ http / ftp / https / ...</a:t>
            </a:r>
          </a:p>
          <a:p>
            <a:pPr lvl="0"/>
            <a:r>
              <a:rPr lang="x-none"/>
              <a:t>Small changes to model </a:t>
            </a:r>
            <a:r>
              <a:rPr lang="x-none" smtClean="0"/>
              <a:t>I/O</a:t>
            </a:r>
            <a:endParaRPr lang="en-US" dirty="0" smtClean="0"/>
          </a:p>
          <a:p>
            <a:pPr lvl="0"/>
            <a:endParaRPr lang="en-US" dirty="0" smtClean="0"/>
          </a:p>
          <a:p>
            <a:pPr lvl="0"/>
            <a:endParaRPr lang="x-none"/>
          </a:p>
        </p:txBody>
      </p:sp>
      <p:sp>
        <p:nvSpPr>
          <p:cNvPr id="5" name="Slide Number Placeholder 4"/>
          <p:cNvSpPr>
            <a:spLocks noGrp="1"/>
          </p:cNvSpPr>
          <p:nvPr>
            <p:ph type="sldNum" sz="quarter" idx="12"/>
          </p:nvPr>
        </p:nvSpPr>
        <p:spPr/>
        <p:txBody>
          <a:bodyPr/>
          <a:lstStyle/>
          <a:p>
            <a:fld id="{E9353CB8-35B8-441F-A176-6CE3BA725640}" type="slidenum">
              <a:rPr lang="en-US" smtClean="0"/>
              <a:pPr/>
              <a:t>269</a:t>
            </a:fld>
            <a:endParaRPr lang="en-US"/>
          </a:p>
        </p:txBody>
      </p:sp>
    </p:spTree>
    <p:extLst>
      <p:ext uri="{BB962C8B-B14F-4D97-AF65-F5344CB8AC3E}">
        <p14:creationId xmlns:p14="http://schemas.microsoft.com/office/powerpoint/2010/main" val="3174227727"/>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80" name="AutoShape 4"/>
          <p:cNvSpPr>
            <a:spLocks noGrp="1" noChangeArrowheads="1"/>
          </p:cNvSpPr>
          <p:nvPr>
            <p:ph type="title"/>
          </p:nvPr>
        </p:nvSpPr>
        <p:spPr>
          <a:xfrm>
            <a:off x="1435100" y="274638"/>
            <a:ext cx="7499350" cy="1143000"/>
          </a:xfrm>
        </p:spPr>
        <p:txBody>
          <a:bodyPr/>
          <a:lstStyle/>
          <a:p>
            <a:pPr fontAlgn="auto">
              <a:spcAft>
                <a:spcPts val="0"/>
              </a:spcAft>
              <a:defRPr/>
            </a:pPr>
            <a:r>
              <a:rPr lang="en-GB" dirty="0" smtClean="0">
                <a:solidFill>
                  <a:schemeClr val="tx2">
                    <a:satMod val="130000"/>
                  </a:schemeClr>
                </a:solidFill>
              </a:rPr>
              <a:t>HRU delineation …</a:t>
            </a:r>
            <a:endParaRPr lang="en-GB" dirty="0">
              <a:solidFill>
                <a:schemeClr val="tx2">
                  <a:satMod val="130000"/>
                </a:schemeClr>
              </a:solidFill>
            </a:endParaRPr>
          </a:p>
        </p:txBody>
      </p:sp>
      <p:sp>
        <p:nvSpPr>
          <p:cNvPr id="101519" name="Rectangle 143"/>
          <p:cNvSpPr>
            <a:spLocks noGrp="1" noChangeArrowheads="1"/>
          </p:cNvSpPr>
          <p:nvPr>
            <p:ph type="body" sz="half" idx="2"/>
          </p:nvPr>
        </p:nvSpPr>
        <p:spPr>
          <a:xfrm>
            <a:off x="5491163" y="1303338"/>
            <a:ext cx="3411537" cy="5410200"/>
          </a:xfrm>
        </p:spPr>
        <p:txBody>
          <a:bodyPr/>
          <a:lstStyle/>
          <a:p>
            <a:r>
              <a:rPr lang="en-GB" sz="2300" smtClean="0"/>
              <a:t>The scalable Response Unit distribution concept allows process oriented classification of catchments without loss of important information</a:t>
            </a:r>
          </a:p>
          <a:p>
            <a:r>
              <a:rPr lang="en-GB" sz="2300" smtClean="0"/>
              <a:t>Combined with a  topological routing scheme vertical and lateral processes can be modelled fully distributed</a:t>
            </a:r>
          </a:p>
        </p:txBody>
      </p:sp>
      <p:grpSp>
        <p:nvGrpSpPr>
          <p:cNvPr id="2" name="Group 146"/>
          <p:cNvGrpSpPr>
            <a:grpSpLocks/>
          </p:cNvGrpSpPr>
          <p:nvPr/>
        </p:nvGrpSpPr>
        <p:grpSpPr bwMode="auto">
          <a:xfrm>
            <a:off x="2298700" y="4643438"/>
            <a:ext cx="3449638" cy="2179637"/>
            <a:chOff x="1538" y="2748"/>
            <a:chExt cx="2173" cy="1373"/>
          </a:xfrm>
        </p:grpSpPr>
        <p:pic>
          <p:nvPicPr>
            <p:cNvPr id="18458" name="Picture 28" descr="hru_poly_sim"/>
            <p:cNvPicPr>
              <a:picLocks noChangeAspect="1" noChangeArrowheads="1"/>
            </p:cNvPicPr>
            <p:nvPr/>
          </p:nvPicPr>
          <p:blipFill>
            <a:blip r:embed="rId3" cstate="print"/>
            <a:srcRect/>
            <a:stretch>
              <a:fillRect/>
            </a:stretch>
          </p:blipFill>
          <p:spPr bwMode="auto">
            <a:xfrm>
              <a:off x="1538" y="2748"/>
              <a:ext cx="1304" cy="1032"/>
            </a:xfrm>
            <a:prstGeom prst="rect">
              <a:avLst/>
            </a:prstGeom>
            <a:noFill/>
            <a:ln w="9525">
              <a:solidFill>
                <a:schemeClr val="tx1"/>
              </a:solidFill>
              <a:miter lim="800000"/>
              <a:headEnd/>
              <a:tailEnd/>
            </a:ln>
          </p:spPr>
        </p:pic>
        <p:grpSp>
          <p:nvGrpSpPr>
            <p:cNvPr id="3" name="Group 29"/>
            <p:cNvGrpSpPr>
              <a:grpSpLocks noChangeAspect="1"/>
            </p:cNvGrpSpPr>
            <p:nvPr/>
          </p:nvGrpSpPr>
          <p:grpSpPr bwMode="auto">
            <a:xfrm>
              <a:off x="2007" y="2872"/>
              <a:ext cx="1704" cy="1249"/>
              <a:chOff x="710" y="692"/>
              <a:chExt cx="4027" cy="2880"/>
            </a:xfrm>
          </p:grpSpPr>
          <p:grpSp>
            <p:nvGrpSpPr>
              <p:cNvPr id="4" name="Group 30"/>
              <p:cNvGrpSpPr>
                <a:grpSpLocks noChangeAspect="1"/>
              </p:cNvGrpSpPr>
              <p:nvPr/>
            </p:nvGrpSpPr>
            <p:grpSpPr bwMode="auto">
              <a:xfrm>
                <a:off x="710" y="692"/>
                <a:ext cx="4027" cy="2880"/>
                <a:chOff x="710" y="692"/>
                <a:chExt cx="4027" cy="2880"/>
              </a:xfrm>
            </p:grpSpPr>
            <p:sp>
              <p:nvSpPr>
                <p:cNvPr id="18526" name="Rectangle 31"/>
                <p:cNvSpPr>
                  <a:spLocks noChangeAspect="1" noChangeArrowheads="1"/>
                </p:cNvSpPr>
                <p:nvPr/>
              </p:nvSpPr>
              <p:spPr bwMode="auto">
                <a:xfrm rot="-2570123">
                  <a:off x="3996" y="1040"/>
                  <a:ext cx="446" cy="415"/>
                </a:xfrm>
                <a:prstGeom prst="rect">
                  <a:avLst/>
                </a:prstGeom>
                <a:solidFill>
                  <a:srgbClr val="FF9900"/>
                </a:solidFill>
                <a:ln w="9525">
                  <a:miter lim="800000"/>
                  <a:headEnd/>
                  <a:tailEnd/>
                </a:ln>
                <a:scene3d>
                  <a:camera prst="legacyObliqueTopRight">
                    <a:rot lat="17400000" lon="2100000" rev="0"/>
                  </a:camera>
                  <a:lightRig rig="legacyFlat4" dir="b"/>
                </a:scene3d>
                <a:sp3d extrusionH="201600" prstMaterial="legacyMatte">
                  <a:bevelT w="13500" h="13500" prst="angle"/>
                  <a:bevelB w="13500" h="13500" prst="angle"/>
                  <a:extrusionClr>
                    <a:srgbClr val="FF9900"/>
                  </a:extrusionClr>
                </a:sp3d>
              </p:spPr>
              <p:txBody>
                <a:bodyPr wrap="none" anchor="ctr">
                  <a:flatTx/>
                </a:bodyPr>
                <a:lstStyle/>
                <a:p>
                  <a:endParaRPr lang="en-GB">
                    <a:latin typeface="Gill Sans MT" pitchFamily="34" charset="0"/>
                  </a:endParaRPr>
                </a:p>
              </p:txBody>
            </p:sp>
            <p:sp>
              <p:nvSpPr>
                <p:cNvPr id="18527" name="Freeform 32"/>
                <p:cNvSpPr>
                  <a:spLocks noChangeAspect="1"/>
                </p:cNvSpPr>
                <p:nvPr/>
              </p:nvSpPr>
              <p:spPr bwMode="auto">
                <a:xfrm>
                  <a:off x="2622" y="1750"/>
                  <a:ext cx="426" cy="495"/>
                </a:xfrm>
                <a:custGeom>
                  <a:avLst/>
                  <a:gdLst>
                    <a:gd name="T0" fmla="*/ 0 w 271"/>
                    <a:gd name="T1" fmla="*/ 262 h 361"/>
                    <a:gd name="T2" fmla="*/ 162 w 271"/>
                    <a:gd name="T3" fmla="*/ 0 h 361"/>
                    <a:gd name="T4" fmla="*/ 271 w 271"/>
                    <a:gd name="T5" fmla="*/ 110 h 361"/>
                    <a:gd name="T6" fmla="*/ 116 w 271"/>
                    <a:gd name="T7" fmla="*/ 361 h 361"/>
                    <a:gd name="T8" fmla="*/ 0 w 271"/>
                    <a:gd name="T9" fmla="*/ 262 h 361"/>
                    <a:gd name="T10" fmla="*/ 0 60000 65536"/>
                    <a:gd name="T11" fmla="*/ 0 60000 65536"/>
                    <a:gd name="T12" fmla="*/ 0 60000 65536"/>
                    <a:gd name="T13" fmla="*/ 0 60000 65536"/>
                    <a:gd name="T14" fmla="*/ 0 60000 65536"/>
                    <a:gd name="T15" fmla="*/ 0 w 271"/>
                    <a:gd name="T16" fmla="*/ 0 h 361"/>
                    <a:gd name="T17" fmla="*/ 271 w 271"/>
                    <a:gd name="T18" fmla="*/ 361 h 361"/>
                  </a:gdLst>
                  <a:ahLst/>
                  <a:cxnLst>
                    <a:cxn ang="T10">
                      <a:pos x="T0" y="T1"/>
                    </a:cxn>
                    <a:cxn ang="T11">
                      <a:pos x="T2" y="T3"/>
                    </a:cxn>
                    <a:cxn ang="T12">
                      <a:pos x="T4" y="T5"/>
                    </a:cxn>
                    <a:cxn ang="T13">
                      <a:pos x="T6" y="T7"/>
                    </a:cxn>
                    <a:cxn ang="T14">
                      <a:pos x="T8" y="T9"/>
                    </a:cxn>
                  </a:cxnLst>
                  <a:rect l="T15" t="T16" r="T17" b="T18"/>
                  <a:pathLst>
                    <a:path w="271" h="361">
                      <a:moveTo>
                        <a:pt x="0" y="262"/>
                      </a:moveTo>
                      <a:lnTo>
                        <a:pt x="162" y="0"/>
                      </a:lnTo>
                      <a:lnTo>
                        <a:pt x="271" y="110"/>
                      </a:lnTo>
                      <a:lnTo>
                        <a:pt x="116" y="361"/>
                      </a:lnTo>
                      <a:lnTo>
                        <a:pt x="0" y="262"/>
                      </a:lnTo>
                      <a:close/>
                    </a:path>
                  </a:pathLst>
                </a:custGeom>
                <a:solidFill>
                  <a:srgbClr val="D1DB01"/>
                </a:solidFill>
                <a:ln w="9525">
                  <a:noFill/>
                  <a:round/>
                  <a:headEnd/>
                  <a:tailEnd/>
                </a:ln>
              </p:spPr>
              <p:txBody>
                <a:bodyPr/>
                <a:lstStyle/>
                <a:p>
                  <a:endParaRPr lang="en-GB">
                    <a:latin typeface="Gill Sans MT" pitchFamily="34" charset="0"/>
                  </a:endParaRPr>
                </a:p>
              </p:txBody>
            </p:sp>
            <p:sp>
              <p:nvSpPr>
                <p:cNvPr id="18528" name="Rectangle 33"/>
                <p:cNvSpPr>
                  <a:spLocks noChangeAspect="1" noChangeArrowheads="1"/>
                </p:cNvSpPr>
                <p:nvPr/>
              </p:nvSpPr>
              <p:spPr bwMode="auto">
                <a:xfrm rot="-2570123">
                  <a:off x="3408" y="2158"/>
                  <a:ext cx="350" cy="415"/>
                </a:xfrm>
                <a:prstGeom prst="rect">
                  <a:avLst/>
                </a:prstGeom>
                <a:solidFill>
                  <a:srgbClr val="FF9900"/>
                </a:solidFill>
                <a:ln w="9525">
                  <a:miter lim="800000"/>
                  <a:headEnd/>
                  <a:tailEnd/>
                </a:ln>
                <a:scene3d>
                  <a:camera prst="legacyObliqueTopRight">
                    <a:rot lat="19199998" lon="1200000" rev="0"/>
                  </a:camera>
                  <a:lightRig rig="legacyFlat4" dir="b"/>
                </a:scene3d>
                <a:sp3d extrusionH="430200" prstMaterial="legacyMatte">
                  <a:bevelT w="13500" h="13500" prst="angle"/>
                  <a:bevelB w="13500" h="13500" prst="angle"/>
                  <a:extrusionClr>
                    <a:srgbClr val="FF9900"/>
                  </a:extrusionClr>
                </a:sp3d>
              </p:spPr>
              <p:txBody>
                <a:bodyPr wrap="none" anchor="ctr">
                  <a:flatTx/>
                </a:bodyPr>
                <a:lstStyle/>
                <a:p>
                  <a:endParaRPr lang="en-GB">
                    <a:latin typeface="Gill Sans MT" pitchFamily="34" charset="0"/>
                  </a:endParaRPr>
                </a:p>
              </p:txBody>
            </p:sp>
            <p:sp>
              <p:nvSpPr>
                <p:cNvPr id="18529" name="Freeform 34"/>
                <p:cNvSpPr>
                  <a:spLocks noChangeAspect="1"/>
                </p:cNvSpPr>
                <p:nvPr/>
              </p:nvSpPr>
              <p:spPr bwMode="auto">
                <a:xfrm>
                  <a:off x="3800" y="2755"/>
                  <a:ext cx="457" cy="255"/>
                </a:xfrm>
                <a:custGeom>
                  <a:avLst/>
                  <a:gdLst>
                    <a:gd name="T0" fmla="*/ 0 w 291"/>
                    <a:gd name="T1" fmla="*/ 151 h 186"/>
                    <a:gd name="T2" fmla="*/ 181 w 291"/>
                    <a:gd name="T3" fmla="*/ 0 h 186"/>
                    <a:gd name="T4" fmla="*/ 291 w 291"/>
                    <a:gd name="T5" fmla="*/ 43 h 186"/>
                    <a:gd name="T6" fmla="*/ 118 w 291"/>
                    <a:gd name="T7" fmla="*/ 186 h 186"/>
                    <a:gd name="T8" fmla="*/ 0 w 291"/>
                    <a:gd name="T9" fmla="*/ 151 h 186"/>
                    <a:gd name="T10" fmla="*/ 0 60000 65536"/>
                    <a:gd name="T11" fmla="*/ 0 60000 65536"/>
                    <a:gd name="T12" fmla="*/ 0 60000 65536"/>
                    <a:gd name="T13" fmla="*/ 0 60000 65536"/>
                    <a:gd name="T14" fmla="*/ 0 60000 65536"/>
                    <a:gd name="T15" fmla="*/ 0 w 291"/>
                    <a:gd name="T16" fmla="*/ 0 h 186"/>
                    <a:gd name="T17" fmla="*/ 291 w 291"/>
                    <a:gd name="T18" fmla="*/ 186 h 186"/>
                  </a:gdLst>
                  <a:ahLst/>
                  <a:cxnLst>
                    <a:cxn ang="T10">
                      <a:pos x="T0" y="T1"/>
                    </a:cxn>
                    <a:cxn ang="T11">
                      <a:pos x="T2" y="T3"/>
                    </a:cxn>
                    <a:cxn ang="T12">
                      <a:pos x="T4" y="T5"/>
                    </a:cxn>
                    <a:cxn ang="T13">
                      <a:pos x="T6" y="T7"/>
                    </a:cxn>
                    <a:cxn ang="T14">
                      <a:pos x="T8" y="T9"/>
                    </a:cxn>
                  </a:cxnLst>
                  <a:rect l="T15" t="T16" r="T17" b="T18"/>
                  <a:pathLst>
                    <a:path w="291" h="186">
                      <a:moveTo>
                        <a:pt x="0" y="151"/>
                      </a:moveTo>
                      <a:lnTo>
                        <a:pt x="181" y="0"/>
                      </a:lnTo>
                      <a:lnTo>
                        <a:pt x="291" y="43"/>
                      </a:lnTo>
                      <a:lnTo>
                        <a:pt x="118" y="186"/>
                      </a:lnTo>
                      <a:lnTo>
                        <a:pt x="0" y="151"/>
                      </a:lnTo>
                      <a:close/>
                    </a:path>
                  </a:pathLst>
                </a:custGeom>
                <a:solidFill>
                  <a:srgbClr val="A9B101"/>
                </a:solidFill>
                <a:ln w="9525">
                  <a:noFill/>
                  <a:round/>
                  <a:headEnd/>
                  <a:tailEnd/>
                </a:ln>
              </p:spPr>
              <p:txBody>
                <a:bodyPr/>
                <a:lstStyle/>
                <a:p>
                  <a:endParaRPr lang="en-GB">
                    <a:latin typeface="Gill Sans MT" pitchFamily="34" charset="0"/>
                  </a:endParaRPr>
                </a:p>
              </p:txBody>
            </p:sp>
            <p:sp>
              <p:nvSpPr>
                <p:cNvPr id="18530" name="Freeform 35"/>
                <p:cNvSpPr>
                  <a:spLocks noChangeAspect="1"/>
                </p:cNvSpPr>
                <p:nvPr/>
              </p:nvSpPr>
              <p:spPr bwMode="auto">
                <a:xfrm>
                  <a:off x="3844" y="2454"/>
                  <a:ext cx="413" cy="360"/>
                </a:xfrm>
                <a:custGeom>
                  <a:avLst/>
                  <a:gdLst>
                    <a:gd name="T0" fmla="*/ 153 w 263"/>
                    <a:gd name="T1" fmla="*/ 219 h 262"/>
                    <a:gd name="T2" fmla="*/ 0 w 263"/>
                    <a:gd name="T3" fmla="*/ 0 h 262"/>
                    <a:gd name="T4" fmla="*/ 115 w 263"/>
                    <a:gd name="T5" fmla="*/ 51 h 262"/>
                    <a:gd name="T6" fmla="*/ 263 w 263"/>
                    <a:gd name="T7" fmla="*/ 262 h 262"/>
                    <a:gd name="T8" fmla="*/ 153 w 263"/>
                    <a:gd name="T9" fmla="*/ 219 h 262"/>
                    <a:gd name="T10" fmla="*/ 0 60000 65536"/>
                    <a:gd name="T11" fmla="*/ 0 60000 65536"/>
                    <a:gd name="T12" fmla="*/ 0 60000 65536"/>
                    <a:gd name="T13" fmla="*/ 0 60000 65536"/>
                    <a:gd name="T14" fmla="*/ 0 60000 65536"/>
                    <a:gd name="T15" fmla="*/ 0 w 263"/>
                    <a:gd name="T16" fmla="*/ 0 h 262"/>
                    <a:gd name="T17" fmla="*/ 263 w 263"/>
                    <a:gd name="T18" fmla="*/ 262 h 262"/>
                  </a:gdLst>
                  <a:ahLst/>
                  <a:cxnLst>
                    <a:cxn ang="T10">
                      <a:pos x="T0" y="T1"/>
                    </a:cxn>
                    <a:cxn ang="T11">
                      <a:pos x="T2" y="T3"/>
                    </a:cxn>
                    <a:cxn ang="T12">
                      <a:pos x="T4" y="T5"/>
                    </a:cxn>
                    <a:cxn ang="T13">
                      <a:pos x="T6" y="T7"/>
                    </a:cxn>
                    <a:cxn ang="T14">
                      <a:pos x="T8" y="T9"/>
                    </a:cxn>
                  </a:cxnLst>
                  <a:rect l="T15" t="T16" r="T17" b="T18"/>
                  <a:pathLst>
                    <a:path w="263" h="262">
                      <a:moveTo>
                        <a:pt x="153" y="219"/>
                      </a:moveTo>
                      <a:lnTo>
                        <a:pt x="0" y="0"/>
                      </a:lnTo>
                      <a:lnTo>
                        <a:pt x="115" y="51"/>
                      </a:lnTo>
                      <a:lnTo>
                        <a:pt x="263" y="262"/>
                      </a:lnTo>
                      <a:lnTo>
                        <a:pt x="153" y="219"/>
                      </a:lnTo>
                      <a:close/>
                    </a:path>
                  </a:pathLst>
                </a:custGeom>
                <a:solidFill>
                  <a:srgbClr val="F8FE7A"/>
                </a:solidFill>
                <a:ln w="9525">
                  <a:noFill/>
                  <a:round/>
                  <a:headEnd/>
                  <a:tailEnd/>
                </a:ln>
              </p:spPr>
              <p:txBody>
                <a:bodyPr/>
                <a:lstStyle/>
                <a:p>
                  <a:endParaRPr lang="en-GB">
                    <a:latin typeface="Gill Sans MT" pitchFamily="34" charset="0"/>
                  </a:endParaRPr>
                </a:p>
              </p:txBody>
            </p:sp>
            <p:sp>
              <p:nvSpPr>
                <p:cNvPr id="18531" name="Freeform 36"/>
                <p:cNvSpPr>
                  <a:spLocks noChangeAspect="1"/>
                </p:cNvSpPr>
                <p:nvPr/>
              </p:nvSpPr>
              <p:spPr bwMode="auto">
                <a:xfrm>
                  <a:off x="3567" y="2454"/>
                  <a:ext cx="517" cy="508"/>
                </a:xfrm>
                <a:custGeom>
                  <a:avLst/>
                  <a:gdLst>
                    <a:gd name="T0" fmla="*/ 176 w 329"/>
                    <a:gd name="T1" fmla="*/ 0 h 370"/>
                    <a:gd name="T2" fmla="*/ 0 w 329"/>
                    <a:gd name="T3" fmla="*/ 150 h 370"/>
                    <a:gd name="T4" fmla="*/ 148 w 329"/>
                    <a:gd name="T5" fmla="*/ 370 h 370"/>
                    <a:gd name="T6" fmla="*/ 329 w 329"/>
                    <a:gd name="T7" fmla="*/ 219 h 370"/>
                    <a:gd name="T8" fmla="*/ 176 w 329"/>
                    <a:gd name="T9" fmla="*/ 0 h 370"/>
                    <a:gd name="T10" fmla="*/ 0 60000 65536"/>
                    <a:gd name="T11" fmla="*/ 0 60000 65536"/>
                    <a:gd name="T12" fmla="*/ 0 60000 65536"/>
                    <a:gd name="T13" fmla="*/ 0 60000 65536"/>
                    <a:gd name="T14" fmla="*/ 0 60000 65536"/>
                    <a:gd name="T15" fmla="*/ 0 w 329"/>
                    <a:gd name="T16" fmla="*/ 0 h 370"/>
                    <a:gd name="T17" fmla="*/ 329 w 329"/>
                    <a:gd name="T18" fmla="*/ 370 h 370"/>
                  </a:gdLst>
                  <a:ahLst/>
                  <a:cxnLst>
                    <a:cxn ang="T10">
                      <a:pos x="T0" y="T1"/>
                    </a:cxn>
                    <a:cxn ang="T11">
                      <a:pos x="T2" y="T3"/>
                    </a:cxn>
                    <a:cxn ang="T12">
                      <a:pos x="T4" y="T5"/>
                    </a:cxn>
                    <a:cxn ang="T13">
                      <a:pos x="T6" y="T7"/>
                    </a:cxn>
                    <a:cxn ang="T14">
                      <a:pos x="T8" y="T9"/>
                    </a:cxn>
                  </a:cxnLst>
                  <a:rect l="T15" t="T16" r="T17" b="T18"/>
                  <a:pathLst>
                    <a:path w="329" h="370">
                      <a:moveTo>
                        <a:pt x="176" y="0"/>
                      </a:moveTo>
                      <a:lnTo>
                        <a:pt x="0" y="150"/>
                      </a:lnTo>
                      <a:lnTo>
                        <a:pt x="148" y="370"/>
                      </a:lnTo>
                      <a:lnTo>
                        <a:pt x="329" y="219"/>
                      </a:lnTo>
                      <a:lnTo>
                        <a:pt x="176" y="0"/>
                      </a:lnTo>
                      <a:close/>
                    </a:path>
                  </a:pathLst>
                </a:custGeom>
                <a:solidFill>
                  <a:srgbClr val="F3FE1C"/>
                </a:solidFill>
                <a:ln w="9525">
                  <a:noFill/>
                  <a:round/>
                  <a:headEnd/>
                  <a:tailEnd/>
                </a:ln>
              </p:spPr>
              <p:txBody>
                <a:bodyPr/>
                <a:lstStyle/>
                <a:p>
                  <a:endParaRPr lang="en-GB">
                    <a:latin typeface="Gill Sans MT" pitchFamily="34" charset="0"/>
                  </a:endParaRPr>
                </a:p>
              </p:txBody>
            </p:sp>
            <p:sp>
              <p:nvSpPr>
                <p:cNvPr id="18532" name="Rectangle 37"/>
                <p:cNvSpPr>
                  <a:spLocks noChangeAspect="1" noChangeArrowheads="1"/>
                </p:cNvSpPr>
                <p:nvPr/>
              </p:nvSpPr>
              <p:spPr bwMode="auto">
                <a:xfrm rot="-2570123">
                  <a:off x="3875" y="2805"/>
                  <a:ext cx="350" cy="415"/>
                </a:xfrm>
                <a:prstGeom prst="rect">
                  <a:avLst/>
                </a:prstGeom>
                <a:solidFill>
                  <a:srgbClr val="FF9900"/>
                </a:solidFill>
                <a:ln w="9525">
                  <a:miter lim="800000"/>
                  <a:headEnd/>
                  <a:tailEnd/>
                </a:ln>
                <a:scene3d>
                  <a:camera prst="legacyObliqueTopRight">
                    <a:rot lat="19199998" lon="1200000" rev="0"/>
                  </a:camera>
                  <a:lightRig rig="legacyFlat4" dir="b"/>
                </a:scene3d>
                <a:sp3d extrusionH="430200" prstMaterial="legacyMatte">
                  <a:bevelT w="13500" h="13500" prst="angle"/>
                  <a:bevelB w="13500" h="13500" prst="angle"/>
                  <a:extrusionClr>
                    <a:srgbClr val="FF9900"/>
                  </a:extrusionClr>
                </a:sp3d>
              </p:spPr>
              <p:txBody>
                <a:bodyPr wrap="none" anchor="ctr">
                  <a:flatTx/>
                </a:bodyPr>
                <a:lstStyle/>
                <a:p>
                  <a:endParaRPr lang="en-GB">
                    <a:latin typeface="Gill Sans MT" pitchFamily="34" charset="0"/>
                  </a:endParaRPr>
                </a:p>
              </p:txBody>
            </p:sp>
            <p:sp>
              <p:nvSpPr>
                <p:cNvPr id="18533" name="Rectangle 38"/>
                <p:cNvSpPr>
                  <a:spLocks noChangeAspect="1" noChangeArrowheads="1"/>
                </p:cNvSpPr>
                <p:nvPr/>
              </p:nvSpPr>
              <p:spPr bwMode="auto">
                <a:xfrm rot="-2385533">
                  <a:off x="2999" y="1083"/>
                  <a:ext cx="722" cy="517"/>
                </a:xfrm>
                <a:prstGeom prst="rect">
                  <a:avLst/>
                </a:prstGeom>
                <a:solidFill>
                  <a:srgbClr val="FFFF66"/>
                </a:solidFill>
                <a:ln w="9525">
                  <a:miter lim="800000"/>
                  <a:headEnd/>
                  <a:tailEnd/>
                </a:ln>
                <a:scene3d>
                  <a:camera prst="legacyPerspectiveFront">
                    <a:rot lat="21299997" lon="1500000" rev="0"/>
                  </a:camera>
                  <a:lightRig rig="legacyFlat2" dir="t"/>
                </a:scene3d>
                <a:sp3d extrusionH="227000" prstMaterial="legacyMatte">
                  <a:bevelT w="13500" h="13500" prst="angle"/>
                  <a:bevelB w="13500" h="13500" prst="angle"/>
                  <a:extrusionClr>
                    <a:srgbClr val="FFFF66"/>
                  </a:extrusionClr>
                </a:sp3d>
              </p:spPr>
              <p:txBody>
                <a:bodyPr wrap="none" anchor="ctr">
                  <a:flatTx/>
                </a:bodyPr>
                <a:lstStyle/>
                <a:p>
                  <a:endParaRPr lang="en-GB">
                    <a:latin typeface="Gill Sans MT" pitchFamily="34" charset="0"/>
                  </a:endParaRPr>
                </a:p>
              </p:txBody>
            </p:sp>
            <p:sp>
              <p:nvSpPr>
                <p:cNvPr id="18534" name="AutoShape 39"/>
                <p:cNvSpPr>
                  <a:spLocks noChangeAspect="1" noChangeArrowheads="1"/>
                </p:cNvSpPr>
                <p:nvPr/>
              </p:nvSpPr>
              <p:spPr bwMode="auto">
                <a:xfrm rot="2839752">
                  <a:off x="3298" y="1107"/>
                  <a:ext cx="341" cy="1292"/>
                </a:xfrm>
                <a:prstGeom prst="triangle">
                  <a:avLst>
                    <a:gd name="adj" fmla="val 50000"/>
                  </a:avLst>
                </a:prstGeom>
                <a:solidFill>
                  <a:srgbClr val="00E80B"/>
                </a:solidFill>
                <a:ln w="9525">
                  <a:miter lim="800000"/>
                  <a:headEnd/>
                  <a:tailEnd/>
                </a:ln>
                <a:scene3d>
                  <a:camera prst="legacyPerspectiveFront">
                    <a:rot lat="18600000" lon="899999" rev="0"/>
                  </a:camera>
                  <a:lightRig rig="legacyFlat4" dir="b"/>
                </a:scene3d>
                <a:sp3d extrusionH="430200" prstMaterial="legacyMatte">
                  <a:bevelT w="13500" h="13500" prst="angle"/>
                  <a:bevelB w="13500" h="13500" prst="angle"/>
                  <a:extrusionClr>
                    <a:srgbClr val="00E80B"/>
                  </a:extrusionClr>
                </a:sp3d>
              </p:spPr>
              <p:txBody>
                <a:bodyPr wrap="none" anchor="ctr">
                  <a:flatTx/>
                </a:bodyPr>
                <a:lstStyle/>
                <a:p>
                  <a:endParaRPr lang="en-GB">
                    <a:latin typeface="Gill Sans MT" pitchFamily="34" charset="0"/>
                  </a:endParaRPr>
                </a:p>
              </p:txBody>
            </p:sp>
            <p:sp>
              <p:nvSpPr>
                <p:cNvPr id="18535" name="Freeform 40"/>
                <p:cNvSpPr>
                  <a:spLocks noChangeAspect="1"/>
                </p:cNvSpPr>
                <p:nvPr/>
              </p:nvSpPr>
              <p:spPr bwMode="auto">
                <a:xfrm rot="-27181">
                  <a:off x="710" y="1714"/>
                  <a:ext cx="1475" cy="746"/>
                </a:xfrm>
                <a:custGeom>
                  <a:avLst/>
                  <a:gdLst>
                    <a:gd name="T0" fmla="*/ 96 w 939"/>
                    <a:gd name="T1" fmla="*/ 0 h 543"/>
                    <a:gd name="T2" fmla="*/ 939 w 939"/>
                    <a:gd name="T3" fmla="*/ 447 h 543"/>
                    <a:gd name="T4" fmla="*/ 813 w 939"/>
                    <a:gd name="T5" fmla="*/ 543 h 543"/>
                    <a:gd name="T6" fmla="*/ 0 w 939"/>
                    <a:gd name="T7" fmla="*/ 118 h 543"/>
                    <a:gd name="T8" fmla="*/ 96 w 939"/>
                    <a:gd name="T9" fmla="*/ 0 h 543"/>
                    <a:gd name="T10" fmla="*/ 0 60000 65536"/>
                    <a:gd name="T11" fmla="*/ 0 60000 65536"/>
                    <a:gd name="T12" fmla="*/ 0 60000 65536"/>
                    <a:gd name="T13" fmla="*/ 0 60000 65536"/>
                    <a:gd name="T14" fmla="*/ 0 60000 65536"/>
                    <a:gd name="T15" fmla="*/ 0 w 939"/>
                    <a:gd name="T16" fmla="*/ 0 h 543"/>
                    <a:gd name="T17" fmla="*/ 939 w 939"/>
                    <a:gd name="T18" fmla="*/ 543 h 543"/>
                  </a:gdLst>
                  <a:ahLst/>
                  <a:cxnLst>
                    <a:cxn ang="T10">
                      <a:pos x="T0" y="T1"/>
                    </a:cxn>
                    <a:cxn ang="T11">
                      <a:pos x="T2" y="T3"/>
                    </a:cxn>
                    <a:cxn ang="T12">
                      <a:pos x="T4" y="T5"/>
                    </a:cxn>
                    <a:cxn ang="T13">
                      <a:pos x="T6" y="T7"/>
                    </a:cxn>
                    <a:cxn ang="T14">
                      <a:pos x="T8" y="T9"/>
                    </a:cxn>
                  </a:cxnLst>
                  <a:rect l="T15" t="T16" r="T17" b="T18"/>
                  <a:pathLst>
                    <a:path w="939" h="543">
                      <a:moveTo>
                        <a:pt x="96" y="0"/>
                      </a:moveTo>
                      <a:lnTo>
                        <a:pt x="939" y="447"/>
                      </a:lnTo>
                      <a:lnTo>
                        <a:pt x="813" y="543"/>
                      </a:lnTo>
                      <a:lnTo>
                        <a:pt x="0" y="118"/>
                      </a:lnTo>
                      <a:lnTo>
                        <a:pt x="96" y="0"/>
                      </a:lnTo>
                      <a:close/>
                    </a:path>
                  </a:pathLst>
                </a:custGeom>
                <a:solidFill>
                  <a:srgbClr val="2FC0BD"/>
                </a:solidFill>
                <a:ln w="9525">
                  <a:noFill/>
                  <a:round/>
                  <a:headEnd/>
                  <a:tailEnd/>
                </a:ln>
              </p:spPr>
              <p:txBody>
                <a:bodyPr/>
                <a:lstStyle/>
                <a:p>
                  <a:endParaRPr lang="en-GB">
                    <a:latin typeface="Gill Sans MT" pitchFamily="34" charset="0"/>
                  </a:endParaRPr>
                </a:p>
              </p:txBody>
            </p:sp>
            <p:sp>
              <p:nvSpPr>
                <p:cNvPr id="18536" name="Freeform 41"/>
                <p:cNvSpPr>
                  <a:spLocks noChangeAspect="1"/>
                </p:cNvSpPr>
                <p:nvPr/>
              </p:nvSpPr>
              <p:spPr bwMode="auto">
                <a:xfrm rot="-27181">
                  <a:off x="1989" y="2241"/>
                  <a:ext cx="709" cy="211"/>
                </a:xfrm>
                <a:custGeom>
                  <a:avLst/>
                  <a:gdLst>
                    <a:gd name="T0" fmla="*/ 126 w 451"/>
                    <a:gd name="T1" fmla="*/ 58 h 154"/>
                    <a:gd name="T2" fmla="*/ 451 w 451"/>
                    <a:gd name="T3" fmla="*/ 0 h 154"/>
                    <a:gd name="T4" fmla="*/ 316 w 451"/>
                    <a:gd name="T5" fmla="*/ 95 h 154"/>
                    <a:gd name="T6" fmla="*/ 0 w 451"/>
                    <a:gd name="T7" fmla="*/ 154 h 154"/>
                    <a:gd name="T8" fmla="*/ 126 w 451"/>
                    <a:gd name="T9" fmla="*/ 58 h 154"/>
                    <a:gd name="T10" fmla="*/ 0 60000 65536"/>
                    <a:gd name="T11" fmla="*/ 0 60000 65536"/>
                    <a:gd name="T12" fmla="*/ 0 60000 65536"/>
                    <a:gd name="T13" fmla="*/ 0 60000 65536"/>
                    <a:gd name="T14" fmla="*/ 0 60000 65536"/>
                    <a:gd name="T15" fmla="*/ 0 w 451"/>
                    <a:gd name="T16" fmla="*/ 0 h 154"/>
                    <a:gd name="T17" fmla="*/ 451 w 451"/>
                    <a:gd name="T18" fmla="*/ 154 h 154"/>
                  </a:gdLst>
                  <a:ahLst/>
                  <a:cxnLst>
                    <a:cxn ang="T10">
                      <a:pos x="T0" y="T1"/>
                    </a:cxn>
                    <a:cxn ang="T11">
                      <a:pos x="T2" y="T3"/>
                    </a:cxn>
                    <a:cxn ang="T12">
                      <a:pos x="T4" y="T5"/>
                    </a:cxn>
                    <a:cxn ang="T13">
                      <a:pos x="T6" y="T7"/>
                    </a:cxn>
                    <a:cxn ang="T14">
                      <a:pos x="T8" y="T9"/>
                    </a:cxn>
                  </a:cxnLst>
                  <a:rect l="T15" t="T16" r="T17" b="T18"/>
                  <a:pathLst>
                    <a:path w="451" h="154">
                      <a:moveTo>
                        <a:pt x="126" y="58"/>
                      </a:moveTo>
                      <a:lnTo>
                        <a:pt x="451" y="0"/>
                      </a:lnTo>
                      <a:lnTo>
                        <a:pt x="316" y="95"/>
                      </a:lnTo>
                      <a:lnTo>
                        <a:pt x="0" y="154"/>
                      </a:lnTo>
                      <a:lnTo>
                        <a:pt x="126" y="58"/>
                      </a:lnTo>
                      <a:close/>
                    </a:path>
                  </a:pathLst>
                </a:custGeom>
                <a:solidFill>
                  <a:srgbClr val="33CCCC"/>
                </a:solidFill>
                <a:ln w="9525">
                  <a:noFill/>
                  <a:round/>
                  <a:headEnd/>
                  <a:tailEnd/>
                </a:ln>
              </p:spPr>
              <p:txBody>
                <a:bodyPr/>
                <a:lstStyle/>
                <a:p>
                  <a:endParaRPr lang="en-GB">
                    <a:latin typeface="Gill Sans MT" pitchFamily="34" charset="0"/>
                  </a:endParaRPr>
                </a:p>
              </p:txBody>
            </p:sp>
            <p:sp>
              <p:nvSpPr>
                <p:cNvPr id="18537" name="Freeform 42"/>
                <p:cNvSpPr>
                  <a:spLocks noChangeAspect="1"/>
                </p:cNvSpPr>
                <p:nvPr/>
              </p:nvSpPr>
              <p:spPr bwMode="auto">
                <a:xfrm rot="-27181">
                  <a:off x="860" y="1651"/>
                  <a:ext cx="1835" cy="674"/>
                </a:xfrm>
                <a:custGeom>
                  <a:avLst/>
                  <a:gdLst>
                    <a:gd name="T0" fmla="*/ 367 w 1168"/>
                    <a:gd name="T1" fmla="*/ 0 h 491"/>
                    <a:gd name="T2" fmla="*/ 0 w 1168"/>
                    <a:gd name="T3" fmla="*/ 44 h 491"/>
                    <a:gd name="T4" fmla="*/ 843 w 1168"/>
                    <a:gd name="T5" fmla="*/ 491 h 491"/>
                    <a:gd name="T6" fmla="*/ 1168 w 1168"/>
                    <a:gd name="T7" fmla="*/ 433 h 491"/>
                    <a:gd name="T8" fmla="*/ 367 w 1168"/>
                    <a:gd name="T9" fmla="*/ 0 h 491"/>
                    <a:gd name="T10" fmla="*/ 0 60000 65536"/>
                    <a:gd name="T11" fmla="*/ 0 60000 65536"/>
                    <a:gd name="T12" fmla="*/ 0 60000 65536"/>
                    <a:gd name="T13" fmla="*/ 0 60000 65536"/>
                    <a:gd name="T14" fmla="*/ 0 60000 65536"/>
                    <a:gd name="T15" fmla="*/ 0 w 1168"/>
                    <a:gd name="T16" fmla="*/ 0 h 491"/>
                    <a:gd name="T17" fmla="*/ 1168 w 1168"/>
                    <a:gd name="T18" fmla="*/ 491 h 491"/>
                  </a:gdLst>
                  <a:ahLst/>
                  <a:cxnLst>
                    <a:cxn ang="T10">
                      <a:pos x="T0" y="T1"/>
                    </a:cxn>
                    <a:cxn ang="T11">
                      <a:pos x="T2" y="T3"/>
                    </a:cxn>
                    <a:cxn ang="T12">
                      <a:pos x="T4" y="T5"/>
                    </a:cxn>
                    <a:cxn ang="T13">
                      <a:pos x="T6" y="T7"/>
                    </a:cxn>
                    <a:cxn ang="T14">
                      <a:pos x="T8" y="T9"/>
                    </a:cxn>
                  </a:cxnLst>
                  <a:rect l="T15" t="T16" r="T17" b="T18"/>
                  <a:pathLst>
                    <a:path w="1168" h="491">
                      <a:moveTo>
                        <a:pt x="367" y="0"/>
                      </a:moveTo>
                      <a:lnTo>
                        <a:pt x="0" y="44"/>
                      </a:lnTo>
                      <a:lnTo>
                        <a:pt x="843" y="491"/>
                      </a:lnTo>
                      <a:lnTo>
                        <a:pt x="1168" y="433"/>
                      </a:lnTo>
                      <a:lnTo>
                        <a:pt x="367" y="0"/>
                      </a:lnTo>
                      <a:close/>
                    </a:path>
                  </a:pathLst>
                </a:custGeom>
                <a:solidFill>
                  <a:srgbClr val="00FFFF"/>
                </a:solidFill>
                <a:ln w="9525">
                  <a:noFill/>
                  <a:round/>
                  <a:headEnd/>
                  <a:tailEnd/>
                </a:ln>
              </p:spPr>
              <p:txBody>
                <a:bodyPr/>
                <a:lstStyle/>
                <a:p>
                  <a:endParaRPr lang="en-GB">
                    <a:latin typeface="Gill Sans MT" pitchFamily="34" charset="0"/>
                  </a:endParaRPr>
                </a:p>
              </p:txBody>
            </p:sp>
            <p:sp>
              <p:nvSpPr>
                <p:cNvPr id="18538" name="Freeform 43"/>
                <p:cNvSpPr>
                  <a:spLocks noChangeAspect="1"/>
                </p:cNvSpPr>
                <p:nvPr/>
              </p:nvSpPr>
              <p:spPr bwMode="auto">
                <a:xfrm>
                  <a:off x="2002" y="2400"/>
                  <a:ext cx="391" cy="473"/>
                </a:xfrm>
                <a:custGeom>
                  <a:avLst/>
                  <a:gdLst>
                    <a:gd name="T0" fmla="*/ 137 w 249"/>
                    <a:gd name="T1" fmla="*/ 0 h 344"/>
                    <a:gd name="T2" fmla="*/ 249 w 249"/>
                    <a:gd name="T3" fmla="*/ 153 h 344"/>
                    <a:gd name="T4" fmla="*/ 107 w 249"/>
                    <a:gd name="T5" fmla="*/ 344 h 344"/>
                    <a:gd name="T6" fmla="*/ 0 w 249"/>
                    <a:gd name="T7" fmla="*/ 193 h 344"/>
                    <a:gd name="T8" fmla="*/ 137 w 249"/>
                    <a:gd name="T9" fmla="*/ 0 h 344"/>
                    <a:gd name="T10" fmla="*/ 0 60000 65536"/>
                    <a:gd name="T11" fmla="*/ 0 60000 65536"/>
                    <a:gd name="T12" fmla="*/ 0 60000 65536"/>
                    <a:gd name="T13" fmla="*/ 0 60000 65536"/>
                    <a:gd name="T14" fmla="*/ 0 60000 65536"/>
                    <a:gd name="T15" fmla="*/ 0 w 249"/>
                    <a:gd name="T16" fmla="*/ 0 h 344"/>
                    <a:gd name="T17" fmla="*/ 249 w 249"/>
                    <a:gd name="T18" fmla="*/ 344 h 344"/>
                  </a:gdLst>
                  <a:ahLst/>
                  <a:cxnLst>
                    <a:cxn ang="T10">
                      <a:pos x="T0" y="T1"/>
                    </a:cxn>
                    <a:cxn ang="T11">
                      <a:pos x="T2" y="T3"/>
                    </a:cxn>
                    <a:cxn ang="T12">
                      <a:pos x="T4" y="T5"/>
                    </a:cxn>
                    <a:cxn ang="T13">
                      <a:pos x="T6" y="T7"/>
                    </a:cxn>
                    <a:cxn ang="T14">
                      <a:pos x="T8" y="T9"/>
                    </a:cxn>
                  </a:cxnLst>
                  <a:rect l="T15" t="T16" r="T17" b="T18"/>
                  <a:pathLst>
                    <a:path w="249" h="344">
                      <a:moveTo>
                        <a:pt x="137" y="0"/>
                      </a:moveTo>
                      <a:lnTo>
                        <a:pt x="249" y="153"/>
                      </a:lnTo>
                      <a:lnTo>
                        <a:pt x="107" y="344"/>
                      </a:lnTo>
                      <a:lnTo>
                        <a:pt x="0" y="193"/>
                      </a:lnTo>
                      <a:lnTo>
                        <a:pt x="137" y="0"/>
                      </a:lnTo>
                      <a:close/>
                    </a:path>
                  </a:pathLst>
                </a:custGeom>
                <a:solidFill>
                  <a:srgbClr val="0066FF"/>
                </a:solidFill>
                <a:ln w="9525">
                  <a:noFill/>
                  <a:round/>
                  <a:headEnd/>
                  <a:tailEnd/>
                </a:ln>
              </p:spPr>
              <p:txBody>
                <a:bodyPr/>
                <a:lstStyle/>
                <a:p>
                  <a:endParaRPr lang="en-GB">
                    <a:latin typeface="Gill Sans MT" pitchFamily="34" charset="0"/>
                  </a:endParaRPr>
                </a:p>
              </p:txBody>
            </p:sp>
            <p:sp>
              <p:nvSpPr>
                <p:cNvPr id="18539" name="Freeform 44"/>
                <p:cNvSpPr>
                  <a:spLocks noChangeAspect="1"/>
                </p:cNvSpPr>
                <p:nvPr/>
              </p:nvSpPr>
              <p:spPr bwMode="auto">
                <a:xfrm>
                  <a:off x="2170" y="2583"/>
                  <a:ext cx="853" cy="290"/>
                </a:xfrm>
                <a:custGeom>
                  <a:avLst/>
                  <a:gdLst>
                    <a:gd name="T0" fmla="*/ 142 w 543"/>
                    <a:gd name="T1" fmla="*/ 20 h 211"/>
                    <a:gd name="T2" fmla="*/ 543 w 543"/>
                    <a:gd name="T3" fmla="*/ 0 h 211"/>
                    <a:gd name="T4" fmla="*/ 399 w 543"/>
                    <a:gd name="T5" fmla="*/ 180 h 211"/>
                    <a:gd name="T6" fmla="*/ 0 w 543"/>
                    <a:gd name="T7" fmla="*/ 211 h 211"/>
                    <a:gd name="T8" fmla="*/ 142 w 543"/>
                    <a:gd name="T9" fmla="*/ 20 h 211"/>
                    <a:gd name="T10" fmla="*/ 0 60000 65536"/>
                    <a:gd name="T11" fmla="*/ 0 60000 65536"/>
                    <a:gd name="T12" fmla="*/ 0 60000 65536"/>
                    <a:gd name="T13" fmla="*/ 0 60000 65536"/>
                    <a:gd name="T14" fmla="*/ 0 60000 65536"/>
                    <a:gd name="T15" fmla="*/ 0 w 543"/>
                    <a:gd name="T16" fmla="*/ 0 h 211"/>
                    <a:gd name="T17" fmla="*/ 543 w 543"/>
                    <a:gd name="T18" fmla="*/ 211 h 211"/>
                  </a:gdLst>
                  <a:ahLst/>
                  <a:cxnLst>
                    <a:cxn ang="T10">
                      <a:pos x="T0" y="T1"/>
                    </a:cxn>
                    <a:cxn ang="T11">
                      <a:pos x="T2" y="T3"/>
                    </a:cxn>
                    <a:cxn ang="T12">
                      <a:pos x="T4" y="T5"/>
                    </a:cxn>
                    <a:cxn ang="T13">
                      <a:pos x="T6" y="T7"/>
                    </a:cxn>
                    <a:cxn ang="T14">
                      <a:pos x="T8" y="T9"/>
                    </a:cxn>
                  </a:cxnLst>
                  <a:rect l="T15" t="T16" r="T17" b="T18"/>
                  <a:pathLst>
                    <a:path w="543" h="211">
                      <a:moveTo>
                        <a:pt x="142" y="20"/>
                      </a:moveTo>
                      <a:lnTo>
                        <a:pt x="543" y="0"/>
                      </a:lnTo>
                      <a:lnTo>
                        <a:pt x="399" y="180"/>
                      </a:lnTo>
                      <a:lnTo>
                        <a:pt x="0" y="211"/>
                      </a:lnTo>
                      <a:lnTo>
                        <a:pt x="142" y="20"/>
                      </a:lnTo>
                      <a:close/>
                    </a:path>
                  </a:pathLst>
                </a:custGeom>
                <a:solidFill>
                  <a:srgbClr val="0066FF"/>
                </a:solidFill>
                <a:ln w="9525">
                  <a:noFill/>
                  <a:round/>
                  <a:headEnd/>
                  <a:tailEnd/>
                </a:ln>
              </p:spPr>
              <p:txBody>
                <a:bodyPr/>
                <a:lstStyle/>
                <a:p>
                  <a:endParaRPr lang="en-GB">
                    <a:latin typeface="Gill Sans MT" pitchFamily="34" charset="0"/>
                  </a:endParaRPr>
                </a:p>
              </p:txBody>
            </p:sp>
            <p:sp>
              <p:nvSpPr>
                <p:cNvPr id="18540" name="Freeform 45"/>
                <p:cNvSpPr>
                  <a:spLocks noChangeAspect="1"/>
                </p:cNvSpPr>
                <p:nvPr/>
              </p:nvSpPr>
              <p:spPr bwMode="auto">
                <a:xfrm>
                  <a:off x="2217" y="2387"/>
                  <a:ext cx="806" cy="224"/>
                </a:xfrm>
                <a:custGeom>
                  <a:avLst/>
                  <a:gdLst>
                    <a:gd name="T0" fmla="*/ 403 w 513"/>
                    <a:gd name="T1" fmla="*/ 0 h 163"/>
                    <a:gd name="T2" fmla="*/ 0 w 513"/>
                    <a:gd name="T3" fmla="*/ 10 h 163"/>
                    <a:gd name="T4" fmla="*/ 112 w 513"/>
                    <a:gd name="T5" fmla="*/ 163 h 163"/>
                    <a:gd name="T6" fmla="*/ 513 w 513"/>
                    <a:gd name="T7" fmla="*/ 143 h 163"/>
                    <a:gd name="T8" fmla="*/ 403 w 513"/>
                    <a:gd name="T9" fmla="*/ 0 h 163"/>
                    <a:gd name="T10" fmla="*/ 0 60000 65536"/>
                    <a:gd name="T11" fmla="*/ 0 60000 65536"/>
                    <a:gd name="T12" fmla="*/ 0 60000 65536"/>
                    <a:gd name="T13" fmla="*/ 0 60000 65536"/>
                    <a:gd name="T14" fmla="*/ 0 60000 65536"/>
                    <a:gd name="T15" fmla="*/ 0 w 513"/>
                    <a:gd name="T16" fmla="*/ 0 h 163"/>
                    <a:gd name="T17" fmla="*/ 513 w 513"/>
                    <a:gd name="T18" fmla="*/ 163 h 163"/>
                  </a:gdLst>
                  <a:ahLst/>
                  <a:cxnLst>
                    <a:cxn ang="T10">
                      <a:pos x="T0" y="T1"/>
                    </a:cxn>
                    <a:cxn ang="T11">
                      <a:pos x="T2" y="T3"/>
                    </a:cxn>
                    <a:cxn ang="T12">
                      <a:pos x="T4" y="T5"/>
                    </a:cxn>
                    <a:cxn ang="T13">
                      <a:pos x="T6" y="T7"/>
                    </a:cxn>
                    <a:cxn ang="T14">
                      <a:pos x="T8" y="T9"/>
                    </a:cxn>
                  </a:cxnLst>
                  <a:rect l="T15" t="T16" r="T17" b="T18"/>
                  <a:pathLst>
                    <a:path w="513" h="163">
                      <a:moveTo>
                        <a:pt x="403" y="0"/>
                      </a:moveTo>
                      <a:lnTo>
                        <a:pt x="0" y="10"/>
                      </a:lnTo>
                      <a:lnTo>
                        <a:pt x="112" y="163"/>
                      </a:lnTo>
                      <a:lnTo>
                        <a:pt x="513" y="143"/>
                      </a:lnTo>
                      <a:lnTo>
                        <a:pt x="403" y="0"/>
                      </a:lnTo>
                      <a:close/>
                    </a:path>
                  </a:pathLst>
                </a:custGeom>
                <a:solidFill>
                  <a:srgbClr val="3399FF"/>
                </a:solidFill>
                <a:ln w="9525">
                  <a:noFill/>
                  <a:round/>
                  <a:headEnd/>
                  <a:tailEnd/>
                </a:ln>
              </p:spPr>
              <p:txBody>
                <a:bodyPr/>
                <a:lstStyle/>
                <a:p>
                  <a:endParaRPr lang="en-GB">
                    <a:latin typeface="Gill Sans MT" pitchFamily="34" charset="0"/>
                  </a:endParaRPr>
                </a:p>
              </p:txBody>
            </p:sp>
            <p:sp>
              <p:nvSpPr>
                <p:cNvPr id="18541" name="Freeform 46"/>
                <p:cNvSpPr>
                  <a:spLocks noChangeAspect="1"/>
                </p:cNvSpPr>
                <p:nvPr/>
              </p:nvSpPr>
              <p:spPr bwMode="auto">
                <a:xfrm>
                  <a:off x="2924" y="2355"/>
                  <a:ext cx="703" cy="1100"/>
                </a:xfrm>
                <a:custGeom>
                  <a:avLst/>
                  <a:gdLst>
                    <a:gd name="T0" fmla="*/ 447 w 447"/>
                    <a:gd name="T1" fmla="*/ 705 h 801"/>
                    <a:gd name="T2" fmla="*/ 447 w 447"/>
                    <a:gd name="T3" fmla="*/ 801 h 801"/>
                    <a:gd name="T4" fmla="*/ 0 w 447"/>
                    <a:gd name="T5" fmla="*/ 96 h 801"/>
                    <a:gd name="T6" fmla="*/ 0 w 447"/>
                    <a:gd name="T7" fmla="*/ 0 h 801"/>
                    <a:gd name="T8" fmla="*/ 447 w 447"/>
                    <a:gd name="T9" fmla="*/ 705 h 801"/>
                    <a:gd name="T10" fmla="*/ 0 60000 65536"/>
                    <a:gd name="T11" fmla="*/ 0 60000 65536"/>
                    <a:gd name="T12" fmla="*/ 0 60000 65536"/>
                    <a:gd name="T13" fmla="*/ 0 60000 65536"/>
                    <a:gd name="T14" fmla="*/ 0 60000 65536"/>
                    <a:gd name="T15" fmla="*/ 0 w 447"/>
                    <a:gd name="T16" fmla="*/ 0 h 801"/>
                    <a:gd name="T17" fmla="*/ 447 w 447"/>
                    <a:gd name="T18" fmla="*/ 801 h 801"/>
                  </a:gdLst>
                  <a:ahLst/>
                  <a:cxnLst>
                    <a:cxn ang="T10">
                      <a:pos x="T0" y="T1"/>
                    </a:cxn>
                    <a:cxn ang="T11">
                      <a:pos x="T2" y="T3"/>
                    </a:cxn>
                    <a:cxn ang="T12">
                      <a:pos x="T4" y="T5"/>
                    </a:cxn>
                    <a:cxn ang="T13">
                      <a:pos x="T6" y="T7"/>
                    </a:cxn>
                    <a:cxn ang="T14">
                      <a:pos x="T8" y="T9"/>
                    </a:cxn>
                  </a:cxnLst>
                  <a:rect l="T15" t="T16" r="T17" b="T18"/>
                  <a:pathLst>
                    <a:path w="447" h="801">
                      <a:moveTo>
                        <a:pt x="447" y="705"/>
                      </a:moveTo>
                      <a:lnTo>
                        <a:pt x="447" y="801"/>
                      </a:lnTo>
                      <a:lnTo>
                        <a:pt x="0" y="96"/>
                      </a:lnTo>
                      <a:lnTo>
                        <a:pt x="0" y="0"/>
                      </a:lnTo>
                      <a:lnTo>
                        <a:pt x="447" y="705"/>
                      </a:lnTo>
                      <a:close/>
                    </a:path>
                  </a:pathLst>
                </a:custGeom>
                <a:solidFill>
                  <a:srgbClr val="00C21C"/>
                </a:solidFill>
                <a:ln w="9525">
                  <a:noFill/>
                  <a:round/>
                  <a:headEnd/>
                  <a:tailEnd/>
                </a:ln>
              </p:spPr>
              <p:txBody>
                <a:bodyPr/>
                <a:lstStyle/>
                <a:p>
                  <a:endParaRPr lang="en-GB">
                    <a:latin typeface="Gill Sans MT" pitchFamily="34" charset="0"/>
                  </a:endParaRPr>
                </a:p>
              </p:txBody>
            </p:sp>
            <p:sp>
              <p:nvSpPr>
                <p:cNvPr id="18542" name="Freeform 47"/>
                <p:cNvSpPr>
                  <a:spLocks noChangeAspect="1"/>
                </p:cNvSpPr>
                <p:nvPr/>
              </p:nvSpPr>
              <p:spPr bwMode="auto">
                <a:xfrm>
                  <a:off x="2924" y="2308"/>
                  <a:ext cx="1017" cy="1015"/>
                </a:xfrm>
                <a:custGeom>
                  <a:avLst/>
                  <a:gdLst>
                    <a:gd name="T0" fmla="*/ 647 w 647"/>
                    <a:gd name="T1" fmla="*/ 705 h 739"/>
                    <a:gd name="T2" fmla="*/ 447 w 647"/>
                    <a:gd name="T3" fmla="*/ 739 h 739"/>
                    <a:gd name="T4" fmla="*/ 0 w 647"/>
                    <a:gd name="T5" fmla="*/ 34 h 739"/>
                    <a:gd name="T6" fmla="*/ 201 w 647"/>
                    <a:gd name="T7" fmla="*/ 0 h 739"/>
                    <a:gd name="T8" fmla="*/ 647 w 647"/>
                    <a:gd name="T9" fmla="*/ 705 h 739"/>
                    <a:gd name="T10" fmla="*/ 0 60000 65536"/>
                    <a:gd name="T11" fmla="*/ 0 60000 65536"/>
                    <a:gd name="T12" fmla="*/ 0 60000 65536"/>
                    <a:gd name="T13" fmla="*/ 0 60000 65536"/>
                    <a:gd name="T14" fmla="*/ 0 60000 65536"/>
                    <a:gd name="T15" fmla="*/ 0 w 647"/>
                    <a:gd name="T16" fmla="*/ 0 h 739"/>
                    <a:gd name="T17" fmla="*/ 647 w 647"/>
                    <a:gd name="T18" fmla="*/ 739 h 739"/>
                  </a:gdLst>
                  <a:ahLst/>
                  <a:cxnLst>
                    <a:cxn ang="T10">
                      <a:pos x="T0" y="T1"/>
                    </a:cxn>
                    <a:cxn ang="T11">
                      <a:pos x="T2" y="T3"/>
                    </a:cxn>
                    <a:cxn ang="T12">
                      <a:pos x="T4" y="T5"/>
                    </a:cxn>
                    <a:cxn ang="T13">
                      <a:pos x="T6" y="T7"/>
                    </a:cxn>
                    <a:cxn ang="T14">
                      <a:pos x="T8" y="T9"/>
                    </a:cxn>
                  </a:cxnLst>
                  <a:rect l="T15" t="T16" r="T17" b="T18"/>
                  <a:pathLst>
                    <a:path w="647" h="739">
                      <a:moveTo>
                        <a:pt x="647" y="705"/>
                      </a:moveTo>
                      <a:lnTo>
                        <a:pt x="447" y="739"/>
                      </a:lnTo>
                      <a:lnTo>
                        <a:pt x="0" y="34"/>
                      </a:lnTo>
                      <a:lnTo>
                        <a:pt x="201" y="0"/>
                      </a:lnTo>
                      <a:lnTo>
                        <a:pt x="647" y="705"/>
                      </a:lnTo>
                      <a:close/>
                    </a:path>
                  </a:pathLst>
                </a:custGeom>
                <a:solidFill>
                  <a:srgbClr val="00E80B"/>
                </a:solidFill>
                <a:ln w="9525">
                  <a:noFill/>
                  <a:round/>
                  <a:headEnd/>
                  <a:tailEnd/>
                </a:ln>
              </p:spPr>
              <p:txBody>
                <a:bodyPr/>
                <a:lstStyle/>
                <a:p>
                  <a:endParaRPr lang="en-GB">
                    <a:latin typeface="Gill Sans MT" pitchFamily="34" charset="0"/>
                  </a:endParaRPr>
                </a:p>
              </p:txBody>
            </p:sp>
            <p:sp>
              <p:nvSpPr>
                <p:cNvPr id="18543" name="Freeform 48"/>
                <p:cNvSpPr>
                  <a:spLocks noChangeAspect="1"/>
                </p:cNvSpPr>
                <p:nvPr/>
              </p:nvSpPr>
              <p:spPr bwMode="auto">
                <a:xfrm>
                  <a:off x="3627" y="3276"/>
                  <a:ext cx="314" cy="179"/>
                </a:xfrm>
                <a:custGeom>
                  <a:avLst/>
                  <a:gdLst>
                    <a:gd name="T0" fmla="*/ 0 w 200"/>
                    <a:gd name="T1" fmla="*/ 34 h 130"/>
                    <a:gd name="T2" fmla="*/ 0 w 200"/>
                    <a:gd name="T3" fmla="*/ 130 h 130"/>
                    <a:gd name="T4" fmla="*/ 200 w 200"/>
                    <a:gd name="T5" fmla="*/ 96 h 130"/>
                    <a:gd name="T6" fmla="*/ 200 w 200"/>
                    <a:gd name="T7" fmla="*/ 0 h 130"/>
                    <a:gd name="T8" fmla="*/ 0 w 200"/>
                    <a:gd name="T9" fmla="*/ 34 h 130"/>
                    <a:gd name="T10" fmla="*/ 0 60000 65536"/>
                    <a:gd name="T11" fmla="*/ 0 60000 65536"/>
                    <a:gd name="T12" fmla="*/ 0 60000 65536"/>
                    <a:gd name="T13" fmla="*/ 0 60000 65536"/>
                    <a:gd name="T14" fmla="*/ 0 60000 65536"/>
                    <a:gd name="T15" fmla="*/ 0 w 200"/>
                    <a:gd name="T16" fmla="*/ 0 h 130"/>
                    <a:gd name="T17" fmla="*/ 200 w 200"/>
                    <a:gd name="T18" fmla="*/ 130 h 130"/>
                  </a:gdLst>
                  <a:ahLst/>
                  <a:cxnLst>
                    <a:cxn ang="T10">
                      <a:pos x="T0" y="T1"/>
                    </a:cxn>
                    <a:cxn ang="T11">
                      <a:pos x="T2" y="T3"/>
                    </a:cxn>
                    <a:cxn ang="T12">
                      <a:pos x="T4" y="T5"/>
                    </a:cxn>
                    <a:cxn ang="T13">
                      <a:pos x="T6" y="T7"/>
                    </a:cxn>
                    <a:cxn ang="T14">
                      <a:pos x="T8" y="T9"/>
                    </a:cxn>
                  </a:cxnLst>
                  <a:rect l="T15" t="T16" r="T17" b="T18"/>
                  <a:pathLst>
                    <a:path w="200" h="130">
                      <a:moveTo>
                        <a:pt x="0" y="34"/>
                      </a:moveTo>
                      <a:lnTo>
                        <a:pt x="0" y="130"/>
                      </a:lnTo>
                      <a:lnTo>
                        <a:pt x="200" y="96"/>
                      </a:lnTo>
                      <a:lnTo>
                        <a:pt x="200" y="0"/>
                      </a:lnTo>
                      <a:lnTo>
                        <a:pt x="0" y="34"/>
                      </a:lnTo>
                      <a:close/>
                    </a:path>
                  </a:pathLst>
                </a:custGeom>
                <a:solidFill>
                  <a:srgbClr val="04A000"/>
                </a:solidFill>
                <a:ln w="9525">
                  <a:noFill/>
                  <a:round/>
                  <a:headEnd/>
                  <a:tailEnd/>
                </a:ln>
              </p:spPr>
              <p:txBody>
                <a:bodyPr/>
                <a:lstStyle/>
                <a:p>
                  <a:endParaRPr lang="en-GB">
                    <a:latin typeface="Gill Sans MT" pitchFamily="34" charset="0"/>
                  </a:endParaRPr>
                </a:p>
              </p:txBody>
            </p:sp>
            <p:grpSp>
              <p:nvGrpSpPr>
                <p:cNvPr id="5" name="Group 49"/>
                <p:cNvGrpSpPr>
                  <a:grpSpLocks noChangeAspect="1"/>
                </p:cNvGrpSpPr>
                <p:nvPr/>
              </p:nvGrpSpPr>
              <p:grpSpPr bwMode="auto">
                <a:xfrm>
                  <a:off x="1469" y="1048"/>
                  <a:ext cx="1076" cy="902"/>
                  <a:chOff x="3447" y="1456"/>
                  <a:chExt cx="685" cy="657"/>
                </a:xfrm>
              </p:grpSpPr>
              <p:sp>
                <p:nvSpPr>
                  <p:cNvPr id="18566" name="Freeform 50"/>
                  <p:cNvSpPr>
                    <a:spLocks noChangeAspect="1"/>
                  </p:cNvSpPr>
                  <p:nvPr/>
                </p:nvSpPr>
                <p:spPr bwMode="auto">
                  <a:xfrm>
                    <a:off x="3447" y="1863"/>
                    <a:ext cx="469" cy="250"/>
                  </a:xfrm>
                  <a:custGeom>
                    <a:avLst/>
                    <a:gdLst>
                      <a:gd name="T0" fmla="*/ 0 w 469"/>
                      <a:gd name="T1" fmla="*/ 0 h 250"/>
                      <a:gd name="T2" fmla="*/ 352 w 469"/>
                      <a:gd name="T3" fmla="*/ 153 h 250"/>
                      <a:gd name="T4" fmla="*/ 469 w 469"/>
                      <a:gd name="T5" fmla="*/ 250 h 250"/>
                      <a:gd name="T6" fmla="*/ 127 w 469"/>
                      <a:gd name="T7" fmla="*/ 99 h 250"/>
                      <a:gd name="T8" fmla="*/ 0 w 469"/>
                      <a:gd name="T9" fmla="*/ 0 h 250"/>
                      <a:gd name="T10" fmla="*/ 0 60000 65536"/>
                      <a:gd name="T11" fmla="*/ 0 60000 65536"/>
                      <a:gd name="T12" fmla="*/ 0 60000 65536"/>
                      <a:gd name="T13" fmla="*/ 0 60000 65536"/>
                      <a:gd name="T14" fmla="*/ 0 60000 65536"/>
                      <a:gd name="T15" fmla="*/ 0 w 469"/>
                      <a:gd name="T16" fmla="*/ 0 h 250"/>
                      <a:gd name="T17" fmla="*/ 469 w 469"/>
                      <a:gd name="T18" fmla="*/ 250 h 250"/>
                    </a:gdLst>
                    <a:ahLst/>
                    <a:cxnLst>
                      <a:cxn ang="T10">
                        <a:pos x="T0" y="T1"/>
                      </a:cxn>
                      <a:cxn ang="T11">
                        <a:pos x="T2" y="T3"/>
                      </a:cxn>
                      <a:cxn ang="T12">
                        <a:pos x="T4" y="T5"/>
                      </a:cxn>
                      <a:cxn ang="T13">
                        <a:pos x="T6" y="T7"/>
                      </a:cxn>
                      <a:cxn ang="T14">
                        <a:pos x="T8" y="T9"/>
                      </a:cxn>
                    </a:cxnLst>
                    <a:rect l="T15" t="T16" r="T17" b="T18"/>
                    <a:pathLst>
                      <a:path w="469" h="250">
                        <a:moveTo>
                          <a:pt x="0" y="0"/>
                        </a:moveTo>
                        <a:lnTo>
                          <a:pt x="352" y="153"/>
                        </a:lnTo>
                        <a:lnTo>
                          <a:pt x="469" y="250"/>
                        </a:lnTo>
                        <a:lnTo>
                          <a:pt x="127" y="99"/>
                        </a:lnTo>
                        <a:lnTo>
                          <a:pt x="0" y="0"/>
                        </a:lnTo>
                        <a:close/>
                      </a:path>
                    </a:pathLst>
                  </a:custGeom>
                  <a:solidFill>
                    <a:srgbClr val="009671"/>
                  </a:solidFill>
                  <a:ln w="9525">
                    <a:noFill/>
                    <a:round/>
                    <a:headEnd/>
                    <a:tailEnd/>
                  </a:ln>
                </p:spPr>
                <p:txBody>
                  <a:bodyPr/>
                  <a:lstStyle/>
                  <a:p>
                    <a:endParaRPr lang="en-GB">
                      <a:latin typeface="Gill Sans MT" pitchFamily="34" charset="0"/>
                    </a:endParaRPr>
                  </a:p>
                </p:txBody>
              </p:sp>
              <p:sp>
                <p:nvSpPr>
                  <p:cNvPr id="18567" name="Freeform 51"/>
                  <p:cNvSpPr>
                    <a:spLocks noChangeAspect="1"/>
                  </p:cNvSpPr>
                  <p:nvPr/>
                </p:nvSpPr>
                <p:spPr bwMode="auto">
                  <a:xfrm>
                    <a:off x="3799" y="1589"/>
                    <a:ext cx="333" cy="524"/>
                  </a:xfrm>
                  <a:custGeom>
                    <a:avLst/>
                    <a:gdLst>
                      <a:gd name="T0" fmla="*/ 0 w 333"/>
                      <a:gd name="T1" fmla="*/ 427 h 524"/>
                      <a:gd name="T2" fmla="*/ 227 w 333"/>
                      <a:gd name="T3" fmla="*/ 0 h 524"/>
                      <a:gd name="T4" fmla="*/ 333 w 333"/>
                      <a:gd name="T5" fmla="*/ 113 h 524"/>
                      <a:gd name="T6" fmla="*/ 117 w 333"/>
                      <a:gd name="T7" fmla="*/ 524 h 524"/>
                      <a:gd name="T8" fmla="*/ 0 w 333"/>
                      <a:gd name="T9" fmla="*/ 427 h 524"/>
                      <a:gd name="T10" fmla="*/ 0 60000 65536"/>
                      <a:gd name="T11" fmla="*/ 0 60000 65536"/>
                      <a:gd name="T12" fmla="*/ 0 60000 65536"/>
                      <a:gd name="T13" fmla="*/ 0 60000 65536"/>
                      <a:gd name="T14" fmla="*/ 0 60000 65536"/>
                      <a:gd name="T15" fmla="*/ 0 w 333"/>
                      <a:gd name="T16" fmla="*/ 0 h 524"/>
                      <a:gd name="T17" fmla="*/ 333 w 333"/>
                      <a:gd name="T18" fmla="*/ 524 h 524"/>
                    </a:gdLst>
                    <a:ahLst/>
                    <a:cxnLst>
                      <a:cxn ang="T10">
                        <a:pos x="T0" y="T1"/>
                      </a:cxn>
                      <a:cxn ang="T11">
                        <a:pos x="T2" y="T3"/>
                      </a:cxn>
                      <a:cxn ang="T12">
                        <a:pos x="T4" y="T5"/>
                      </a:cxn>
                      <a:cxn ang="T13">
                        <a:pos x="T6" y="T7"/>
                      </a:cxn>
                      <a:cxn ang="T14">
                        <a:pos x="T8" y="T9"/>
                      </a:cxn>
                    </a:cxnLst>
                    <a:rect l="T15" t="T16" r="T17" b="T18"/>
                    <a:pathLst>
                      <a:path w="333" h="524">
                        <a:moveTo>
                          <a:pt x="0" y="427"/>
                        </a:moveTo>
                        <a:lnTo>
                          <a:pt x="227" y="0"/>
                        </a:lnTo>
                        <a:lnTo>
                          <a:pt x="333" y="113"/>
                        </a:lnTo>
                        <a:lnTo>
                          <a:pt x="117" y="524"/>
                        </a:lnTo>
                        <a:lnTo>
                          <a:pt x="0" y="427"/>
                        </a:lnTo>
                        <a:close/>
                      </a:path>
                    </a:pathLst>
                  </a:custGeom>
                  <a:solidFill>
                    <a:srgbClr val="008261"/>
                  </a:solidFill>
                  <a:ln w="9525">
                    <a:noFill/>
                    <a:round/>
                    <a:headEnd/>
                    <a:tailEnd/>
                  </a:ln>
                </p:spPr>
                <p:txBody>
                  <a:bodyPr/>
                  <a:lstStyle/>
                  <a:p>
                    <a:endParaRPr lang="en-GB">
                      <a:latin typeface="Gill Sans MT" pitchFamily="34" charset="0"/>
                    </a:endParaRPr>
                  </a:p>
                </p:txBody>
              </p:sp>
              <p:sp>
                <p:nvSpPr>
                  <p:cNvPr id="18568" name="Freeform 52"/>
                  <p:cNvSpPr>
                    <a:spLocks noChangeAspect="1"/>
                  </p:cNvSpPr>
                  <p:nvPr/>
                </p:nvSpPr>
                <p:spPr bwMode="auto">
                  <a:xfrm>
                    <a:off x="3447" y="1456"/>
                    <a:ext cx="579" cy="560"/>
                  </a:xfrm>
                  <a:custGeom>
                    <a:avLst/>
                    <a:gdLst>
                      <a:gd name="T0" fmla="*/ 222 w 579"/>
                      <a:gd name="T1" fmla="*/ 0 h 560"/>
                      <a:gd name="T2" fmla="*/ 0 w 579"/>
                      <a:gd name="T3" fmla="*/ 407 h 560"/>
                      <a:gd name="T4" fmla="*/ 352 w 579"/>
                      <a:gd name="T5" fmla="*/ 560 h 560"/>
                      <a:gd name="T6" fmla="*/ 579 w 579"/>
                      <a:gd name="T7" fmla="*/ 133 h 560"/>
                      <a:gd name="T8" fmla="*/ 222 w 579"/>
                      <a:gd name="T9" fmla="*/ 0 h 560"/>
                      <a:gd name="T10" fmla="*/ 0 60000 65536"/>
                      <a:gd name="T11" fmla="*/ 0 60000 65536"/>
                      <a:gd name="T12" fmla="*/ 0 60000 65536"/>
                      <a:gd name="T13" fmla="*/ 0 60000 65536"/>
                      <a:gd name="T14" fmla="*/ 0 60000 65536"/>
                      <a:gd name="T15" fmla="*/ 0 w 579"/>
                      <a:gd name="T16" fmla="*/ 0 h 560"/>
                      <a:gd name="T17" fmla="*/ 579 w 579"/>
                      <a:gd name="T18" fmla="*/ 560 h 560"/>
                    </a:gdLst>
                    <a:ahLst/>
                    <a:cxnLst>
                      <a:cxn ang="T10">
                        <a:pos x="T0" y="T1"/>
                      </a:cxn>
                      <a:cxn ang="T11">
                        <a:pos x="T2" y="T3"/>
                      </a:cxn>
                      <a:cxn ang="T12">
                        <a:pos x="T4" y="T5"/>
                      </a:cxn>
                      <a:cxn ang="T13">
                        <a:pos x="T6" y="T7"/>
                      </a:cxn>
                      <a:cxn ang="T14">
                        <a:pos x="T8" y="T9"/>
                      </a:cxn>
                    </a:cxnLst>
                    <a:rect l="T15" t="T16" r="T17" b="T18"/>
                    <a:pathLst>
                      <a:path w="579" h="560">
                        <a:moveTo>
                          <a:pt x="222" y="0"/>
                        </a:moveTo>
                        <a:lnTo>
                          <a:pt x="0" y="407"/>
                        </a:lnTo>
                        <a:lnTo>
                          <a:pt x="352" y="560"/>
                        </a:lnTo>
                        <a:lnTo>
                          <a:pt x="579" y="133"/>
                        </a:lnTo>
                        <a:lnTo>
                          <a:pt x="222" y="0"/>
                        </a:lnTo>
                        <a:close/>
                      </a:path>
                    </a:pathLst>
                  </a:custGeom>
                  <a:solidFill>
                    <a:srgbClr val="00A67C"/>
                  </a:solidFill>
                  <a:ln w="9525">
                    <a:noFill/>
                    <a:round/>
                    <a:headEnd/>
                    <a:tailEnd/>
                  </a:ln>
                </p:spPr>
                <p:txBody>
                  <a:bodyPr/>
                  <a:lstStyle/>
                  <a:p>
                    <a:endParaRPr lang="en-GB">
                      <a:latin typeface="Gill Sans MT" pitchFamily="34" charset="0"/>
                    </a:endParaRPr>
                  </a:p>
                </p:txBody>
              </p:sp>
            </p:grpSp>
            <p:grpSp>
              <p:nvGrpSpPr>
                <p:cNvPr id="6" name="Group 53"/>
                <p:cNvGrpSpPr>
                  <a:grpSpLocks noChangeAspect="1"/>
                </p:cNvGrpSpPr>
                <p:nvPr/>
              </p:nvGrpSpPr>
              <p:grpSpPr bwMode="auto">
                <a:xfrm>
                  <a:off x="2820" y="1458"/>
                  <a:ext cx="337" cy="313"/>
                  <a:chOff x="4041" y="1567"/>
                  <a:chExt cx="557" cy="448"/>
                </a:xfrm>
              </p:grpSpPr>
              <p:sp>
                <p:nvSpPr>
                  <p:cNvPr id="18563" name="Freeform 54"/>
                  <p:cNvSpPr>
                    <a:spLocks noChangeAspect="1"/>
                  </p:cNvSpPr>
                  <p:nvPr/>
                </p:nvSpPr>
                <p:spPr bwMode="auto">
                  <a:xfrm>
                    <a:off x="4041" y="1738"/>
                    <a:ext cx="452" cy="277"/>
                  </a:xfrm>
                  <a:custGeom>
                    <a:avLst/>
                    <a:gdLst>
                      <a:gd name="T0" fmla="*/ 0 w 452"/>
                      <a:gd name="T1" fmla="*/ 0 h 277"/>
                      <a:gd name="T2" fmla="*/ 337 w 452"/>
                      <a:gd name="T3" fmla="*/ 176 h 277"/>
                      <a:gd name="T4" fmla="*/ 452 w 452"/>
                      <a:gd name="T5" fmla="*/ 277 h 277"/>
                      <a:gd name="T6" fmla="*/ 123 w 452"/>
                      <a:gd name="T7" fmla="*/ 104 h 277"/>
                      <a:gd name="T8" fmla="*/ 0 w 452"/>
                      <a:gd name="T9" fmla="*/ 0 h 277"/>
                      <a:gd name="T10" fmla="*/ 0 60000 65536"/>
                      <a:gd name="T11" fmla="*/ 0 60000 65536"/>
                      <a:gd name="T12" fmla="*/ 0 60000 65536"/>
                      <a:gd name="T13" fmla="*/ 0 60000 65536"/>
                      <a:gd name="T14" fmla="*/ 0 60000 65536"/>
                      <a:gd name="T15" fmla="*/ 0 w 452"/>
                      <a:gd name="T16" fmla="*/ 0 h 277"/>
                      <a:gd name="T17" fmla="*/ 452 w 452"/>
                      <a:gd name="T18" fmla="*/ 277 h 277"/>
                    </a:gdLst>
                    <a:ahLst/>
                    <a:cxnLst>
                      <a:cxn ang="T10">
                        <a:pos x="T0" y="T1"/>
                      </a:cxn>
                      <a:cxn ang="T11">
                        <a:pos x="T2" y="T3"/>
                      </a:cxn>
                      <a:cxn ang="T12">
                        <a:pos x="T4" y="T5"/>
                      </a:cxn>
                      <a:cxn ang="T13">
                        <a:pos x="T6" y="T7"/>
                      </a:cxn>
                      <a:cxn ang="T14">
                        <a:pos x="T8" y="T9"/>
                      </a:cxn>
                    </a:cxnLst>
                    <a:rect l="T15" t="T16" r="T17" b="T18"/>
                    <a:pathLst>
                      <a:path w="452" h="277">
                        <a:moveTo>
                          <a:pt x="0" y="0"/>
                        </a:moveTo>
                        <a:lnTo>
                          <a:pt x="337" y="176"/>
                        </a:lnTo>
                        <a:lnTo>
                          <a:pt x="452" y="277"/>
                        </a:lnTo>
                        <a:lnTo>
                          <a:pt x="123" y="104"/>
                        </a:lnTo>
                        <a:lnTo>
                          <a:pt x="0" y="0"/>
                        </a:lnTo>
                        <a:close/>
                      </a:path>
                    </a:pathLst>
                  </a:custGeom>
                  <a:solidFill>
                    <a:srgbClr val="009973"/>
                  </a:solidFill>
                  <a:ln w="9525">
                    <a:noFill/>
                    <a:round/>
                    <a:headEnd/>
                    <a:tailEnd/>
                  </a:ln>
                </p:spPr>
                <p:txBody>
                  <a:bodyPr/>
                  <a:lstStyle/>
                  <a:p>
                    <a:endParaRPr lang="en-GB">
                      <a:latin typeface="Gill Sans MT" pitchFamily="34" charset="0"/>
                    </a:endParaRPr>
                  </a:p>
                </p:txBody>
              </p:sp>
              <p:sp>
                <p:nvSpPr>
                  <p:cNvPr id="18564" name="Freeform 55"/>
                  <p:cNvSpPr>
                    <a:spLocks noChangeAspect="1"/>
                  </p:cNvSpPr>
                  <p:nvPr/>
                </p:nvSpPr>
                <p:spPr bwMode="auto">
                  <a:xfrm>
                    <a:off x="4378" y="1734"/>
                    <a:ext cx="220" cy="281"/>
                  </a:xfrm>
                  <a:custGeom>
                    <a:avLst/>
                    <a:gdLst>
                      <a:gd name="T0" fmla="*/ 0 w 220"/>
                      <a:gd name="T1" fmla="*/ 180 h 281"/>
                      <a:gd name="T2" fmla="*/ 110 w 220"/>
                      <a:gd name="T3" fmla="*/ 0 h 281"/>
                      <a:gd name="T4" fmla="*/ 220 w 220"/>
                      <a:gd name="T5" fmla="*/ 108 h 281"/>
                      <a:gd name="T6" fmla="*/ 115 w 220"/>
                      <a:gd name="T7" fmla="*/ 281 h 281"/>
                      <a:gd name="T8" fmla="*/ 0 w 220"/>
                      <a:gd name="T9" fmla="*/ 180 h 281"/>
                      <a:gd name="T10" fmla="*/ 0 60000 65536"/>
                      <a:gd name="T11" fmla="*/ 0 60000 65536"/>
                      <a:gd name="T12" fmla="*/ 0 60000 65536"/>
                      <a:gd name="T13" fmla="*/ 0 60000 65536"/>
                      <a:gd name="T14" fmla="*/ 0 60000 65536"/>
                      <a:gd name="T15" fmla="*/ 0 w 220"/>
                      <a:gd name="T16" fmla="*/ 0 h 281"/>
                      <a:gd name="T17" fmla="*/ 220 w 220"/>
                      <a:gd name="T18" fmla="*/ 281 h 281"/>
                    </a:gdLst>
                    <a:ahLst/>
                    <a:cxnLst>
                      <a:cxn ang="T10">
                        <a:pos x="T0" y="T1"/>
                      </a:cxn>
                      <a:cxn ang="T11">
                        <a:pos x="T2" y="T3"/>
                      </a:cxn>
                      <a:cxn ang="T12">
                        <a:pos x="T4" y="T5"/>
                      </a:cxn>
                      <a:cxn ang="T13">
                        <a:pos x="T6" y="T7"/>
                      </a:cxn>
                      <a:cxn ang="T14">
                        <a:pos x="T8" y="T9"/>
                      </a:cxn>
                    </a:cxnLst>
                    <a:rect l="T15" t="T16" r="T17" b="T18"/>
                    <a:pathLst>
                      <a:path w="220" h="281">
                        <a:moveTo>
                          <a:pt x="0" y="180"/>
                        </a:moveTo>
                        <a:lnTo>
                          <a:pt x="110" y="0"/>
                        </a:lnTo>
                        <a:lnTo>
                          <a:pt x="220" y="108"/>
                        </a:lnTo>
                        <a:lnTo>
                          <a:pt x="115" y="281"/>
                        </a:lnTo>
                        <a:lnTo>
                          <a:pt x="0" y="180"/>
                        </a:lnTo>
                        <a:close/>
                      </a:path>
                    </a:pathLst>
                  </a:custGeom>
                  <a:solidFill>
                    <a:srgbClr val="007C5D"/>
                  </a:solidFill>
                  <a:ln w="9525">
                    <a:noFill/>
                    <a:round/>
                    <a:headEnd/>
                    <a:tailEnd/>
                  </a:ln>
                </p:spPr>
                <p:txBody>
                  <a:bodyPr/>
                  <a:lstStyle/>
                  <a:p>
                    <a:endParaRPr lang="en-GB">
                      <a:latin typeface="Gill Sans MT" pitchFamily="34" charset="0"/>
                    </a:endParaRPr>
                  </a:p>
                </p:txBody>
              </p:sp>
              <p:sp>
                <p:nvSpPr>
                  <p:cNvPr id="18565" name="Freeform 56"/>
                  <p:cNvSpPr>
                    <a:spLocks noChangeAspect="1"/>
                  </p:cNvSpPr>
                  <p:nvPr/>
                </p:nvSpPr>
                <p:spPr bwMode="auto">
                  <a:xfrm>
                    <a:off x="4041" y="1567"/>
                    <a:ext cx="447" cy="347"/>
                  </a:xfrm>
                  <a:custGeom>
                    <a:avLst/>
                    <a:gdLst>
                      <a:gd name="T0" fmla="*/ 107 w 447"/>
                      <a:gd name="T1" fmla="*/ 0 h 347"/>
                      <a:gd name="T2" fmla="*/ 0 w 447"/>
                      <a:gd name="T3" fmla="*/ 171 h 347"/>
                      <a:gd name="T4" fmla="*/ 337 w 447"/>
                      <a:gd name="T5" fmla="*/ 347 h 347"/>
                      <a:gd name="T6" fmla="*/ 447 w 447"/>
                      <a:gd name="T7" fmla="*/ 167 h 347"/>
                      <a:gd name="T8" fmla="*/ 107 w 447"/>
                      <a:gd name="T9" fmla="*/ 0 h 347"/>
                      <a:gd name="T10" fmla="*/ 0 60000 65536"/>
                      <a:gd name="T11" fmla="*/ 0 60000 65536"/>
                      <a:gd name="T12" fmla="*/ 0 60000 65536"/>
                      <a:gd name="T13" fmla="*/ 0 60000 65536"/>
                      <a:gd name="T14" fmla="*/ 0 60000 65536"/>
                      <a:gd name="T15" fmla="*/ 0 w 447"/>
                      <a:gd name="T16" fmla="*/ 0 h 347"/>
                      <a:gd name="T17" fmla="*/ 447 w 447"/>
                      <a:gd name="T18" fmla="*/ 347 h 347"/>
                    </a:gdLst>
                    <a:ahLst/>
                    <a:cxnLst>
                      <a:cxn ang="T10">
                        <a:pos x="T0" y="T1"/>
                      </a:cxn>
                      <a:cxn ang="T11">
                        <a:pos x="T2" y="T3"/>
                      </a:cxn>
                      <a:cxn ang="T12">
                        <a:pos x="T4" y="T5"/>
                      </a:cxn>
                      <a:cxn ang="T13">
                        <a:pos x="T6" y="T7"/>
                      </a:cxn>
                      <a:cxn ang="T14">
                        <a:pos x="T8" y="T9"/>
                      </a:cxn>
                    </a:cxnLst>
                    <a:rect l="T15" t="T16" r="T17" b="T18"/>
                    <a:pathLst>
                      <a:path w="447" h="347">
                        <a:moveTo>
                          <a:pt x="107" y="0"/>
                        </a:moveTo>
                        <a:lnTo>
                          <a:pt x="0" y="171"/>
                        </a:lnTo>
                        <a:lnTo>
                          <a:pt x="337" y="347"/>
                        </a:lnTo>
                        <a:lnTo>
                          <a:pt x="447" y="167"/>
                        </a:lnTo>
                        <a:lnTo>
                          <a:pt x="107" y="0"/>
                        </a:lnTo>
                        <a:close/>
                      </a:path>
                    </a:pathLst>
                  </a:custGeom>
                  <a:solidFill>
                    <a:srgbClr val="00A67C"/>
                  </a:solidFill>
                  <a:ln w="9525">
                    <a:noFill/>
                    <a:round/>
                    <a:headEnd/>
                    <a:tailEnd/>
                  </a:ln>
                </p:spPr>
                <p:txBody>
                  <a:bodyPr/>
                  <a:lstStyle/>
                  <a:p>
                    <a:endParaRPr lang="en-GB">
                      <a:latin typeface="Gill Sans MT" pitchFamily="34" charset="0"/>
                    </a:endParaRPr>
                  </a:p>
                </p:txBody>
              </p:sp>
            </p:grpSp>
            <p:sp>
              <p:nvSpPr>
                <p:cNvPr id="18546" name="Freeform 57"/>
                <p:cNvSpPr>
                  <a:spLocks noChangeAspect="1"/>
                </p:cNvSpPr>
                <p:nvPr/>
              </p:nvSpPr>
              <p:spPr bwMode="auto">
                <a:xfrm>
                  <a:off x="2090" y="2574"/>
                  <a:ext cx="831" cy="980"/>
                </a:xfrm>
                <a:custGeom>
                  <a:avLst/>
                  <a:gdLst>
                    <a:gd name="T0" fmla="*/ 171 w 529"/>
                    <a:gd name="T1" fmla="*/ 0 h 714"/>
                    <a:gd name="T2" fmla="*/ 529 w 529"/>
                    <a:gd name="T3" fmla="*/ 632 h 714"/>
                    <a:gd name="T4" fmla="*/ 346 w 529"/>
                    <a:gd name="T5" fmla="*/ 714 h 714"/>
                    <a:gd name="T6" fmla="*/ 0 w 529"/>
                    <a:gd name="T7" fmla="*/ 105 h 714"/>
                    <a:gd name="T8" fmla="*/ 171 w 529"/>
                    <a:gd name="T9" fmla="*/ 0 h 714"/>
                    <a:gd name="T10" fmla="*/ 0 60000 65536"/>
                    <a:gd name="T11" fmla="*/ 0 60000 65536"/>
                    <a:gd name="T12" fmla="*/ 0 60000 65536"/>
                    <a:gd name="T13" fmla="*/ 0 60000 65536"/>
                    <a:gd name="T14" fmla="*/ 0 60000 65536"/>
                    <a:gd name="T15" fmla="*/ 0 w 529"/>
                    <a:gd name="T16" fmla="*/ 0 h 714"/>
                    <a:gd name="T17" fmla="*/ 529 w 529"/>
                    <a:gd name="T18" fmla="*/ 714 h 714"/>
                  </a:gdLst>
                  <a:ahLst/>
                  <a:cxnLst>
                    <a:cxn ang="T10">
                      <a:pos x="T0" y="T1"/>
                    </a:cxn>
                    <a:cxn ang="T11">
                      <a:pos x="T2" y="T3"/>
                    </a:cxn>
                    <a:cxn ang="T12">
                      <a:pos x="T4" y="T5"/>
                    </a:cxn>
                    <a:cxn ang="T13">
                      <a:pos x="T6" y="T7"/>
                    </a:cxn>
                    <a:cxn ang="T14">
                      <a:pos x="T8" y="T9"/>
                    </a:cxn>
                  </a:cxnLst>
                  <a:rect l="T15" t="T16" r="T17" b="T18"/>
                  <a:pathLst>
                    <a:path w="529" h="714">
                      <a:moveTo>
                        <a:pt x="171" y="0"/>
                      </a:moveTo>
                      <a:lnTo>
                        <a:pt x="529" y="632"/>
                      </a:lnTo>
                      <a:lnTo>
                        <a:pt x="346" y="714"/>
                      </a:lnTo>
                      <a:lnTo>
                        <a:pt x="0" y="105"/>
                      </a:lnTo>
                      <a:lnTo>
                        <a:pt x="171" y="0"/>
                      </a:lnTo>
                      <a:close/>
                    </a:path>
                  </a:pathLst>
                </a:custGeom>
                <a:solidFill>
                  <a:srgbClr val="33CCCC"/>
                </a:solidFill>
                <a:ln w="9525">
                  <a:noFill/>
                  <a:round/>
                  <a:headEnd/>
                  <a:tailEnd/>
                </a:ln>
              </p:spPr>
              <p:txBody>
                <a:bodyPr/>
                <a:lstStyle/>
                <a:p>
                  <a:endParaRPr lang="en-GB">
                    <a:latin typeface="Gill Sans MT" pitchFamily="34" charset="0"/>
                  </a:endParaRPr>
                </a:p>
              </p:txBody>
            </p:sp>
            <p:sp>
              <p:nvSpPr>
                <p:cNvPr id="18547" name="Freeform 58"/>
                <p:cNvSpPr>
                  <a:spLocks noChangeAspect="1"/>
                </p:cNvSpPr>
                <p:nvPr/>
              </p:nvSpPr>
              <p:spPr bwMode="auto">
                <a:xfrm>
                  <a:off x="2633" y="3442"/>
                  <a:ext cx="869" cy="130"/>
                </a:xfrm>
                <a:custGeom>
                  <a:avLst/>
                  <a:gdLst>
                    <a:gd name="T0" fmla="*/ 183 w 553"/>
                    <a:gd name="T1" fmla="*/ 0 h 95"/>
                    <a:gd name="T2" fmla="*/ 553 w 553"/>
                    <a:gd name="T3" fmla="*/ 18 h 95"/>
                    <a:gd name="T4" fmla="*/ 368 w 553"/>
                    <a:gd name="T5" fmla="*/ 95 h 95"/>
                    <a:gd name="T6" fmla="*/ 0 w 553"/>
                    <a:gd name="T7" fmla="*/ 82 h 95"/>
                    <a:gd name="T8" fmla="*/ 183 w 553"/>
                    <a:gd name="T9" fmla="*/ 0 h 95"/>
                    <a:gd name="T10" fmla="*/ 0 60000 65536"/>
                    <a:gd name="T11" fmla="*/ 0 60000 65536"/>
                    <a:gd name="T12" fmla="*/ 0 60000 65536"/>
                    <a:gd name="T13" fmla="*/ 0 60000 65536"/>
                    <a:gd name="T14" fmla="*/ 0 60000 65536"/>
                    <a:gd name="T15" fmla="*/ 0 w 553"/>
                    <a:gd name="T16" fmla="*/ 0 h 95"/>
                    <a:gd name="T17" fmla="*/ 553 w 553"/>
                    <a:gd name="T18" fmla="*/ 95 h 95"/>
                  </a:gdLst>
                  <a:ahLst/>
                  <a:cxnLst>
                    <a:cxn ang="T10">
                      <a:pos x="T0" y="T1"/>
                    </a:cxn>
                    <a:cxn ang="T11">
                      <a:pos x="T2" y="T3"/>
                    </a:cxn>
                    <a:cxn ang="T12">
                      <a:pos x="T4" y="T5"/>
                    </a:cxn>
                    <a:cxn ang="T13">
                      <a:pos x="T6" y="T7"/>
                    </a:cxn>
                    <a:cxn ang="T14">
                      <a:pos x="T8" y="T9"/>
                    </a:cxn>
                  </a:cxnLst>
                  <a:rect l="T15" t="T16" r="T17" b="T18"/>
                  <a:pathLst>
                    <a:path w="553" h="95">
                      <a:moveTo>
                        <a:pt x="183" y="0"/>
                      </a:moveTo>
                      <a:lnTo>
                        <a:pt x="553" y="18"/>
                      </a:lnTo>
                      <a:lnTo>
                        <a:pt x="368" y="95"/>
                      </a:lnTo>
                      <a:lnTo>
                        <a:pt x="0" y="82"/>
                      </a:lnTo>
                      <a:lnTo>
                        <a:pt x="183" y="0"/>
                      </a:lnTo>
                      <a:close/>
                    </a:path>
                  </a:pathLst>
                </a:custGeom>
                <a:solidFill>
                  <a:srgbClr val="2FC0BD"/>
                </a:solidFill>
                <a:ln w="9525">
                  <a:noFill/>
                  <a:round/>
                  <a:headEnd/>
                  <a:tailEnd/>
                </a:ln>
              </p:spPr>
              <p:txBody>
                <a:bodyPr/>
                <a:lstStyle/>
                <a:p>
                  <a:endParaRPr lang="en-GB">
                    <a:latin typeface="Gill Sans MT" pitchFamily="34" charset="0"/>
                  </a:endParaRPr>
                </a:p>
              </p:txBody>
            </p:sp>
            <p:sp>
              <p:nvSpPr>
                <p:cNvPr id="18548" name="Freeform 59"/>
                <p:cNvSpPr>
                  <a:spLocks noChangeAspect="1"/>
                </p:cNvSpPr>
                <p:nvPr/>
              </p:nvSpPr>
              <p:spPr bwMode="auto">
                <a:xfrm>
                  <a:off x="2359" y="2574"/>
                  <a:ext cx="1143" cy="892"/>
                </a:xfrm>
                <a:custGeom>
                  <a:avLst/>
                  <a:gdLst>
                    <a:gd name="T0" fmla="*/ 393 w 728"/>
                    <a:gd name="T1" fmla="*/ 55 h 650"/>
                    <a:gd name="T2" fmla="*/ 0 w 728"/>
                    <a:gd name="T3" fmla="*/ 0 h 650"/>
                    <a:gd name="T4" fmla="*/ 358 w 728"/>
                    <a:gd name="T5" fmla="*/ 632 h 650"/>
                    <a:gd name="T6" fmla="*/ 728 w 728"/>
                    <a:gd name="T7" fmla="*/ 650 h 650"/>
                    <a:gd name="T8" fmla="*/ 393 w 728"/>
                    <a:gd name="T9" fmla="*/ 55 h 650"/>
                    <a:gd name="T10" fmla="*/ 0 60000 65536"/>
                    <a:gd name="T11" fmla="*/ 0 60000 65536"/>
                    <a:gd name="T12" fmla="*/ 0 60000 65536"/>
                    <a:gd name="T13" fmla="*/ 0 60000 65536"/>
                    <a:gd name="T14" fmla="*/ 0 60000 65536"/>
                    <a:gd name="T15" fmla="*/ 0 w 728"/>
                    <a:gd name="T16" fmla="*/ 0 h 650"/>
                    <a:gd name="T17" fmla="*/ 728 w 728"/>
                    <a:gd name="T18" fmla="*/ 650 h 650"/>
                  </a:gdLst>
                  <a:ahLst/>
                  <a:cxnLst>
                    <a:cxn ang="T10">
                      <a:pos x="T0" y="T1"/>
                    </a:cxn>
                    <a:cxn ang="T11">
                      <a:pos x="T2" y="T3"/>
                    </a:cxn>
                    <a:cxn ang="T12">
                      <a:pos x="T4" y="T5"/>
                    </a:cxn>
                    <a:cxn ang="T13">
                      <a:pos x="T6" y="T7"/>
                    </a:cxn>
                    <a:cxn ang="T14">
                      <a:pos x="T8" y="T9"/>
                    </a:cxn>
                  </a:cxnLst>
                  <a:rect l="T15" t="T16" r="T17" b="T18"/>
                  <a:pathLst>
                    <a:path w="728" h="650">
                      <a:moveTo>
                        <a:pt x="393" y="55"/>
                      </a:moveTo>
                      <a:lnTo>
                        <a:pt x="0" y="0"/>
                      </a:lnTo>
                      <a:lnTo>
                        <a:pt x="358" y="632"/>
                      </a:lnTo>
                      <a:lnTo>
                        <a:pt x="728" y="650"/>
                      </a:lnTo>
                      <a:lnTo>
                        <a:pt x="393" y="55"/>
                      </a:lnTo>
                      <a:close/>
                    </a:path>
                  </a:pathLst>
                </a:custGeom>
                <a:solidFill>
                  <a:srgbClr val="00FFFF"/>
                </a:solidFill>
                <a:ln w="9525">
                  <a:noFill/>
                  <a:round/>
                  <a:headEnd/>
                  <a:tailEnd/>
                </a:ln>
              </p:spPr>
              <p:txBody>
                <a:bodyPr/>
                <a:lstStyle/>
                <a:p>
                  <a:endParaRPr lang="en-GB">
                    <a:latin typeface="Gill Sans MT" pitchFamily="34" charset="0"/>
                  </a:endParaRPr>
                </a:p>
              </p:txBody>
            </p:sp>
            <p:sp>
              <p:nvSpPr>
                <p:cNvPr id="18549" name="Freeform 60"/>
                <p:cNvSpPr>
                  <a:spLocks noChangeAspect="1"/>
                </p:cNvSpPr>
                <p:nvPr/>
              </p:nvSpPr>
              <p:spPr bwMode="auto">
                <a:xfrm>
                  <a:off x="2098" y="1861"/>
                  <a:ext cx="707" cy="384"/>
                </a:xfrm>
                <a:custGeom>
                  <a:avLst/>
                  <a:gdLst>
                    <a:gd name="T0" fmla="*/ 0 w 450"/>
                    <a:gd name="T1" fmla="*/ 0 h 280"/>
                    <a:gd name="T2" fmla="*/ 334 w 450"/>
                    <a:gd name="T3" fmla="*/ 181 h 280"/>
                    <a:gd name="T4" fmla="*/ 450 w 450"/>
                    <a:gd name="T5" fmla="*/ 280 h 280"/>
                    <a:gd name="T6" fmla="*/ 124 w 450"/>
                    <a:gd name="T7" fmla="*/ 103 h 280"/>
                    <a:gd name="T8" fmla="*/ 0 w 450"/>
                    <a:gd name="T9" fmla="*/ 0 h 280"/>
                    <a:gd name="T10" fmla="*/ 0 60000 65536"/>
                    <a:gd name="T11" fmla="*/ 0 60000 65536"/>
                    <a:gd name="T12" fmla="*/ 0 60000 65536"/>
                    <a:gd name="T13" fmla="*/ 0 60000 65536"/>
                    <a:gd name="T14" fmla="*/ 0 60000 65536"/>
                    <a:gd name="T15" fmla="*/ 0 w 450"/>
                    <a:gd name="T16" fmla="*/ 0 h 280"/>
                    <a:gd name="T17" fmla="*/ 450 w 450"/>
                    <a:gd name="T18" fmla="*/ 280 h 280"/>
                  </a:gdLst>
                  <a:ahLst/>
                  <a:cxnLst>
                    <a:cxn ang="T10">
                      <a:pos x="T0" y="T1"/>
                    </a:cxn>
                    <a:cxn ang="T11">
                      <a:pos x="T2" y="T3"/>
                    </a:cxn>
                    <a:cxn ang="T12">
                      <a:pos x="T4" y="T5"/>
                    </a:cxn>
                    <a:cxn ang="T13">
                      <a:pos x="T6" y="T7"/>
                    </a:cxn>
                    <a:cxn ang="T14">
                      <a:pos x="T8" y="T9"/>
                    </a:cxn>
                  </a:cxnLst>
                  <a:rect l="T15" t="T16" r="T17" b="T18"/>
                  <a:pathLst>
                    <a:path w="450" h="280">
                      <a:moveTo>
                        <a:pt x="0" y="0"/>
                      </a:moveTo>
                      <a:lnTo>
                        <a:pt x="334" y="181"/>
                      </a:lnTo>
                      <a:lnTo>
                        <a:pt x="450" y="280"/>
                      </a:lnTo>
                      <a:lnTo>
                        <a:pt x="124" y="103"/>
                      </a:lnTo>
                      <a:lnTo>
                        <a:pt x="0" y="0"/>
                      </a:lnTo>
                      <a:close/>
                    </a:path>
                  </a:pathLst>
                </a:custGeom>
                <a:solidFill>
                  <a:srgbClr val="9BA301"/>
                </a:solidFill>
                <a:ln w="9525">
                  <a:noFill/>
                  <a:round/>
                  <a:headEnd/>
                  <a:tailEnd/>
                </a:ln>
              </p:spPr>
              <p:txBody>
                <a:bodyPr/>
                <a:lstStyle/>
                <a:p>
                  <a:endParaRPr lang="en-GB">
                    <a:latin typeface="Gill Sans MT" pitchFamily="34" charset="0"/>
                  </a:endParaRPr>
                </a:p>
              </p:txBody>
            </p:sp>
            <p:sp>
              <p:nvSpPr>
                <p:cNvPr id="18550" name="Freeform 61"/>
                <p:cNvSpPr>
                  <a:spLocks noChangeAspect="1"/>
                </p:cNvSpPr>
                <p:nvPr/>
              </p:nvSpPr>
              <p:spPr bwMode="auto">
                <a:xfrm>
                  <a:off x="2098" y="1519"/>
                  <a:ext cx="779" cy="590"/>
                </a:xfrm>
                <a:custGeom>
                  <a:avLst/>
                  <a:gdLst>
                    <a:gd name="T0" fmla="*/ 157 w 496"/>
                    <a:gd name="T1" fmla="*/ 0 h 430"/>
                    <a:gd name="T2" fmla="*/ 0 w 496"/>
                    <a:gd name="T3" fmla="*/ 249 h 430"/>
                    <a:gd name="T4" fmla="*/ 334 w 496"/>
                    <a:gd name="T5" fmla="*/ 430 h 430"/>
                    <a:gd name="T6" fmla="*/ 496 w 496"/>
                    <a:gd name="T7" fmla="*/ 168 h 430"/>
                    <a:gd name="T8" fmla="*/ 157 w 496"/>
                    <a:gd name="T9" fmla="*/ 0 h 430"/>
                    <a:gd name="T10" fmla="*/ 0 60000 65536"/>
                    <a:gd name="T11" fmla="*/ 0 60000 65536"/>
                    <a:gd name="T12" fmla="*/ 0 60000 65536"/>
                    <a:gd name="T13" fmla="*/ 0 60000 65536"/>
                    <a:gd name="T14" fmla="*/ 0 60000 65536"/>
                    <a:gd name="T15" fmla="*/ 0 w 496"/>
                    <a:gd name="T16" fmla="*/ 0 h 430"/>
                    <a:gd name="T17" fmla="*/ 496 w 496"/>
                    <a:gd name="T18" fmla="*/ 430 h 430"/>
                  </a:gdLst>
                  <a:ahLst/>
                  <a:cxnLst>
                    <a:cxn ang="T10">
                      <a:pos x="T0" y="T1"/>
                    </a:cxn>
                    <a:cxn ang="T11">
                      <a:pos x="T2" y="T3"/>
                    </a:cxn>
                    <a:cxn ang="T12">
                      <a:pos x="T4" y="T5"/>
                    </a:cxn>
                    <a:cxn ang="T13">
                      <a:pos x="T6" y="T7"/>
                    </a:cxn>
                    <a:cxn ang="T14">
                      <a:pos x="T8" y="T9"/>
                    </a:cxn>
                  </a:cxnLst>
                  <a:rect l="T15" t="T16" r="T17" b="T18"/>
                  <a:pathLst>
                    <a:path w="496" h="430">
                      <a:moveTo>
                        <a:pt x="157" y="0"/>
                      </a:moveTo>
                      <a:lnTo>
                        <a:pt x="0" y="249"/>
                      </a:lnTo>
                      <a:lnTo>
                        <a:pt x="334" y="430"/>
                      </a:lnTo>
                      <a:lnTo>
                        <a:pt x="496" y="168"/>
                      </a:lnTo>
                      <a:lnTo>
                        <a:pt x="157" y="0"/>
                      </a:lnTo>
                      <a:close/>
                    </a:path>
                  </a:pathLst>
                </a:custGeom>
                <a:solidFill>
                  <a:srgbClr val="F3FE1C"/>
                </a:solidFill>
                <a:ln w="9525">
                  <a:noFill/>
                  <a:round/>
                  <a:headEnd/>
                  <a:tailEnd/>
                </a:ln>
              </p:spPr>
              <p:txBody>
                <a:bodyPr/>
                <a:lstStyle/>
                <a:p>
                  <a:endParaRPr lang="en-GB">
                    <a:latin typeface="Gill Sans MT" pitchFamily="34" charset="0"/>
                  </a:endParaRPr>
                </a:p>
              </p:txBody>
            </p:sp>
            <p:grpSp>
              <p:nvGrpSpPr>
                <p:cNvPr id="7" name="Group 62"/>
                <p:cNvGrpSpPr>
                  <a:grpSpLocks noChangeAspect="1"/>
                </p:cNvGrpSpPr>
                <p:nvPr/>
              </p:nvGrpSpPr>
              <p:grpSpPr bwMode="auto">
                <a:xfrm>
                  <a:off x="4011" y="2355"/>
                  <a:ext cx="513" cy="460"/>
                  <a:chOff x="5065" y="2408"/>
                  <a:chExt cx="326" cy="335"/>
                </a:xfrm>
              </p:grpSpPr>
              <p:sp>
                <p:nvSpPr>
                  <p:cNvPr id="18560" name="Freeform 63"/>
                  <p:cNvSpPr>
                    <a:spLocks noChangeAspect="1"/>
                  </p:cNvSpPr>
                  <p:nvPr/>
                </p:nvSpPr>
                <p:spPr bwMode="auto">
                  <a:xfrm>
                    <a:off x="5065" y="2496"/>
                    <a:ext cx="161" cy="247"/>
                  </a:xfrm>
                  <a:custGeom>
                    <a:avLst/>
                    <a:gdLst>
                      <a:gd name="T0" fmla="*/ 0 w 161"/>
                      <a:gd name="T1" fmla="*/ 0 h 247"/>
                      <a:gd name="T2" fmla="*/ 123 w 161"/>
                      <a:gd name="T3" fmla="*/ 141 h 247"/>
                      <a:gd name="T4" fmla="*/ 161 w 161"/>
                      <a:gd name="T5" fmla="*/ 247 h 247"/>
                      <a:gd name="T6" fmla="*/ 38 w 161"/>
                      <a:gd name="T7" fmla="*/ 103 h 247"/>
                      <a:gd name="T8" fmla="*/ 0 w 161"/>
                      <a:gd name="T9" fmla="*/ 0 h 247"/>
                      <a:gd name="T10" fmla="*/ 0 60000 65536"/>
                      <a:gd name="T11" fmla="*/ 0 60000 65536"/>
                      <a:gd name="T12" fmla="*/ 0 60000 65536"/>
                      <a:gd name="T13" fmla="*/ 0 60000 65536"/>
                      <a:gd name="T14" fmla="*/ 0 60000 65536"/>
                      <a:gd name="T15" fmla="*/ 0 w 161"/>
                      <a:gd name="T16" fmla="*/ 0 h 247"/>
                      <a:gd name="T17" fmla="*/ 161 w 161"/>
                      <a:gd name="T18" fmla="*/ 247 h 247"/>
                    </a:gdLst>
                    <a:ahLst/>
                    <a:cxnLst>
                      <a:cxn ang="T10">
                        <a:pos x="T0" y="T1"/>
                      </a:cxn>
                      <a:cxn ang="T11">
                        <a:pos x="T2" y="T3"/>
                      </a:cxn>
                      <a:cxn ang="T12">
                        <a:pos x="T4" y="T5"/>
                      </a:cxn>
                      <a:cxn ang="T13">
                        <a:pos x="T6" y="T7"/>
                      </a:cxn>
                      <a:cxn ang="T14">
                        <a:pos x="T8" y="T9"/>
                      </a:cxn>
                    </a:cxnLst>
                    <a:rect l="T15" t="T16" r="T17" b="T18"/>
                    <a:pathLst>
                      <a:path w="161" h="247">
                        <a:moveTo>
                          <a:pt x="0" y="0"/>
                        </a:moveTo>
                        <a:lnTo>
                          <a:pt x="123" y="141"/>
                        </a:lnTo>
                        <a:lnTo>
                          <a:pt x="161" y="247"/>
                        </a:lnTo>
                        <a:lnTo>
                          <a:pt x="38" y="103"/>
                        </a:lnTo>
                        <a:lnTo>
                          <a:pt x="0" y="0"/>
                        </a:lnTo>
                        <a:close/>
                      </a:path>
                    </a:pathLst>
                  </a:custGeom>
                  <a:solidFill>
                    <a:srgbClr val="00AE82"/>
                  </a:solidFill>
                  <a:ln w="9525">
                    <a:noFill/>
                    <a:round/>
                    <a:headEnd/>
                    <a:tailEnd/>
                  </a:ln>
                </p:spPr>
                <p:txBody>
                  <a:bodyPr/>
                  <a:lstStyle/>
                  <a:p>
                    <a:endParaRPr lang="en-GB">
                      <a:latin typeface="Gill Sans MT" pitchFamily="34" charset="0"/>
                    </a:endParaRPr>
                  </a:p>
                </p:txBody>
              </p:sp>
              <p:sp>
                <p:nvSpPr>
                  <p:cNvPr id="18561" name="Freeform 64"/>
                  <p:cNvSpPr>
                    <a:spLocks noChangeAspect="1"/>
                  </p:cNvSpPr>
                  <p:nvPr/>
                </p:nvSpPr>
                <p:spPr bwMode="auto">
                  <a:xfrm>
                    <a:off x="5188" y="2545"/>
                    <a:ext cx="203" cy="198"/>
                  </a:xfrm>
                  <a:custGeom>
                    <a:avLst/>
                    <a:gdLst>
                      <a:gd name="T0" fmla="*/ 0 w 203"/>
                      <a:gd name="T1" fmla="*/ 92 h 198"/>
                      <a:gd name="T2" fmla="*/ 168 w 203"/>
                      <a:gd name="T3" fmla="*/ 0 h 198"/>
                      <a:gd name="T4" fmla="*/ 203 w 203"/>
                      <a:gd name="T5" fmla="*/ 106 h 198"/>
                      <a:gd name="T6" fmla="*/ 38 w 203"/>
                      <a:gd name="T7" fmla="*/ 198 h 198"/>
                      <a:gd name="T8" fmla="*/ 0 w 203"/>
                      <a:gd name="T9" fmla="*/ 92 h 198"/>
                      <a:gd name="T10" fmla="*/ 0 60000 65536"/>
                      <a:gd name="T11" fmla="*/ 0 60000 65536"/>
                      <a:gd name="T12" fmla="*/ 0 60000 65536"/>
                      <a:gd name="T13" fmla="*/ 0 60000 65536"/>
                      <a:gd name="T14" fmla="*/ 0 60000 65536"/>
                      <a:gd name="T15" fmla="*/ 0 w 203"/>
                      <a:gd name="T16" fmla="*/ 0 h 198"/>
                      <a:gd name="T17" fmla="*/ 203 w 203"/>
                      <a:gd name="T18" fmla="*/ 198 h 198"/>
                    </a:gdLst>
                    <a:ahLst/>
                    <a:cxnLst>
                      <a:cxn ang="T10">
                        <a:pos x="T0" y="T1"/>
                      </a:cxn>
                      <a:cxn ang="T11">
                        <a:pos x="T2" y="T3"/>
                      </a:cxn>
                      <a:cxn ang="T12">
                        <a:pos x="T4" y="T5"/>
                      </a:cxn>
                      <a:cxn ang="T13">
                        <a:pos x="T6" y="T7"/>
                      </a:cxn>
                      <a:cxn ang="T14">
                        <a:pos x="T8" y="T9"/>
                      </a:cxn>
                    </a:cxnLst>
                    <a:rect l="T15" t="T16" r="T17" b="T18"/>
                    <a:pathLst>
                      <a:path w="203" h="198">
                        <a:moveTo>
                          <a:pt x="0" y="92"/>
                        </a:moveTo>
                        <a:lnTo>
                          <a:pt x="168" y="0"/>
                        </a:lnTo>
                        <a:lnTo>
                          <a:pt x="203" y="106"/>
                        </a:lnTo>
                        <a:lnTo>
                          <a:pt x="38" y="198"/>
                        </a:lnTo>
                        <a:lnTo>
                          <a:pt x="0" y="92"/>
                        </a:lnTo>
                        <a:close/>
                      </a:path>
                    </a:pathLst>
                  </a:custGeom>
                  <a:solidFill>
                    <a:srgbClr val="007255"/>
                  </a:solidFill>
                  <a:ln w="9525">
                    <a:noFill/>
                    <a:round/>
                    <a:headEnd/>
                    <a:tailEnd/>
                  </a:ln>
                </p:spPr>
                <p:txBody>
                  <a:bodyPr/>
                  <a:lstStyle/>
                  <a:p>
                    <a:endParaRPr lang="en-GB">
                      <a:latin typeface="Gill Sans MT" pitchFamily="34" charset="0"/>
                    </a:endParaRPr>
                  </a:p>
                </p:txBody>
              </p:sp>
              <p:sp>
                <p:nvSpPr>
                  <p:cNvPr id="18562" name="Freeform 65"/>
                  <p:cNvSpPr>
                    <a:spLocks noChangeAspect="1"/>
                  </p:cNvSpPr>
                  <p:nvPr/>
                </p:nvSpPr>
                <p:spPr bwMode="auto">
                  <a:xfrm>
                    <a:off x="5065" y="2408"/>
                    <a:ext cx="291" cy="229"/>
                  </a:xfrm>
                  <a:custGeom>
                    <a:avLst/>
                    <a:gdLst>
                      <a:gd name="T0" fmla="*/ 162 w 291"/>
                      <a:gd name="T1" fmla="*/ 0 h 229"/>
                      <a:gd name="T2" fmla="*/ 0 w 291"/>
                      <a:gd name="T3" fmla="*/ 88 h 229"/>
                      <a:gd name="T4" fmla="*/ 123 w 291"/>
                      <a:gd name="T5" fmla="*/ 229 h 229"/>
                      <a:gd name="T6" fmla="*/ 291 w 291"/>
                      <a:gd name="T7" fmla="*/ 137 h 229"/>
                      <a:gd name="T8" fmla="*/ 162 w 291"/>
                      <a:gd name="T9" fmla="*/ 0 h 229"/>
                      <a:gd name="T10" fmla="*/ 0 60000 65536"/>
                      <a:gd name="T11" fmla="*/ 0 60000 65536"/>
                      <a:gd name="T12" fmla="*/ 0 60000 65536"/>
                      <a:gd name="T13" fmla="*/ 0 60000 65536"/>
                      <a:gd name="T14" fmla="*/ 0 60000 65536"/>
                      <a:gd name="T15" fmla="*/ 0 w 291"/>
                      <a:gd name="T16" fmla="*/ 0 h 229"/>
                      <a:gd name="T17" fmla="*/ 291 w 291"/>
                      <a:gd name="T18" fmla="*/ 229 h 229"/>
                    </a:gdLst>
                    <a:ahLst/>
                    <a:cxnLst>
                      <a:cxn ang="T10">
                        <a:pos x="T0" y="T1"/>
                      </a:cxn>
                      <a:cxn ang="T11">
                        <a:pos x="T2" y="T3"/>
                      </a:cxn>
                      <a:cxn ang="T12">
                        <a:pos x="T4" y="T5"/>
                      </a:cxn>
                      <a:cxn ang="T13">
                        <a:pos x="T6" y="T7"/>
                      </a:cxn>
                      <a:cxn ang="T14">
                        <a:pos x="T8" y="T9"/>
                      </a:cxn>
                    </a:cxnLst>
                    <a:rect l="T15" t="T16" r="T17" b="T18"/>
                    <a:pathLst>
                      <a:path w="291" h="229">
                        <a:moveTo>
                          <a:pt x="162" y="0"/>
                        </a:moveTo>
                        <a:lnTo>
                          <a:pt x="0" y="88"/>
                        </a:lnTo>
                        <a:lnTo>
                          <a:pt x="123" y="229"/>
                        </a:lnTo>
                        <a:lnTo>
                          <a:pt x="291" y="137"/>
                        </a:lnTo>
                        <a:lnTo>
                          <a:pt x="162" y="0"/>
                        </a:lnTo>
                        <a:close/>
                      </a:path>
                    </a:pathLst>
                  </a:custGeom>
                  <a:solidFill>
                    <a:srgbClr val="00C291"/>
                  </a:solidFill>
                  <a:ln w="9525">
                    <a:noFill/>
                    <a:round/>
                    <a:headEnd/>
                    <a:tailEnd/>
                  </a:ln>
                </p:spPr>
                <p:txBody>
                  <a:bodyPr/>
                  <a:lstStyle/>
                  <a:p>
                    <a:endParaRPr lang="en-GB">
                      <a:latin typeface="Gill Sans MT" pitchFamily="34" charset="0"/>
                    </a:endParaRPr>
                  </a:p>
                </p:txBody>
              </p:sp>
            </p:grpSp>
            <p:sp>
              <p:nvSpPr>
                <p:cNvPr id="18552" name="Freeform 66"/>
                <p:cNvSpPr>
                  <a:spLocks noChangeAspect="1"/>
                </p:cNvSpPr>
                <p:nvPr/>
              </p:nvSpPr>
              <p:spPr bwMode="auto">
                <a:xfrm>
                  <a:off x="2534" y="1417"/>
                  <a:ext cx="273" cy="194"/>
                </a:xfrm>
                <a:custGeom>
                  <a:avLst/>
                  <a:gdLst>
                    <a:gd name="T0" fmla="*/ 0 w 452"/>
                    <a:gd name="T1" fmla="*/ 0 h 277"/>
                    <a:gd name="T2" fmla="*/ 337 w 452"/>
                    <a:gd name="T3" fmla="*/ 176 h 277"/>
                    <a:gd name="T4" fmla="*/ 452 w 452"/>
                    <a:gd name="T5" fmla="*/ 277 h 277"/>
                    <a:gd name="T6" fmla="*/ 123 w 452"/>
                    <a:gd name="T7" fmla="*/ 104 h 277"/>
                    <a:gd name="T8" fmla="*/ 0 w 452"/>
                    <a:gd name="T9" fmla="*/ 0 h 277"/>
                    <a:gd name="T10" fmla="*/ 0 60000 65536"/>
                    <a:gd name="T11" fmla="*/ 0 60000 65536"/>
                    <a:gd name="T12" fmla="*/ 0 60000 65536"/>
                    <a:gd name="T13" fmla="*/ 0 60000 65536"/>
                    <a:gd name="T14" fmla="*/ 0 60000 65536"/>
                    <a:gd name="T15" fmla="*/ 0 w 452"/>
                    <a:gd name="T16" fmla="*/ 0 h 277"/>
                    <a:gd name="T17" fmla="*/ 452 w 452"/>
                    <a:gd name="T18" fmla="*/ 277 h 277"/>
                  </a:gdLst>
                  <a:ahLst/>
                  <a:cxnLst>
                    <a:cxn ang="T10">
                      <a:pos x="T0" y="T1"/>
                    </a:cxn>
                    <a:cxn ang="T11">
                      <a:pos x="T2" y="T3"/>
                    </a:cxn>
                    <a:cxn ang="T12">
                      <a:pos x="T4" y="T5"/>
                    </a:cxn>
                    <a:cxn ang="T13">
                      <a:pos x="T6" y="T7"/>
                    </a:cxn>
                    <a:cxn ang="T14">
                      <a:pos x="T8" y="T9"/>
                    </a:cxn>
                  </a:cxnLst>
                  <a:rect l="T15" t="T16" r="T17" b="T18"/>
                  <a:pathLst>
                    <a:path w="452" h="277">
                      <a:moveTo>
                        <a:pt x="0" y="0"/>
                      </a:moveTo>
                      <a:lnTo>
                        <a:pt x="337" y="176"/>
                      </a:lnTo>
                      <a:lnTo>
                        <a:pt x="452" y="277"/>
                      </a:lnTo>
                      <a:lnTo>
                        <a:pt x="123" y="104"/>
                      </a:lnTo>
                      <a:lnTo>
                        <a:pt x="0" y="0"/>
                      </a:lnTo>
                      <a:close/>
                    </a:path>
                  </a:pathLst>
                </a:custGeom>
                <a:solidFill>
                  <a:srgbClr val="CC9900"/>
                </a:solidFill>
                <a:ln w="9525">
                  <a:noFill/>
                  <a:round/>
                  <a:headEnd/>
                  <a:tailEnd/>
                </a:ln>
              </p:spPr>
              <p:txBody>
                <a:bodyPr/>
                <a:lstStyle/>
                <a:p>
                  <a:endParaRPr lang="en-GB">
                    <a:latin typeface="Gill Sans MT" pitchFamily="34" charset="0"/>
                  </a:endParaRPr>
                </a:p>
              </p:txBody>
            </p:sp>
            <p:sp>
              <p:nvSpPr>
                <p:cNvPr id="18553" name="Freeform 67"/>
                <p:cNvSpPr>
                  <a:spLocks noChangeAspect="1"/>
                </p:cNvSpPr>
                <p:nvPr/>
              </p:nvSpPr>
              <p:spPr bwMode="auto">
                <a:xfrm>
                  <a:off x="2738" y="1415"/>
                  <a:ext cx="133" cy="196"/>
                </a:xfrm>
                <a:custGeom>
                  <a:avLst/>
                  <a:gdLst>
                    <a:gd name="T0" fmla="*/ 0 w 220"/>
                    <a:gd name="T1" fmla="*/ 180 h 281"/>
                    <a:gd name="T2" fmla="*/ 110 w 220"/>
                    <a:gd name="T3" fmla="*/ 0 h 281"/>
                    <a:gd name="T4" fmla="*/ 220 w 220"/>
                    <a:gd name="T5" fmla="*/ 108 h 281"/>
                    <a:gd name="T6" fmla="*/ 115 w 220"/>
                    <a:gd name="T7" fmla="*/ 281 h 281"/>
                    <a:gd name="T8" fmla="*/ 0 w 220"/>
                    <a:gd name="T9" fmla="*/ 180 h 281"/>
                    <a:gd name="T10" fmla="*/ 0 60000 65536"/>
                    <a:gd name="T11" fmla="*/ 0 60000 65536"/>
                    <a:gd name="T12" fmla="*/ 0 60000 65536"/>
                    <a:gd name="T13" fmla="*/ 0 60000 65536"/>
                    <a:gd name="T14" fmla="*/ 0 60000 65536"/>
                    <a:gd name="T15" fmla="*/ 0 w 220"/>
                    <a:gd name="T16" fmla="*/ 0 h 281"/>
                    <a:gd name="T17" fmla="*/ 220 w 220"/>
                    <a:gd name="T18" fmla="*/ 281 h 281"/>
                  </a:gdLst>
                  <a:ahLst/>
                  <a:cxnLst>
                    <a:cxn ang="T10">
                      <a:pos x="T0" y="T1"/>
                    </a:cxn>
                    <a:cxn ang="T11">
                      <a:pos x="T2" y="T3"/>
                    </a:cxn>
                    <a:cxn ang="T12">
                      <a:pos x="T4" y="T5"/>
                    </a:cxn>
                    <a:cxn ang="T13">
                      <a:pos x="T6" y="T7"/>
                    </a:cxn>
                    <a:cxn ang="T14">
                      <a:pos x="T8" y="T9"/>
                    </a:cxn>
                  </a:cxnLst>
                  <a:rect l="T15" t="T16" r="T17" b="T18"/>
                  <a:pathLst>
                    <a:path w="220" h="281">
                      <a:moveTo>
                        <a:pt x="0" y="180"/>
                      </a:moveTo>
                      <a:lnTo>
                        <a:pt x="110" y="0"/>
                      </a:lnTo>
                      <a:lnTo>
                        <a:pt x="220" y="108"/>
                      </a:lnTo>
                      <a:lnTo>
                        <a:pt x="115" y="281"/>
                      </a:lnTo>
                      <a:lnTo>
                        <a:pt x="0" y="180"/>
                      </a:lnTo>
                      <a:close/>
                    </a:path>
                  </a:pathLst>
                </a:custGeom>
                <a:solidFill>
                  <a:srgbClr val="CC9900"/>
                </a:solidFill>
                <a:ln w="9525">
                  <a:noFill/>
                  <a:round/>
                  <a:headEnd/>
                  <a:tailEnd/>
                </a:ln>
              </p:spPr>
              <p:txBody>
                <a:bodyPr/>
                <a:lstStyle/>
                <a:p>
                  <a:endParaRPr lang="en-GB">
                    <a:latin typeface="Gill Sans MT" pitchFamily="34" charset="0"/>
                  </a:endParaRPr>
                </a:p>
              </p:txBody>
            </p:sp>
            <p:sp>
              <p:nvSpPr>
                <p:cNvPr id="18554" name="Freeform 68"/>
                <p:cNvSpPr>
                  <a:spLocks noChangeAspect="1"/>
                </p:cNvSpPr>
                <p:nvPr/>
              </p:nvSpPr>
              <p:spPr bwMode="auto">
                <a:xfrm>
                  <a:off x="2534" y="1298"/>
                  <a:ext cx="270" cy="242"/>
                </a:xfrm>
                <a:custGeom>
                  <a:avLst/>
                  <a:gdLst>
                    <a:gd name="T0" fmla="*/ 107 w 447"/>
                    <a:gd name="T1" fmla="*/ 0 h 347"/>
                    <a:gd name="T2" fmla="*/ 0 w 447"/>
                    <a:gd name="T3" fmla="*/ 171 h 347"/>
                    <a:gd name="T4" fmla="*/ 337 w 447"/>
                    <a:gd name="T5" fmla="*/ 347 h 347"/>
                    <a:gd name="T6" fmla="*/ 447 w 447"/>
                    <a:gd name="T7" fmla="*/ 167 h 347"/>
                    <a:gd name="T8" fmla="*/ 107 w 447"/>
                    <a:gd name="T9" fmla="*/ 0 h 347"/>
                    <a:gd name="T10" fmla="*/ 0 60000 65536"/>
                    <a:gd name="T11" fmla="*/ 0 60000 65536"/>
                    <a:gd name="T12" fmla="*/ 0 60000 65536"/>
                    <a:gd name="T13" fmla="*/ 0 60000 65536"/>
                    <a:gd name="T14" fmla="*/ 0 60000 65536"/>
                    <a:gd name="T15" fmla="*/ 0 w 447"/>
                    <a:gd name="T16" fmla="*/ 0 h 347"/>
                    <a:gd name="T17" fmla="*/ 447 w 447"/>
                    <a:gd name="T18" fmla="*/ 347 h 347"/>
                  </a:gdLst>
                  <a:ahLst/>
                  <a:cxnLst>
                    <a:cxn ang="T10">
                      <a:pos x="T0" y="T1"/>
                    </a:cxn>
                    <a:cxn ang="T11">
                      <a:pos x="T2" y="T3"/>
                    </a:cxn>
                    <a:cxn ang="T12">
                      <a:pos x="T4" y="T5"/>
                    </a:cxn>
                    <a:cxn ang="T13">
                      <a:pos x="T6" y="T7"/>
                    </a:cxn>
                    <a:cxn ang="T14">
                      <a:pos x="T8" y="T9"/>
                    </a:cxn>
                  </a:cxnLst>
                  <a:rect l="T15" t="T16" r="T17" b="T18"/>
                  <a:pathLst>
                    <a:path w="447" h="347">
                      <a:moveTo>
                        <a:pt x="107" y="0"/>
                      </a:moveTo>
                      <a:lnTo>
                        <a:pt x="0" y="171"/>
                      </a:lnTo>
                      <a:lnTo>
                        <a:pt x="337" y="347"/>
                      </a:lnTo>
                      <a:lnTo>
                        <a:pt x="447" y="167"/>
                      </a:lnTo>
                      <a:lnTo>
                        <a:pt x="107" y="0"/>
                      </a:lnTo>
                      <a:close/>
                    </a:path>
                  </a:pathLst>
                </a:custGeom>
                <a:solidFill>
                  <a:srgbClr val="FF9900"/>
                </a:solidFill>
                <a:ln w="9525">
                  <a:noFill/>
                  <a:round/>
                  <a:headEnd/>
                  <a:tailEnd/>
                </a:ln>
              </p:spPr>
              <p:txBody>
                <a:bodyPr/>
                <a:lstStyle/>
                <a:p>
                  <a:endParaRPr lang="en-GB">
                    <a:latin typeface="Gill Sans MT" pitchFamily="34" charset="0"/>
                  </a:endParaRPr>
                </a:p>
              </p:txBody>
            </p:sp>
            <p:sp>
              <p:nvSpPr>
                <p:cNvPr id="18555" name="Rectangle 69"/>
                <p:cNvSpPr>
                  <a:spLocks noChangeAspect="1" noChangeArrowheads="1"/>
                </p:cNvSpPr>
                <p:nvPr/>
              </p:nvSpPr>
              <p:spPr bwMode="auto">
                <a:xfrm rot="-2385533">
                  <a:off x="3661" y="692"/>
                  <a:ext cx="440" cy="516"/>
                </a:xfrm>
                <a:prstGeom prst="rect">
                  <a:avLst/>
                </a:prstGeom>
                <a:solidFill>
                  <a:srgbClr val="00FFFF"/>
                </a:solidFill>
                <a:ln w="9525">
                  <a:miter lim="800000"/>
                  <a:headEnd/>
                  <a:tailEnd/>
                </a:ln>
                <a:scene3d>
                  <a:camera prst="legacyPerspectiveFront">
                    <a:rot lat="21299997" lon="1500000" rev="0"/>
                  </a:camera>
                  <a:lightRig rig="legacyFlat2" dir="t"/>
                </a:scene3d>
                <a:sp3d extrusionH="227000" prstMaterial="legacyMatte">
                  <a:bevelT w="13500" h="13500" prst="angle"/>
                  <a:bevelB w="13500" h="13500" prst="angle"/>
                  <a:extrusionClr>
                    <a:srgbClr val="00FFFF"/>
                  </a:extrusionClr>
                </a:sp3d>
              </p:spPr>
              <p:txBody>
                <a:bodyPr wrap="none" anchor="ctr">
                  <a:flatTx/>
                </a:bodyPr>
                <a:lstStyle/>
                <a:p>
                  <a:endParaRPr lang="en-GB">
                    <a:latin typeface="Gill Sans MT" pitchFamily="34" charset="0"/>
                  </a:endParaRPr>
                </a:p>
              </p:txBody>
            </p:sp>
            <p:sp>
              <p:nvSpPr>
                <p:cNvPr id="18556" name="Rectangle 70"/>
                <p:cNvSpPr>
                  <a:spLocks noChangeAspect="1" noChangeArrowheads="1"/>
                </p:cNvSpPr>
                <p:nvPr/>
              </p:nvSpPr>
              <p:spPr bwMode="auto">
                <a:xfrm rot="-1101773">
                  <a:off x="3271" y="1526"/>
                  <a:ext cx="835" cy="516"/>
                </a:xfrm>
                <a:prstGeom prst="rect">
                  <a:avLst/>
                </a:prstGeom>
                <a:solidFill>
                  <a:schemeClr val="accent1"/>
                </a:solidFill>
                <a:ln w="9525">
                  <a:miter lim="800000"/>
                  <a:headEnd/>
                  <a:tailEnd/>
                </a:ln>
                <a:scene3d>
                  <a:camera prst="legacyPerspectiveFront">
                    <a:rot lat="17099997" lon="2700000" rev="0"/>
                  </a:camera>
                  <a:lightRig rig="legacyFlat4" dir="b"/>
                </a:scene3d>
                <a:sp3d extrusionH="163500" prstMaterial="legacyMatte">
                  <a:bevelT w="13500" h="13500" prst="angle"/>
                  <a:bevelB w="13500" h="13500" prst="angle"/>
                  <a:extrusionClr>
                    <a:schemeClr val="accent1"/>
                  </a:extrusionClr>
                </a:sp3d>
              </p:spPr>
              <p:txBody>
                <a:bodyPr wrap="none" anchor="ctr">
                  <a:flatTx/>
                </a:bodyPr>
                <a:lstStyle/>
                <a:p>
                  <a:endParaRPr lang="en-GB">
                    <a:latin typeface="Gill Sans MT" pitchFamily="34" charset="0"/>
                  </a:endParaRPr>
                </a:p>
              </p:txBody>
            </p:sp>
            <p:sp>
              <p:nvSpPr>
                <p:cNvPr id="18557" name="Freeform 71"/>
                <p:cNvSpPr>
                  <a:spLocks noChangeAspect="1"/>
                </p:cNvSpPr>
                <p:nvPr/>
              </p:nvSpPr>
              <p:spPr bwMode="auto">
                <a:xfrm>
                  <a:off x="4225" y="2742"/>
                  <a:ext cx="253" cy="339"/>
                </a:xfrm>
                <a:custGeom>
                  <a:avLst/>
                  <a:gdLst>
                    <a:gd name="T0" fmla="*/ 0 w 161"/>
                    <a:gd name="T1" fmla="*/ 0 h 247"/>
                    <a:gd name="T2" fmla="*/ 123 w 161"/>
                    <a:gd name="T3" fmla="*/ 141 h 247"/>
                    <a:gd name="T4" fmla="*/ 161 w 161"/>
                    <a:gd name="T5" fmla="*/ 247 h 247"/>
                    <a:gd name="T6" fmla="*/ 38 w 161"/>
                    <a:gd name="T7" fmla="*/ 103 h 247"/>
                    <a:gd name="T8" fmla="*/ 0 w 161"/>
                    <a:gd name="T9" fmla="*/ 0 h 247"/>
                    <a:gd name="T10" fmla="*/ 0 60000 65536"/>
                    <a:gd name="T11" fmla="*/ 0 60000 65536"/>
                    <a:gd name="T12" fmla="*/ 0 60000 65536"/>
                    <a:gd name="T13" fmla="*/ 0 60000 65536"/>
                    <a:gd name="T14" fmla="*/ 0 60000 65536"/>
                    <a:gd name="T15" fmla="*/ 0 w 161"/>
                    <a:gd name="T16" fmla="*/ 0 h 247"/>
                    <a:gd name="T17" fmla="*/ 161 w 161"/>
                    <a:gd name="T18" fmla="*/ 247 h 247"/>
                  </a:gdLst>
                  <a:ahLst/>
                  <a:cxnLst>
                    <a:cxn ang="T10">
                      <a:pos x="T0" y="T1"/>
                    </a:cxn>
                    <a:cxn ang="T11">
                      <a:pos x="T2" y="T3"/>
                    </a:cxn>
                    <a:cxn ang="T12">
                      <a:pos x="T4" y="T5"/>
                    </a:cxn>
                    <a:cxn ang="T13">
                      <a:pos x="T6" y="T7"/>
                    </a:cxn>
                    <a:cxn ang="T14">
                      <a:pos x="T8" y="T9"/>
                    </a:cxn>
                  </a:cxnLst>
                  <a:rect l="T15" t="T16" r="T17" b="T18"/>
                  <a:pathLst>
                    <a:path w="161" h="247">
                      <a:moveTo>
                        <a:pt x="0" y="0"/>
                      </a:moveTo>
                      <a:lnTo>
                        <a:pt x="123" y="141"/>
                      </a:lnTo>
                      <a:lnTo>
                        <a:pt x="161" y="247"/>
                      </a:lnTo>
                      <a:lnTo>
                        <a:pt x="38" y="103"/>
                      </a:lnTo>
                      <a:lnTo>
                        <a:pt x="0" y="0"/>
                      </a:lnTo>
                      <a:close/>
                    </a:path>
                  </a:pathLst>
                </a:custGeom>
                <a:solidFill>
                  <a:srgbClr val="5D61FD"/>
                </a:solidFill>
                <a:ln w="9525">
                  <a:noFill/>
                  <a:round/>
                  <a:headEnd/>
                  <a:tailEnd/>
                </a:ln>
              </p:spPr>
              <p:txBody>
                <a:bodyPr/>
                <a:lstStyle/>
                <a:p>
                  <a:endParaRPr lang="en-GB">
                    <a:latin typeface="Gill Sans MT" pitchFamily="34" charset="0"/>
                  </a:endParaRPr>
                </a:p>
              </p:txBody>
            </p:sp>
            <p:sp>
              <p:nvSpPr>
                <p:cNvPr id="18558" name="Freeform 72"/>
                <p:cNvSpPr>
                  <a:spLocks noChangeAspect="1"/>
                </p:cNvSpPr>
                <p:nvPr/>
              </p:nvSpPr>
              <p:spPr bwMode="auto">
                <a:xfrm>
                  <a:off x="4418" y="2809"/>
                  <a:ext cx="319" cy="272"/>
                </a:xfrm>
                <a:custGeom>
                  <a:avLst/>
                  <a:gdLst>
                    <a:gd name="T0" fmla="*/ 0 w 203"/>
                    <a:gd name="T1" fmla="*/ 92 h 198"/>
                    <a:gd name="T2" fmla="*/ 168 w 203"/>
                    <a:gd name="T3" fmla="*/ 0 h 198"/>
                    <a:gd name="T4" fmla="*/ 203 w 203"/>
                    <a:gd name="T5" fmla="*/ 106 h 198"/>
                    <a:gd name="T6" fmla="*/ 38 w 203"/>
                    <a:gd name="T7" fmla="*/ 198 h 198"/>
                    <a:gd name="T8" fmla="*/ 0 w 203"/>
                    <a:gd name="T9" fmla="*/ 92 h 198"/>
                    <a:gd name="T10" fmla="*/ 0 60000 65536"/>
                    <a:gd name="T11" fmla="*/ 0 60000 65536"/>
                    <a:gd name="T12" fmla="*/ 0 60000 65536"/>
                    <a:gd name="T13" fmla="*/ 0 60000 65536"/>
                    <a:gd name="T14" fmla="*/ 0 60000 65536"/>
                    <a:gd name="T15" fmla="*/ 0 w 203"/>
                    <a:gd name="T16" fmla="*/ 0 h 198"/>
                    <a:gd name="T17" fmla="*/ 203 w 203"/>
                    <a:gd name="T18" fmla="*/ 198 h 198"/>
                  </a:gdLst>
                  <a:ahLst/>
                  <a:cxnLst>
                    <a:cxn ang="T10">
                      <a:pos x="T0" y="T1"/>
                    </a:cxn>
                    <a:cxn ang="T11">
                      <a:pos x="T2" y="T3"/>
                    </a:cxn>
                    <a:cxn ang="T12">
                      <a:pos x="T4" y="T5"/>
                    </a:cxn>
                    <a:cxn ang="T13">
                      <a:pos x="T6" y="T7"/>
                    </a:cxn>
                    <a:cxn ang="T14">
                      <a:pos x="T8" y="T9"/>
                    </a:cxn>
                  </a:cxnLst>
                  <a:rect l="T15" t="T16" r="T17" b="T18"/>
                  <a:pathLst>
                    <a:path w="203" h="198">
                      <a:moveTo>
                        <a:pt x="0" y="92"/>
                      </a:moveTo>
                      <a:lnTo>
                        <a:pt x="168" y="0"/>
                      </a:lnTo>
                      <a:lnTo>
                        <a:pt x="203" y="106"/>
                      </a:lnTo>
                      <a:lnTo>
                        <a:pt x="38" y="198"/>
                      </a:lnTo>
                      <a:lnTo>
                        <a:pt x="0" y="92"/>
                      </a:lnTo>
                      <a:close/>
                    </a:path>
                  </a:pathLst>
                </a:custGeom>
                <a:solidFill>
                  <a:srgbClr val="2F34FD"/>
                </a:solidFill>
                <a:ln w="9525">
                  <a:noFill/>
                  <a:round/>
                  <a:headEnd/>
                  <a:tailEnd/>
                </a:ln>
              </p:spPr>
              <p:txBody>
                <a:bodyPr/>
                <a:lstStyle/>
                <a:p>
                  <a:endParaRPr lang="en-GB">
                    <a:latin typeface="Gill Sans MT" pitchFamily="34" charset="0"/>
                  </a:endParaRPr>
                </a:p>
              </p:txBody>
            </p:sp>
            <p:sp>
              <p:nvSpPr>
                <p:cNvPr id="18559" name="Freeform 73"/>
                <p:cNvSpPr>
                  <a:spLocks noChangeAspect="1"/>
                </p:cNvSpPr>
                <p:nvPr/>
              </p:nvSpPr>
              <p:spPr bwMode="auto">
                <a:xfrm>
                  <a:off x="4225" y="2621"/>
                  <a:ext cx="457" cy="314"/>
                </a:xfrm>
                <a:custGeom>
                  <a:avLst/>
                  <a:gdLst>
                    <a:gd name="T0" fmla="*/ 162 w 291"/>
                    <a:gd name="T1" fmla="*/ 0 h 229"/>
                    <a:gd name="T2" fmla="*/ 0 w 291"/>
                    <a:gd name="T3" fmla="*/ 88 h 229"/>
                    <a:gd name="T4" fmla="*/ 123 w 291"/>
                    <a:gd name="T5" fmla="*/ 229 h 229"/>
                    <a:gd name="T6" fmla="*/ 291 w 291"/>
                    <a:gd name="T7" fmla="*/ 137 h 229"/>
                    <a:gd name="T8" fmla="*/ 162 w 291"/>
                    <a:gd name="T9" fmla="*/ 0 h 229"/>
                    <a:gd name="T10" fmla="*/ 0 60000 65536"/>
                    <a:gd name="T11" fmla="*/ 0 60000 65536"/>
                    <a:gd name="T12" fmla="*/ 0 60000 65536"/>
                    <a:gd name="T13" fmla="*/ 0 60000 65536"/>
                    <a:gd name="T14" fmla="*/ 0 60000 65536"/>
                    <a:gd name="T15" fmla="*/ 0 w 291"/>
                    <a:gd name="T16" fmla="*/ 0 h 229"/>
                    <a:gd name="T17" fmla="*/ 291 w 291"/>
                    <a:gd name="T18" fmla="*/ 229 h 229"/>
                  </a:gdLst>
                  <a:ahLst/>
                  <a:cxnLst>
                    <a:cxn ang="T10">
                      <a:pos x="T0" y="T1"/>
                    </a:cxn>
                    <a:cxn ang="T11">
                      <a:pos x="T2" y="T3"/>
                    </a:cxn>
                    <a:cxn ang="T12">
                      <a:pos x="T4" y="T5"/>
                    </a:cxn>
                    <a:cxn ang="T13">
                      <a:pos x="T6" y="T7"/>
                    </a:cxn>
                    <a:cxn ang="T14">
                      <a:pos x="T8" y="T9"/>
                    </a:cxn>
                  </a:cxnLst>
                  <a:rect l="T15" t="T16" r="T17" b="T18"/>
                  <a:pathLst>
                    <a:path w="291" h="229">
                      <a:moveTo>
                        <a:pt x="162" y="0"/>
                      </a:moveTo>
                      <a:lnTo>
                        <a:pt x="0" y="88"/>
                      </a:lnTo>
                      <a:lnTo>
                        <a:pt x="123" y="229"/>
                      </a:lnTo>
                      <a:lnTo>
                        <a:pt x="291" y="137"/>
                      </a:lnTo>
                      <a:lnTo>
                        <a:pt x="162" y="0"/>
                      </a:lnTo>
                      <a:close/>
                    </a:path>
                  </a:pathLst>
                </a:custGeom>
                <a:solidFill>
                  <a:srgbClr val="8285FE"/>
                </a:solidFill>
                <a:ln w="9525">
                  <a:noFill/>
                  <a:round/>
                  <a:headEnd/>
                  <a:tailEnd/>
                </a:ln>
              </p:spPr>
              <p:txBody>
                <a:bodyPr/>
                <a:lstStyle/>
                <a:p>
                  <a:endParaRPr lang="en-GB">
                    <a:latin typeface="Gill Sans MT" pitchFamily="34" charset="0"/>
                  </a:endParaRPr>
                </a:p>
              </p:txBody>
            </p:sp>
          </p:grpSp>
          <p:grpSp>
            <p:nvGrpSpPr>
              <p:cNvPr id="8" name="Group 74"/>
              <p:cNvGrpSpPr>
                <a:grpSpLocks noChangeAspect="1"/>
              </p:cNvGrpSpPr>
              <p:nvPr/>
            </p:nvGrpSpPr>
            <p:grpSpPr bwMode="auto">
              <a:xfrm>
                <a:off x="1396" y="957"/>
                <a:ext cx="2974" cy="2426"/>
                <a:chOff x="1396" y="957"/>
                <a:chExt cx="2974" cy="2426"/>
              </a:xfrm>
            </p:grpSpPr>
            <p:grpSp>
              <p:nvGrpSpPr>
                <p:cNvPr id="9" name="Group 75"/>
                <p:cNvGrpSpPr>
                  <a:grpSpLocks noChangeAspect="1"/>
                </p:cNvGrpSpPr>
                <p:nvPr/>
              </p:nvGrpSpPr>
              <p:grpSpPr bwMode="auto">
                <a:xfrm>
                  <a:off x="2909" y="1374"/>
                  <a:ext cx="1009" cy="893"/>
                  <a:chOff x="4368" y="1357"/>
                  <a:chExt cx="960" cy="959"/>
                </a:xfrm>
              </p:grpSpPr>
              <p:sp>
                <p:nvSpPr>
                  <p:cNvPr id="18524" name="Line 76"/>
                  <p:cNvSpPr>
                    <a:spLocks noChangeAspect="1" noChangeShapeType="1"/>
                  </p:cNvSpPr>
                  <p:nvPr/>
                </p:nvSpPr>
                <p:spPr bwMode="auto">
                  <a:xfrm flipH="1">
                    <a:off x="4410" y="1357"/>
                    <a:ext cx="918" cy="916"/>
                  </a:xfrm>
                  <a:prstGeom prst="line">
                    <a:avLst/>
                  </a:prstGeom>
                  <a:noFill/>
                  <a:ln w="31750">
                    <a:solidFill>
                      <a:srgbClr val="3333CC"/>
                    </a:solidFill>
                    <a:round/>
                    <a:headEnd/>
                    <a:tailEnd type="triangle" w="lg" len="lg"/>
                  </a:ln>
                </p:spPr>
                <p:txBody>
                  <a:bodyPr/>
                  <a:lstStyle/>
                  <a:p>
                    <a:endParaRPr lang="en-US"/>
                  </a:p>
                </p:txBody>
              </p:sp>
              <p:sp>
                <p:nvSpPr>
                  <p:cNvPr id="18525" name="Freeform 77"/>
                  <p:cNvSpPr>
                    <a:spLocks noChangeAspect="1"/>
                  </p:cNvSpPr>
                  <p:nvPr/>
                </p:nvSpPr>
                <p:spPr bwMode="auto">
                  <a:xfrm>
                    <a:off x="4368" y="2249"/>
                    <a:ext cx="67" cy="67"/>
                  </a:xfrm>
                  <a:custGeom>
                    <a:avLst/>
                    <a:gdLst>
                      <a:gd name="T0" fmla="*/ 23 w 67"/>
                      <a:gd name="T1" fmla="*/ 0 h 67"/>
                      <a:gd name="T2" fmla="*/ 0 w 67"/>
                      <a:gd name="T3" fmla="*/ 67 h 67"/>
                      <a:gd name="T4" fmla="*/ 67 w 67"/>
                      <a:gd name="T5" fmla="*/ 44 h 67"/>
                      <a:gd name="T6" fmla="*/ 23 w 67"/>
                      <a:gd name="T7" fmla="*/ 0 h 67"/>
                      <a:gd name="T8" fmla="*/ 0 60000 65536"/>
                      <a:gd name="T9" fmla="*/ 0 60000 65536"/>
                      <a:gd name="T10" fmla="*/ 0 60000 65536"/>
                      <a:gd name="T11" fmla="*/ 0 60000 65536"/>
                      <a:gd name="T12" fmla="*/ 0 w 67"/>
                      <a:gd name="T13" fmla="*/ 0 h 67"/>
                      <a:gd name="T14" fmla="*/ 67 w 67"/>
                      <a:gd name="T15" fmla="*/ 67 h 67"/>
                    </a:gdLst>
                    <a:ahLst/>
                    <a:cxnLst>
                      <a:cxn ang="T8">
                        <a:pos x="T0" y="T1"/>
                      </a:cxn>
                      <a:cxn ang="T9">
                        <a:pos x="T2" y="T3"/>
                      </a:cxn>
                      <a:cxn ang="T10">
                        <a:pos x="T4" y="T5"/>
                      </a:cxn>
                      <a:cxn ang="T11">
                        <a:pos x="T6" y="T7"/>
                      </a:cxn>
                    </a:cxnLst>
                    <a:rect l="T12" t="T13" r="T14" b="T15"/>
                    <a:pathLst>
                      <a:path w="67" h="67">
                        <a:moveTo>
                          <a:pt x="23" y="0"/>
                        </a:moveTo>
                        <a:lnTo>
                          <a:pt x="0" y="67"/>
                        </a:lnTo>
                        <a:lnTo>
                          <a:pt x="67" y="44"/>
                        </a:lnTo>
                        <a:lnTo>
                          <a:pt x="23" y="0"/>
                        </a:lnTo>
                        <a:close/>
                      </a:path>
                    </a:pathLst>
                  </a:custGeom>
                  <a:solidFill>
                    <a:srgbClr val="3333CC"/>
                  </a:solidFill>
                  <a:ln w="31750">
                    <a:noFill/>
                    <a:round/>
                    <a:headEnd/>
                    <a:tailEnd/>
                  </a:ln>
                </p:spPr>
                <p:txBody>
                  <a:bodyPr/>
                  <a:lstStyle/>
                  <a:p>
                    <a:endParaRPr lang="en-GB">
                      <a:latin typeface="Gill Sans MT" pitchFamily="34" charset="0"/>
                    </a:endParaRPr>
                  </a:p>
                </p:txBody>
              </p:sp>
            </p:grpSp>
            <p:grpSp>
              <p:nvGrpSpPr>
                <p:cNvPr id="10" name="Group 78"/>
                <p:cNvGrpSpPr>
                  <a:grpSpLocks noChangeAspect="1"/>
                </p:cNvGrpSpPr>
                <p:nvPr/>
              </p:nvGrpSpPr>
              <p:grpSpPr bwMode="auto">
                <a:xfrm>
                  <a:off x="2031" y="1912"/>
                  <a:ext cx="848" cy="372"/>
                  <a:chOff x="3397" y="1869"/>
                  <a:chExt cx="919" cy="483"/>
                </a:xfrm>
              </p:grpSpPr>
              <p:sp>
                <p:nvSpPr>
                  <p:cNvPr id="18522" name="Line 79"/>
                  <p:cNvSpPr>
                    <a:spLocks noChangeAspect="1" noChangeShapeType="1"/>
                  </p:cNvSpPr>
                  <p:nvPr/>
                </p:nvSpPr>
                <p:spPr bwMode="auto">
                  <a:xfrm>
                    <a:off x="3397" y="1869"/>
                    <a:ext cx="866" cy="455"/>
                  </a:xfrm>
                  <a:prstGeom prst="line">
                    <a:avLst/>
                  </a:prstGeom>
                  <a:noFill/>
                  <a:ln w="31750">
                    <a:solidFill>
                      <a:srgbClr val="3333CC"/>
                    </a:solidFill>
                    <a:round/>
                    <a:headEnd/>
                    <a:tailEnd type="triangle" w="lg" len="lg"/>
                  </a:ln>
                </p:spPr>
                <p:txBody>
                  <a:bodyPr/>
                  <a:lstStyle/>
                  <a:p>
                    <a:endParaRPr lang="en-US"/>
                  </a:p>
                </p:txBody>
              </p:sp>
              <p:sp>
                <p:nvSpPr>
                  <p:cNvPr id="18523" name="Freeform 80"/>
                  <p:cNvSpPr>
                    <a:spLocks noChangeAspect="1"/>
                  </p:cNvSpPr>
                  <p:nvPr/>
                </p:nvSpPr>
                <p:spPr bwMode="auto">
                  <a:xfrm>
                    <a:off x="4246" y="2294"/>
                    <a:ext cx="70" cy="58"/>
                  </a:xfrm>
                  <a:custGeom>
                    <a:avLst/>
                    <a:gdLst>
                      <a:gd name="T0" fmla="*/ 0 w 70"/>
                      <a:gd name="T1" fmla="*/ 56 h 58"/>
                      <a:gd name="T2" fmla="*/ 70 w 70"/>
                      <a:gd name="T3" fmla="*/ 58 h 58"/>
                      <a:gd name="T4" fmla="*/ 29 w 70"/>
                      <a:gd name="T5" fmla="*/ 0 h 58"/>
                      <a:gd name="T6" fmla="*/ 0 w 70"/>
                      <a:gd name="T7" fmla="*/ 56 h 58"/>
                      <a:gd name="T8" fmla="*/ 0 60000 65536"/>
                      <a:gd name="T9" fmla="*/ 0 60000 65536"/>
                      <a:gd name="T10" fmla="*/ 0 60000 65536"/>
                      <a:gd name="T11" fmla="*/ 0 60000 65536"/>
                      <a:gd name="T12" fmla="*/ 0 w 70"/>
                      <a:gd name="T13" fmla="*/ 0 h 58"/>
                      <a:gd name="T14" fmla="*/ 70 w 70"/>
                      <a:gd name="T15" fmla="*/ 58 h 58"/>
                    </a:gdLst>
                    <a:ahLst/>
                    <a:cxnLst>
                      <a:cxn ang="T8">
                        <a:pos x="T0" y="T1"/>
                      </a:cxn>
                      <a:cxn ang="T9">
                        <a:pos x="T2" y="T3"/>
                      </a:cxn>
                      <a:cxn ang="T10">
                        <a:pos x="T4" y="T5"/>
                      </a:cxn>
                      <a:cxn ang="T11">
                        <a:pos x="T6" y="T7"/>
                      </a:cxn>
                    </a:cxnLst>
                    <a:rect l="T12" t="T13" r="T14" b="T15"/>
                    <a:pathLst>
                      <a:path w="70" h="58">
                        <a:moveTo>
                          <a:pt x="0" y="56"/>
                        </a:moveTo>
                        <a:lnTo>
                          <a:pt x="70" y="58"/>
                        </a:lnTo>
                        <a:lnTo>
                          <a:pt x="29" y="0"/>
                        </a:lnTo>
                        <a:lnTo>
                          <a:pt x="0" y="56"/>
                        </a:lnTo>
                        <a:close/>
                      </a:path>
                    </a:pathLst>
                  </a:custGeom>
                  <a:solidFill>
                    <a:srgbClr val="3333CC"/>
                  </a:solidFill>
                  <a:ln w="31750">
                    <a:noFill/>
                    <a:round/>
                    <a:headEnd/>
                    <a:tailEnd/>
                  </a:ln>
                </p:spPr>
                <p:txBody>
                  <a:bodyPr/>
                  <a:lstStyle/>
                  <a:p>
                    <a:endParaRPr lang="en-GB">
                      <a:latin typeface="Gill Sans MT" pitchFamily="34" charset="0"/>
                    </a:endParaRPr>
                  </a:p>
                </p:txBody>
              </p:sp>
            </p:grpSp>
            <p:grpSp>
              <p:nvGrpSpPr>
                <p:cNvPr id="11" name="Group 81"/>
                <p:cNvGrpSpPr>
                  <a:grpSpLocks noChangeAspect="1"/>
                </p:cNvGrpSpPr>
                <p:nvPr/>
              </p:nvGrpSpPr>
              <p:grpSpPr bwMode="auto">
                <a:xfrm rot="-346078">
                  <a:off x="3056" y="2313"/>
                  <a:ext cx="723" cy="988"/>
                  <a:chOff x="4488" y="2424"/>
                  <a:chExt cx="432" cy="672"/>
                </a:xfrm>
              </p:grpSpPr>
              <p:sp>
                <p:nvSpPr>
                  <p:cNvPr id="18520" name="Line 82"/>
                  <p:cNvSpPr>
                    <a:spLocks noChangeAspect="1" noChangeShapeType="1"/>
                  </p:cNvSpPr>
                  <p:nvPr/>
                </p:nvSpPr>
                <p:spPr bwMode="auto">
                  <a:xfrm>
                    <a:off x="4488" y="2424"/>
                    <a:ext cx="400" cy="622"/>
                  </a:xfrm>
                  <a:prstGeom prst="line">
                    <a:avLst/>
                  </a:prstGeom>
                  <a:noFill/>
                  <a:ln w="31750">
                    <a:solidFill>
                      <a:srgbClr val="3333CC"/>
                    </a:solidFill>
                    <a:round/>
                    <a:headEnd/>
                    <a:tailEnd/>
                  </a:ln>
                </p:spPr>
                <p:txBody>
                  <a:bodyPr/>
                  <a:lstStyle/>
                  <a:p>
                    <a:endParaRPr lang="en-US"/>
                  </a:p>
                </p:txBody>
              </p:sp>
              <p:sp>
                <p:nvSpPr>
                  <p:cNvPr id="18521" name="Freeform 83"/>
                  <p:cNvSpPr>
                    <a:spLocks noChangeAspect="1"/>
                  </p:cNvSpPr>
                  <p:nvPr/>
                </p:nvSpPr>
                <p:spPr bwMode="auto">
                  <a:xfrm>
                    <a:off x="4860" y="3027"/>
                    <a:ext cx="60" cy="69"/>
                  </a:xfrm>
                  <a:custGeom>
                    <a:avLst/>
                    <a:gdLst>
                      <a:gd name="T0" fmla="*/ 0 w 60"/>
                      <a:gd name="T1" fmla="*/ 34 h 69"/>
                      <a:gd name="T2" fmla="*/ 60 w 60"/>
                      <a:gd name="T3" fmla="*/ 69 h 69"/>
                      <a:gd name="T4" fmla="*/ 52 w 60"/>
                      <a:gd name="T5" fmla="*/ 0 h 69"/>
                      <a:gd name="T6" fmla="*/ 0 w 60"/>
                      <a:gd name="T7" fmla="*/ 34 h 69"/>
                      <a:gd name="T8" fmla="*/ 0 60000 65536"/>
                      <a:gd name="T9" fmla="*/ 0 60000 65536"/>
                      <a:gd name="T10" fmla="*/ 0 60000 65536"/>
                      <a:gd name="T11" fmla="*/ 0 60000 65536"/>
                      <a:gd name="T12" fmla="*/ 0 w 60"/>
                      <a:gd name="T13" fmla="*/ 0 h 69"/>
                      <a:gd name="T14" fmla="*/ 60 w 60"/>
                      <a:gd name="T15" fmla="*/ 69 h 69"/>
                    </a:gdLst>
                    <a:ahLst/>
                    <a:cxnLst>
                      <a:cxn ang="T8">
                        <a:pos x="T0" y="T1"/>
                      </a:cxn>
                      <a:cxn ang="T9">
                        <a:pos x="T2" y="T3"/>
                      </a:cxn>
                      <a:cxn ang="T10">
                        <a:pos x="T4" y="T5"/>
                      </a:cxn>
                      <a:cxn ang="T11">
                        <a:pos x="T6" y="T7"/>
                      </a:cxn>
                    </a:cxnLst>
                    <a:rect l="T12" t="T13" r="T14" b="T15"/>
                    <a:pathLst>
                      <a:path w="60" h="69">
                        <a:moveTo>
                          <a:pt x="0" y="34"/>
                        </a:moveTo>
                        <a:lnTo>
                          <a:pt x="60" y="69"/>
                        </a:lnTo>
                        <a:lnTo>
                          <a:pt x="52" y="0"/>
                        </a:lnTo>
                        <a:lnTo>
                          <a:pt x="0" y="34"/>
                        </a:lnTo>
                        <a:close/>
                      </a:path>
                    </a:pathLst>
                  </a:custGeom>
                  <a:solidFill>
                    <a:srgbClr val="3333CC"/>
                  </a:solidFill>
                  <a:ln w="31750">
                    <a:noFill/>
                    <a:round/>
                    <a:headEnd/>
                    <a:tailEnd/>
                  </a:ln>
                </p:spPr>
                <p:txBody>
                  <a:bodyPr/>
                  <a:lstStyle/>
                  <a:p>
                    <a:endParaRPr lang="en-GB">
                      <a:latin typeface="Gill Sans MT" pitchFamily="34" charset="0"/>
                    </a:endParaRPr>
                  </a:p>
                </p:txBody>
              </p:sp>
            </p:grpSp>
            <p:sp>
              <p:nvSpPr>
                <p:cNvPr id="18508" name="Oval 84"/>
                <p:cNvSpPr>
                  <a:spLocks noChangeAspect="1" noChangeArrowheads="1"/>
                </p:cNvSpPr>
                <p:nvPr/>
              </p:nvSpPr>
              <p:spPr bwMode="auto">
                <a:xfrm>
                  <a:off x="3886" y="1333"/>
                  <a:ext cx="88" cy="77"/>
                </a:xfrm>
                <a:prstGeom prst="ellipse">
                  <a:avLst/>
                </a:prstGeom>
                <a:solidFill>
                  <a:schemeClr val="accent2"/>
                </a:solidFill>
                <a:ln w="9525">
                  <a:solidFill>
                    <a:schemeClr val="accent2"/>
                  </a:solidFill>
                  <a:round/>
                  <a:headEnd/>
                  <a:tailEnd/>
                </a:ln>
              </p:spPr>
              <p:txBody>
                <a:bodyPr wrap="none" anchor="ctr"/>
                <a:lstStyle/>
                <a:p>
                  <a:endParaRPr lang="en-GB">
                    <a:latin typeface="Gill Sans MT" pitchFamily="34" charset="0"/>
                  </a:endParaRPr>
                </a:p>
              </p:txBody>
            </p:sp>
            <p:sp>
              <p:nvSpPr>
                <p:cNvPr id="18509" name="Oval 85"/>
                <p:cNvSpPr>
                  <a:spLocks noChangeAspect="1" noChangeArrowheads="1"/>
                </p:cNvSpPr>
                <p:nvPr/>
              </p:nvSpPr>
              <p:spPr bwMode="auto">
                <a:xfrm>
                  <a:off x="1947" y="1858"/>
                  <a:ext cx="88" cy="77"/>
                </a:xfrm>
                <a:prstGeom prst="ellipse">
                  <a:avLst/>
                </a:prstGeom>
                <a:solidFill>
                  <a:schemeClr val="accent2"/>
                </a:solidFill>
                <a:ln w="9525">
                  <a:solidFill>
                    <a:schemeClr val="accent2"/>
                  </a:solidFill>
                  <a:round/>
                  <a:headEnd/>
                  <a:tailEnd/>
                </a:ln>
              </p:spPr>
              <p:txBody>
                <a:bodyPr wrap="none" anchor="ctr"/>
                <a:lstStyle/>
                <a:p>
                  <a:endParaRPr lang="en-GB">
                    <a:latin typeface="Gill Sans MT" pitchFamily="34" charset="0"/>
                  </a:endParaRPr>
                </a:p>
              </p:txBody>
            </p:sp>
            <p:sp>
              <p:nvSpPr>
                <p:cNvPr id="18510" name="Oval 86"/>
                <p:cNvSpPr>
                  <a:spLocks noChangeAspect="1" noChangeArrowheads="1"/>
                </p:cNvSpPr>
                <p:nvPr/>
              </p:nvSpPr>
              <p:spPr bwMode="auto">
                <a:xfrm>
                  <a:off x="2806" y="2222"/>
                  <a:ext cx="220" cy="130"/>
                </a:xfrm>
                <a:prstGeom prst="ellipse">
                  <a:avLst/>
                </a:prstGeom>
                <a:solidFill>
                  <a:schemeClr val="accent2"/>
                </a:solidFill>
                <a:ln w="9525">
                  <a:solidFill>
                    <a:schemeClr val="accent2"/>
                  </a:solidFill>
                  <a:round/>
                  <a:headEnd/>
                  <a:tailEnd/>
                </a:ln>
              </p:spPr>
              <p:txBody>
                <a:bodyPr wrap="none" anchor="ctr"/>
                <a:lstStyle/>
                <a:p>
                  <a:endParaRPr lang="en-GB">
                    <a:latin typeface="Gill Sans MT" pitchFamily="34" charset="0"/>
                  </a:endParaRPr>
                </a:p>
              </p:txBody>
            </p:sp>
            <p:grpSp>
              <p:nvGrpSpPr>
                <p:cNvPr id="12" name="Group 87"/>
                <p:cNvGrpSpPr>
                  <a:grpSpLocks noChangeAspect="1"/>
                </p:cNvGrpSpPr>
                <p:nvPr/>
              </p:nvGrpSpPr>
              <p:grpSpPr bwMode="auto">
                <a:xfrm>
                  <a:off x="1453" y="1651"/>
                  <a:ext cx="518" cy="243"/>
                  <a:chOff x="3397" y="1869"/>
                  <a:chExt cx="919" cy="483"/>
                </a:xfrm>
              </p:grpSpPr>
              <p:sp>
                <p:nvSpPr>
                  <p:cNvPr id="18518" name="Line 88"/>
                  <p:cNvSpPr>
                    <a:spLocks noChangeAspect="1" noChangeShapeType="1"/>
                  </p:cNvSpPr>
                  <p:nvPr/>
                </p:nvSpPr>
                <p:spPr bwMode="auto">
                  <a:xfrm>
                    <a:off x="3397" y="1869"/>
                    <a:ext cx="866" cy="455"/>
                  </a:xfrm>
                  <a:prstGeom prst="line">
                    <a:avLst/>
                  </a:prstGeom>
                  <a:noFill/>
                  <a:ln w="28575">
                    <a:solidFill>
                      <a:srgbClr val="3333CC"/>
                    </a:solidFill>
                    <a:round/>
                    <a:headEnd/>
                    <a:tailEnd type="triangle" w="lg" len="lg"/>
                  </a:ln>
                </p:spPr>
                <p:txBody>
                  <a:bodyPr/>
                  <a:lstStyle/>
                  <a:p>
                    <a:endParaRPr lang="en-US"/>
                  </a:p>
                </p:txBody>
              </p:sp>
              <p:sp>
                <p:nvSpPr>
                  <p:cNvPr id="18519" name="Freeform 89"/>
                  <p:cNvSpPr>
                    <a:spLocks noChangeAspect="1"/>
                  </p:cNvSpPr>
                  <p:nvPr/>
                </p:nvSpPr>
                <p:spPr bwMode="auto">
                  <a:xfrm>
                    <a:off x="4246" y="2294"/>
                    <a:ext cx="70" cy="58"/>
                  </a:xfrm>
                  <a:custGeom>
                    <a:avLst/>
                    <a:gdLst>
                      <a:gd name="T0" fmla="*/ 0 w 70"/>
                      <a:gd name="T1" fmla="*/ 56 h 58"/>
                      <a:gd name="T2" fmla="*/ 70 w 70"/>
                      <a:gd name="T3" fmla="*/ 58 h 58"/>
                      <a:gd name="T4" fmla="*/ 29 w 70"/>
                      <a:gd name="T5" fmla="*/ 0 h 58"/>
                      <a:gd name="T6" fmla="*/ 0 w 70"/>
                      <a:gd name="T7" fmla="*/ 56 h 58"/>
                      <a:gd name="T8" fmla="*/ 0 60000 65536"/>
                      <a:gd name="T9" fmla="*/ 0 60000 65536"/>
                      <a:gd name="T10" fmla="*/ 0 60000 65536"/>
                      <a:gd name="T11" fmla="*/ 0 60000 65536"/>
                      <a:gd name="T12" fmla="*/ 0 w 70"/>
                      <a:gd name="T13" fmla="*/ 0 h 58"/>
                      <a:gd name="T14" fmla="*/ 70 w 70"/>
                      <a:gd name="T15" fmla="*/ 58 h 58"/>
                    </a:gdLst>
                    <a:ahLst/>
                    <a:cxnLst>
                      <a:cxn ang="T8">
                        <a:pos x="T0" y="T1"/>
                      </a:cxn>
                      <a:cxn ang="T9">
                        <a:pos x="T2" y="T3"/>
                      </a:cxn>
                      <a:cxn ang="T10">
                        <a:pos x="T4" y="T5"/>
                      </a:cxn>
                      <a:cxn ang="T11">
                        <a:pos x="T6" y="T7"/>
                      </a:cxn>
                    </a:cxnLst>
                    <a:rect l="T12" t="T13" r="T14" b="T15"/>
                    <a:pathLst>
                      <a:path w="70" h="58">
                        <a:moveTo>
                          <a:pt x="0" y="56"/>
                        </a:moveTo>
                        <a:lnTo>
                          <a:pt x="70" y="58"/>
                        </a:lnTo>
                        <a:lnTo>
                          <a:pt x="29" y="0"/>
                        </a:lnTo>
                        <a:lnTo>
                          <a:pt x="0" y="56"/>
                        </a:lnTo>
                        <a:close/>
                      </a:path>
                    </a:pathLst>
                  </a:custGeom>
                  <a:solidFill>
                    <a:srgbClr val="3333CC"/>
                  </a:solidFill>
                  <a:ln w="28575">
                    <a:noFill/>
                    <a:round/>
                    <a:headEnd/>
                    <a:tailEnd/>
                  </a:ln>
                </p:spPr>
                <p:txBody>
                  <a:bodyPr/>
                  <a:lstStyle/>
                  <a:p>
                    <a:endParaRPr lang="en-GB">
                      <a:latin typeface="Gill Sans MT" pitchFamily="34" charset="0"/>
                    </a:endParaRPr>
                  </a:p>
                </p:txBody>
              </p:sp>
            </p:grpSp>
            <p:grpSp>
              <p:nvGrpSpPr>
                <p:cNvPr id="13" name="Group 90"/>
                <p:cNvGrpSpPr>
                  <a:grpSpLocks noChangeAspect="1"/>
                </p:cNvGrpSpPr>
                <p:nvPr/>
              </p:nvGrpSpPr>
              <p:grpSpPr bwMode="auto">
                <a:xfrm>
                  <a:off x="3956" y="1016"/>
                  <a:ext cx="361" cy="325"/>
                  <a:chOff x="4368" y="1357"/>
                  <a:chExt cx="960" cy="959"/>
                </a:xfrm>
              </p:grpSpPr>
              <p:sp>
                <p:nvSpPr>
                  <p:cNvPr id="18516" name="Line 91"/>
                  <p:cNvSpPr>
                    <a:spLocks noChangeAspect="1" noChangeShapeType="1"/>
                  </p:cNvSpPr>
                  <p:nvPr/>
                </p:nvSpPr>
                <p:spPr bwMode="auto">
                  <a:xfrm flipH="1">
                    <a:off x="4410" y="1357"/>
                    <a:ext cx="918" cy="916"/>
                  </a:xfrm>
                  <a:prstGeom prst="line">
                    <a:avLst/>
                  </a:prstGeom>
                  <a:noFill/>
                  <a:ln w="31750">
                    <a:solidFill>
                      <a:srgbClr val="3333CC"/>
                    </a:solidFill>
                    <a:round/>
                    <a:headEnd/>
                    <a:tailEnd type="triangle" w="lg" len="lg"/>
                  </a:ln>
                </p:spPr>
                <p:txBody>
                  <a:bodyPr/>
                  <a:lstStyle/>
                  <a:p>
                    <a:endParaRPr lang="en-US"/>
                  </a:p>
                </p:txBody>
              </p:sp>
              <p:sp>
                <p:nvSpPr>
                  <p:cNvPr id="18517" name="Freeform 92"/>
                  <p:cNvSpPr>
                    <a:spLocks noChangeAspect="1"/>
                  </p:cNvSpPr>
                  <p:nvPr/>
                </p:nvSpPr>
                <p:spPr bwMode="auto">
                  <a:xfrm>
                    <a:off x="4368" y="2249"/>
                    <a:ext cx="67" cy="67"/>
                  </a:xfrm>
                  <a:custGeom>
                    <a:avLst/>
                    <a:gdLst>
                      <a:gd name="T0" fmla="*/ 23 w 67"/>
                      <a:gd name="T1" fmla="*/ 0 h 67"/>
                      <a:gd name="T2" fmla="*/ 0 w 67"/>
                      <a:gd name="T3" fmla="*/ 67 h 67"/>
                      <a:gd name="T4" fmla="*/ 67 w 67"/>
                      <a:gd name="T5" fmla="*/ 44 h 67"/>
                      <a:gd name="T6" fmla="*/ 23 w 67"/>
                      <a:gd name="T7" fmla="*/ 0 h 67"/>
                      <a:gd name="T8" fmla="*/ 0 60000 65536"/>
                      <a:gd name="T9" fmla="*/ 0 60000 65536"/>
                      <a:gd name="T10" fmla="*/ 0 60000 65536"/>
                      <a:gd name="T11" fmla="*/ 0 60000 65536"/>
                      <a:gd name="T12" fmla="*/ 0 w 67"/>
                      <a:gd name="T13" fmla="*/ 0 h 67"/>
                      <a:gd name="T14" fmla="*/ 67 w 67"/>
                      <a:gd name="T15" fmla="*/ 67 h 67"/>
                    </a:gdLst>
                    <a:ahLst/>
                    <a:cxnLst>
                      <a:cxn ang="T8">
                        <a:pos x="T0" y="T1"/>
                      </a:cxn>
                      <a:cxn ang="T9">
                        <a:pos x="T2" y="T3"/>
                      </a:cxn>
                      <a:cxn ang="T10">
                        <a:pos x="T4" y="T5"/>
                      </a:cxn>
                      <a:cxn ang="T11">
                        <a:pos x="T6" y="T7"/>
                      </a:cxn>
                    </a:cxnLst>
                    <a:rect l="T12" t="T13" r="T14" b="T15"/>
                    <a:pathLst>
                      <a:path w="67" h="67">
                        <a:moveTo>
                          <a:pt x="23" y="0"/>
                        </a:moveTo>
                        <a:lnTo>
                          <a:pt x="0" y="67"/>
                        </a:lnTo>
                        <a:lnTo>
                          <a:pt x="67" y="44"/>
                        </a:lnTo>
                        <a:lnTo>
                          <a:pt x="23" y="0"/>
                        </a:lnTo>
                        <a:close/>
                      </a:path>
                    </a:pathLst>
                  </a:custGeom>
                  <a:solidFill>
                    <a:srgbClr val="3333CC"/>
                  </a:solidFill>
                  <a:ln w="31750">
                    <a:noFill/>
                    <a:round/>
                    <a:headEnd/>
                    <a:tailEnd/>
                  </a:ln>
                </p:spPr>
                <p:txBody>
                  <a:bodyPr/>
                  <a:lstStyle/>
                  <a:p>
                    <a:endParaRPr lang="en-GB">
                      <a:latin typeface="Gill Sans MT" pitchFamily="34" charset="0"/>
                    </a:endParaRPr>
                  </a:p>
                </p:txBody>
              </p:sp>
            </p:grpSp>
            <p:sp>
              <p:nvSpPr>
                <p:cNvPr id="18513" name="Oval 93"/>
                <p:cNvSpPr>
                  <a:spLocks noChangeAspect="1" noChangeArrowheads="1"/>
                </p:cNvSpPr>
                <p:nvPr/>
              </p:nvSpPr>
              <p:spPr bwMode="auto">
                <a:xfrm>
                  <a:off x="3778" y="3255"/>
                  <a:ext cx="133" cy="128"/>
                </a:xfrm>
                <a:prstGeom prst="ellipse">
                  <a:avLst/>
                </a:prstGeom>
                <a:solidFill>
                  <a:schemeClr val="accent2"/>
                </a:solidFill>
                <a:ln w="9525">
                  <a:solidFill>
                    <a:schemeClr val="accent2"/>
                  </a:solidFill>
                  <a:round/>
                  <a:headEnd/>
                  <a:tailEnd/>
                </a:ln>
              </p:spPr>
              <p:txBody>
                <a:bodyPr wrap="none" anchor="ctr"/>
                <a:lstStyle/>
                <a:p>
                  <a:endParaRPr lang="en-GB">
                    <a:latin typeface="Gill Sans MT" pitchFamily="34" charset="0"/>
                  </a:endParaRPr>
                </a:p>
              </p:txBody>
            </p:sp>
            <p:sp>
              <p:nvSpPr>
                <p:cNvPr id="18514" name="Oval 94"/>
                <p:cNvSpPr>
                  <a:spLocks noChangeAspect="1" noChangeArrowheads="1"/>
                </p:cNvSpPr>
                <p:nvPr/>
              </p:nvSpPr>
              <p:spPr bwMode="auto">
                <a:xfrm>
                  <a:off x="1396" y="1592"/>
                  <a:ext cx="88" cy="77"/>
                </a:xfrm>
                <a:prstGeom prst="ellipse">
                  <a:avLst/>
                </a:prstGeom>
                <a:solidFill>
                  <a:schemeClr val="accent2"/>
                </a:solidFill>
                <a:ln w="9525">
                  <a:solidFill>
                    <a:schemeClr val="accent2"/>
                  </a:solidFill>
                  <a:round/>
                  <a:headEnd/>
                  <a:tailEnd/>
                </a:ln>
              </p:spPr>
              <p:txBody>
                <a:bodyPr wrap="none" anchor="ctr"/>
                <a:lstStyle/>
                <a:p>
                  <a:endParaRPr lang="en-GB">
                    <a:latin typeface="Gill Sans MT" pitchFamily="34" charset="0"/>
                  </a:endParaRPr>
                </a:p>
              </p:txBody>
            </p:sp>
            <p:sp>
              <p:nvSpPr>
                <p:cNvPr id="18515" name="Oval 95"/>
                <p:cNvSpPr>
                  <a:spLocks noChangeAspect="1" noChangeArrowheads="1"/>
                </p:cNvSpPr>
                <p:nvPr/>
              </p:nvSpPr>
              <p:spPr bwMode="auto">
                <a:xfrm>
                  <a:off x="4282" y="957"/>
                  <a:ext cx="88" cy="77"/>
                </a:xfrm>
                <a:prstGeom prst="ellipse">
                  <a:avLst/>
                </a:prstGeom>
                <a:solidFill>
                  <a:schemeClr val="accent2"/>
                </a:solidFill>
                <a:ln w="9525">
                  <a:solidFill>
                    <a:schemeClr val="accent2"/>
                  </a:solidFill>
                  <a:round/>
                  <a:headEnd/>
                  <a:tailEnd/>
                </a:ln>
              </p:spPr>
              <p:txBody>
                <a:bodyPr wrap="none" anchor="ctr"/>
                <a:lstStyle/>
                <a:p>
                  <a:endParaRPr lang="en-GB">
                    <a:latin typeface="Gill Sans MT" pitchFamily="34" charset="0"/>
                  </a:endParaRPr>
                </a:p>
              </p:txBody>
            </p:sp>
          </p:grpSp>
          <p:grpSp>
            <p:nvGrpSpPr>
              <p:cNvPr id="14" name="Group 96"/>
              <p:cNvGrpSpPr>
                <a:grpSpLocks noChangeAspect="1"/>
              </p:cNvGrpSpPr>
              <p:nvPr/>
            </p:nvGrpSpPr>
            <p:grpSpPr bwMode="auto">
              <a:xfrm>
                <a:off x="1753" y="1066"/>
                <a:ext cx="2486" cy="2135"/>
                <a:chOff x="1753" y="1066"/>
                <a:chExt cx="2486" cy="2135"/>
              </a:xfrm>
            </p:grpSpPr>
            <p:grpSp>
              <p:nvGrpSpPr>
                <p:cNvPr id="15" name="Group 97"/>
                <p:cNvGrpSpPr>
                  <a:grpSpLocks noChangeAspect="1"/>
                </p:cNvGrpSpPr>
                <p:nvPr/>
              </p:nvGrpSpPr>
              <p:grpSpPr bwMode="auto">
                <a:xfrm>
                  <a:off x="3472" y="3069"/>
                  <a:ext cx="278" cy="132"/>
                  <a:chOff x="4776" y="2952"/>
                  <a:chExt cx="144" cy="96"/>
                </a:xfrm>
              </p:grpSpPr>
              <p:sp>
                <p:nvSpPr>
                  <p:cNvPr id="18503" name="Line 98"/>
                  <p:cNvSpPr>
                    <a:spLocks noChangeAspect="1" noChangeShapeType="1"/>
                  </p:cNvSpPr>
                  <p:nvPr/>
                </p:nvSpPr>
                <p:spPr bwMode="auto">
                  <a:xfrm>
                    <a:off x="4776" y="2952"/>
                    <a:ext cx="94" cy="64"/>
                  </a:xfrm>
                  <a:prstGeom prst="line">
                    <a:avLst/>
                  </a:prstGeom>
                  <a:noFill/>
                  <a:ln w="31750">
                    <a:solidFill>
                      <a:srgbClr val="FF0000"/>
                    </a:solidFill>
                    <a:round/>
                    <a:headEnd/>
                    <a:tailEnd/>
                  </a:ln>
                </p:spPr>
                <p:txBody>
                  <a:bodyPr/>
                  <a:lstStyle/>
                  <a:p>
                    <a:endParaRPr lang="en-US"/>
                  </a:p>
                </p:txBody>
              </p:sp>
              <p:sp>
                <p:nvSpPr>
                  <p:cNvPr id="18504" name="Freeform 99"/>
                  <p:cNvSpPr>
                    <a:spLocks noChangeAspect="1"/>
                  </p:cNvSpPr>
                  <p:nvPr/>
                </p:nvSpPr>
                <p:spPr bwMode="auto">
                  <a:xfrm>
                    <a:off x="4851" y="2988"/>
                    <a:ext cx="69" cy="60"/>
                  </a:xfrm>
                  <a:custGeom>
                    <a:avLst/>
                    <a:gdLst>
                      <a:gd name="T0" fmla="*/ 0 w 69"/>
                      <a:gd name="T1" fmla="*/ 52 h 60"/>
                      <a:gd name="T2" fmla="*/ 69 w 69"/>
                      <a:gd name="T3" fmla="*/ 60 h 60"/>
                      <a:gd name="T4" fmla="*/ 34 w 69"/>
                      <a:gd name="T5" fmla="*/ 0 h 60"/>
                      <a:gd name="T6" fmla="*/ 0 w 69"/>
                      <a:gd name="T7" fmla="*/ 52 h 60"/>
                      <a:gd name="T8" fmla="*/ 0 60000 65536"/>
                      <a:gd name="T9" fmla="*/ 0 60000 65536"/>
                      <a:gd name="T10" fmla="*/ 0 60000 65536"/>
                      <a:gd name="T11" fmla="*/ 0 60000 65536"/>
                      <a:gd name="T12" fmla="*/ 0 w 69"/>
                      <a:gd name="T13" fmla="*/ 0 h 60"/>
                      <a:gd name="T14" fmla="*/ 69 w 69"/>
                      <a:gd name="T15" fmla="*/ 60 h 60"/>
                    </a:gdLst>
                    <a:ahLst/>
                    <a:cxnLst>
                      <a:cxn ang="T8">
                        <a:pos x="T0" y="T1"/>
                      </a:cxn>
                      <a:cxn ang="T9">
                        <a:pos x="T2" y="T3"/>
                      </a:cxn>
                      <a:cxn ang="T10">
                        <a:pos x="T4" y="T5"/>
                      </a:cxn>
                      <a:cxn ang="T11">
                        <a:pos x="T6" y="T7"/>
                      </a:cxn>
                    </a:cxnLst>
                    <a:rect l="T12" t="T13" r="T14" b="T15"/>
                    <a:pathLst>
                      <a:path w="69" h="60">
                        <a:moveTo>
                          <a:pt x="0" y="52"/>
                        </a:moveTo>
                        <a:lnTo>
                          <a:pt x="69" y="60"/>
                        </a:lnTo>
                        <a:lnTo>
                          <a:pt x="34" y="0"/>
                        </a:lnTo>
                        <a:lnTo>
                          <a:pt x="0" y="52"/>
                        </a:lnTo>
                        <a:close/>
                      </a:path>
                    </a:pathLst>
                  </a:custGeom>
                  <a:solidFill>
                    <a:srgbClr val="FF0000"/>
                  </a:solidFill>
                  <a:ln w="31750">
                    <a:solidFill>
                      <a:srgbClr val="FF0000"/>
                    </a:solidFill>
                    <a:round/>
                    <a:headEnd/>
                    <a:tailEnd/>
                  </a:ln>
                </p:spPr>
                <p:txBody>
                  <a:bodyPr/>
                  <a:lstStyle/>
                  <a:p>
                    <a:endParaRPr lang="en-GB">
                      <a:latin typeface="Gill Sans MT" pitchFamily="34" charset="0"/>
                    </a:endParaRPr>
                  </a:p>
                </p:txBody>
              </p:sp>
            </p:grpSp>
            <p:grpSp>
              <p:nvGrpSpPr>
                <p:cNvPr id="16" name="Group 100"/>
                <p:cNvGrpSpPr>
                  <a:grpSpLocks noChangeAspect="1"/>
                </p:cNvGrpSpPr>
                <p:nvPr/>
              </p:nvGrpSpPr>
              <p:grpSpPr bwMode="auto">
                <a:xfrm>
                  <a:off x="1753" y="1436"/>
                  <a:ext cx="226" cy="330"/>
                  <a:chOff x="3648" y="1776"/>
                  <a:chExt cx="144" cy="240"/>
                </a:xfrm>
              </p:grpSpPr>
              <p:sp>
                <p:nvSpPr>
                  <p:cNvPr id="18501" name="Line 101"/>
                  <p:cNvSpPr>
                    <a:spLocks noChangeAspect="1" noChangeShapeType="1"/>
                  </p:cNvSpPr>
                  <p:nvPr/>
                </p:nvSpPr>
                <p:spPr bwMode="auto">
                  <a:xfrm flipH="1">
                    <a:off x="3678" y="1776"/>
                    <a:ext cx="114" cy="189"/>
                  </a:xfrm>
                  <a:prstGeom prst="line">
                    <a:avLst/>
                  </a:prstGeom>
                  <a:noFill/>
                  <a:ln w="31750">
                    <a:solidFill>
                      <a:srgbClr val="FF0000"/>
                    </a:solidFill>
                    <a:round/>
                    <a:headEnd/>
                    <a:tailEnd/>
                  </a:ln>
                </p:spPr>
                <p:txBody>
                  <a:bodyPr/>
                  <a:lstStyle/>
                  <a:p>
                    <a:endParaRPr lang="en-US"/>
                  </a:p>
                </p:txBody>
              </p:sp>
              <p:sp>
                <p:nvSpPr>
                  <p:cNvPr id="18502" name="Freeform 102"/>
                  <p:cNvSpPr>
                    <a:spLocks noChangeAspect="1"/>
                  </p:cNvSpPr>
                  <p:nvPr/>
                </p:nvSpPr>
                <p:spPr bwMode="auto">
                  <a:xfrm>
                    <a:off x="3648" y="1946"/>
                    <a:ext cx="60" cy="70"/>
                  </a:xfrm>
                  <a:custGeom>
                    <a:avLst/>
                    <a:gdLst>
                      <a:gd name="T0" fmla="*/ 6 w 60"/>
                      <a:gd name="T1" fmla="*/ 0 h 70"/>
                      <a:gd name="T2" fmla="*/ 0 w 60"/>
                      <a:gd name="T3" fmla="*/ 70 h 70"/>
                      <a:gd name="T4" fmla="*/ 60 w 60"/>
                      <a:gd name="T5" fmla="*/ 33 h 70"/>
                      <a:gd name="T6" fmla="*/ 6 w 60"/>
                      <a:gd name="T7" fmla="*/ 0 h 70"/>
                      <a:gd name="T8" fmla="*/ 0 60000 65536"/>
                      <a:gd name="T9" fmla="*/ 0 60000 65536"/>
                      <a:gd name="T10" fmla="*/ 0 60000 65536"/>
                      <a:gd name="T11" fmla="*/ 0 60000 65536"/>
                      <a:gd name="T12" fmla="*/ 0 w 60"/>
                      <a:gd name="T13" fmla="*/ 0 h 70"/>
                      <a:gd name="T14" fmla="*/ 60 w 60"/>
                      <a:gd name="T15" fmla="*/ 70 h 70"/>
                    </a:gdLst>
                    <a:ahLst/>
                    <a:cxnLst>
                      <a:cxn ang="T8">
                        <a:pos x="T0" y="T1"/>
                      </a:cxn>
                      <a:cxn ang="T9">
                        <a:pos x="T2" y="T3"/>
                      </a:cxn>
                      <a:cxn ang="T10">
                        <a:pos x="T4" y="T5"/>
                      </a:cxn>
                      <a:cxn ang="T11">
                        <a:pos x="T6" y="T7"/>
                      </a:cxn>
                    </a:cxnLst>
                    <a:rect l="T12" t="T13" r="T14" b="T15"/>
                    <a:pathLst>
                      <a:path w="60" h="70">
                        <a:moveTo>
                          <a:pt x="6" y="0"/>
                        </a:moveTo>
                        <a:lnTo>
                          <a:pt x="0" y="70"/>
                        </a:lnTo>
                        <a:lnTo>
                          <a:pt x="60" y="33"/>
                        </a:lnTo>
                        <a:lnTo>
                          <a:pt x="6" y="0"/>
                        </a:lnTo>
                        <a:close/>
                      </a:path>
                    </a:pathLst>
                  </a:custGeom>
                  <a:solidFill>
                    <a:srgbClr val="FF0000"/>
                  </a:solidFill>
                  <a:ln w="31750">
                    <a:solidFill>
                      <a:srgbClr val="FF0000"/>
                    </a:solidFill>
                    <a:round/>
                    <a:headEnd/>
                    <a:tailEnd/>
                  </a:ln>
                </p:spPr>
                <p:txBody>
                  <a:bodyPr/>
                  <a:lstStyle/>
                  <a:p>
                    <a:endParaRPr lang="en-GB">
                      <a:latin typeface="Gill Sans MT" pitchFamily="34" charset="0"/>
                    </a:endParaRPr>
                  </a:p>
                </p:txBody>
              </p:sp>
            </p:grpSp>
            <p:sp>
              <p:nvSpPr>
                <p:cNvPr id="18496" name="Line 103"/>
                <p:cNvSpPr>
                  <a:spLocks noChangeAspect="1" noChangeShapeType="1"/>
                </p:cNvSpPr>
                <p:nvPr/>
              </p:nvSpPr>
              <p:spPr bwMode="auto">
                <a:xfrm>
                  <a:off x="3955" y="1066"/>
                  <a:ext cx="1" cy="258"/>
                </a:xfrm>
                <a:prstGeom prst="line">
                  <a:avLst/>
                </a:prstGeom>
                <a:noFill/>
                <a:ln w="31750">
                  <a:solidFill>
                    <a:srgbClr val="FF0000"/>
                  </a:solidFill>
                  <a:round/>
                  <a:headEnd/>
                  <a:tailEnd type="triangle" w="med" len="med"/>
                </a:ln>
              </p:spPr>
              <p:txBody>
                <a:bodyPr/>
                <a:lstStyle/>
                <a:p>
                  <a:endParaRPr lang="en-US"/>
                </a:p>
              </p:txBody>
            </p:sp>
            <p:sp>
              <p:nvSpPr>
                <p:cNvPr id="18497" name="Line 104"/>
                <p:cNvSpPr>
                  <a:spLocks noChangeAspect="1" noChangeShapeType="1"/>
                </p:cNvSpPr>
                <p:nvPr/>
              </p:nvSpPr>
              <p:spPr bwMode="auto">
                <a:xfrm flipH="1">
                  <a:off x="3985" y="1296"/>
                  <a:ext cx="254" cy="46"/>
                </a:xfrm>
                <a:prstGeom prst="line">
                  <a:avLst/>
                </a:prstGeom>
                <a:noFill/>
                <a:ln w="31750">
                  <a:solidFill>
                    <a:srgbClr val="FF0000"/>
                  </a:solidFill>
                  <a:round/>
                  <a:headEnd/>
                  <a:tailEnd type="triangle" w="med" len="med"/>
                </a:ln>
              </p:spPr>
              <p:txBody>
                <a:bodyPr/>
                <a:lstStyle/>
                <a:p>
                  <a:endParaRPr lang="en-US"/>
                </a:p>
              </p:txBody>
            </p:sp>
            <p:sp>
              <p:nvSpPr>
                <p:cNvPr id="18498" name="Line 105"/>
                <p:cNvSpPr>
                  <a:spLocks noChangeAspect="1" noChangeShapeType="1"/>
                </p:cNvSpPr>
                <p:nvPr/>
              </p:nvSpPr>
              <p:spPr bwMode="auto">
                <a:xfrm flipH="1">
                  <a:off x="2999" y="2053"/>
                  <a:ext cx="218" cy="106"/>
                </a:xfrm>
                <a:prstGeom prst="line">
                  <a:avLst/>
                </a:prstGeom>
                <a:noFill/>
                <a:ln w="31750">
                  <a:solidFill>
                    <a:srgbClr val="FF0000"/>
                  </a:solidFill>
                  <a:round/>
                  <a:headEnd/>
                  <a:tailEnd type="triangle" w="med" len="med"/>
                </a:ln>
              </p:spPr>
              <p:txBody>
                <a:bodyPr/>
                <a:lstStyle/>
                <a:p>
                  <a:endParaRPr lang="en-US"/>
                </a:p>
              </p:txBody>
            </p:sp>
            <p:sp>
              <p:nvSpPr>
                <p:cNvPr id="18499" name="Line 106"/>
                <p:cNvSpPr>
                  <a:spLocks noChangeAspect="1" noChangeShapeType="1"/>
                </p:cNvSpPr>
                <p:nvPr/>
              </p:nvSpPr>
              <p:spPr bwMode="auto">
                <a:xfrm>
                  <a:off x="1860" y="2008"/>
                  <a:ext cx="794" cy="196"/>
                </a:xfrm>
                <a:prstGeom prst="line">
                  <a:avLst/>
                </a:prstGeom>
                <a:noFill/>
                <a:ln w="31750">
                  <a:solidFill>
                    <a:srgbClr val="FF0000"/>
                  </a:solidFill>
                  <a:round/>
                  <a:headEnd/>
                  <a:tailEnd type="triangle" w="med" len="med"/>
                </a:ln>
              </p:spPr>
              <p:txBody>
                <a:bodyPr/>
                <a:lstStyle/>
                <a:p>
                  <a:endParaRPr lang="en-US"/>
                </a:p>
              </p:txBody>
            </p:sp>
            <p:sp>
              <p:nvSpPr>
                <p:cNvPr id="18500" name="Line 107"/>
                <p:cNvSpPr>
                  <a:spLocks noChangeAspect="1" noChangeShapeType="1"/>
                </p:cNvSpPr>
                <p:nvPr/>
              </p:nvSpPr>
              <p:spPr bwMode="auto">
                <a:xfrm>
                  <a:off x="2399" y="1892"/>
                  <a:ext cx="203" cy="259"/>
                </a:xfrm>
                <a:prstGeom prst="line">
                  <a:avLst/>
                </a:prstGeom>
                <a:noFill/>
                <a:ln w="31750">
                  <a:solidFill>
                    <a:srgbClr val="FF0000"/>
                  </a:solidFill>
                  <a:round/>
                  <a:headEnd/>
                  <a:tailEnd type="triangle" w="med" len="med"/>
                </a:ln>
              </p:spPr>
              <p:txBody>
                <a:bodyPr/>
                <a:lstStyle/>
                <a:p>
                  <a:endParaRPr lang="en-US"/>
                </a:p>
              </p:txBody>
            </p:sp>
          </p:grpSp>
          <p:grpSp>
            <p:nvGrpSpPr>
              <p:cNvPr id="17" name="Group 108"/>
              <p:cNvGrpSpPr>
                <a:grpSpLocks noChangeAspect="1"/>
              </p:cNvGrpSpPr>
              <p:nvPr/>
            </p:nvGrpSpPr>
            <p:grpSpPr bwMode="auto">
              <a:xfrm>
                <a:off x="2508" y="1405"/>
                <a:ext cx="1954" cy="1711"/>
                <a:chOff x="2508" y="1405"/>
                <a:chExt cx="1954" cy="1711"/>
              </a:xfrm>
            </p:grpSpPr>
            <p:grpSp>
              <p:nvGrpSpPr>
                <p:cNvPr id="18" name="Group 109"/>
                <p:cNvGrpSpPr>
                  <a:grpSpLocks noChangeAspect="1"/>
                </p:cNvGrpSpPr>
                <p:nvPr/>
              </p:nvGrpSpPr>
              <p:grpSpPr bwMode="auto">
                <a:xfrm>
                  <a:off x="3859" y="2509"/>
                  <a:ext cx="377" cy="198"/>
                  <a:chOff x="4968" y="2520"/>
                  <a:chExt cx="240" cy="144"/>
                </a:xfrm>
              </p:grpSpPr>
              <p:sp>
                <p:nvSpPr>
                  <p:cNvPr id="18492" name="Line 110"/>
                  <p:cNvSpPr>
                    <a:spLocks noChangeAspect="1" noChangeShapeType="1"/>
                  </p:cNvSpPr>
                  <p:nvPr/>
                </p:nvSpPr>
                <p:spPr bwMode="auto">
                  <a:xfrm flipH="1">
                    <a:off x="5019" y="2520"/>
                    <a:ext cx="189" cy="114"/>
                  </a:xfrm>
                  <a:prstGeom prst="line">
                    <a:avLst/>
                  </a:prstGeom>
                  <a:noFill/>
                  <a:ln w="31750">
                    <a:solidFill>
                      <a:srgbClr val="000000"/>
                    </a:solidFill>
                    <a:round/>
                    <a:headEnd/>
                    <a:tailEnd/>
                  </a:ln>
                </p:spPr>
                <p:txBody>
                  <a:bodyPr/>
                  <a:lstStyle/>
                  <a:p>
                    <a:endParaRPr lang="en-US"/>
                  </a:p>
                </p:txBody>
              </p:sp>
              <p:sp>
                <p:nvSpPr>
                  <p:cNvPr id="18493" name="Freeform 111"/>
                  <p:cNvSpPr>
                    <a:spLocks noChangeAspect="1"/>
                  </p:cNvSpPr>
                  <p:nvPr/>
                </p:nvSpPr>
                <p:spPr bwMode="auto">
                  <a:xfrm>
                    <a:off x="4968" y="2605"/>
                    <a:ext cx="71" cy="59"/>
                  </a:xfrm>
                  <a:custGeom>
                    <a:avLst/>
                    <a:gdLst>
                      <a:gd name="T0" fmla="*/ 38 w 71"/>
                      <a:gd name="T1" fmla="*/ 0 h 59"/>
                      <a:gd name="T2" fmla="*/ 0 w 71"/>
                      <a:gd name="T3" fmla="*/ 59 h 59"/>
                      <a:gd name="T4" fmla="*/ 71 w 71"/>
                      <a:gd name="T5" fmla="*/ 54 h 59"/>
                      <a:gd name="T6" fmla="*/ 38 w 71"/>
                      <a:gd name="T7" fmla="*/ 0 h 59"/>
                      <a:gd name="T8" fmla="*/ 0 60000 65536"/>
                      <a:gd name="T9" fmla="*/ 0 60000 65536"/>
                      <a:gd name="T10" fmla="*/ 0 60000 65536"/>
                      <a:gd name="T11" fmla="*/ 0 60000 65536"/>
                      <a:gd name="T12" fmla="*/ 0 w 71"/>
                      <a:gd name="T13" fmla="*/ 0 h 59"/>
                      <a:gd name="T14" fmla="*/ 71 w 71"/>
                      <a:gd name="T15" fmla="*/ 59 h 59"/>
                    </a:gdLst>
                    <a:ahLst/>
                    <a:cxnLst>
                      <a:cxn ang="T8">
                        <a:pos x="T0" y="T1"/>
                      </a:cxn>
                      <a:cxn ang="T9">
                        <a:pos x="T2" y="T3"/>
                      </a:cxn>
                      <a:cxn ang="T10">
                        <a:pos x="T4" y="T5"/>
                      </a:cxn>
                      <a:cxn ang="T11">
                        <a:pos x="T6" y="T7"/>
                      </a:cxn>
                    </a:cxnLst>
                    <a:rect l="T12" t="T13" r="T14" b="T15"/>
                    <a:pathLst>
                      <a:path w="71" h="59">
                        <a:moveTo>
                          <a:pt x="38" y="0"/>
                        </a:moveTo>
                        <a:lnTo>
                          <a:pt x="0" y="59"/>
                        </a:lnTo>
                        <a:lnTo>
                          <a:pt x="71" y="54"/>
                        </a:lnTo>
                        <a:lnTo>
                          <a:pt x="38" y="0"/>
                        </a:lnTo>
                        <a:close/>
                      </a:path>
                    </a:pathLst>
                  </a:custGeom>
                  <a:solidFill>
                    <a:srgbClr val="000000"/>
                  </a:solidFill>
                  <a:ln w="31750">
                    <a:noFill/>
                    <a:round/>
                    <a:headEnd/>
                    <a:tailEnd/>
                  </a:ln>
                </p:spPr>
                <p:txBody>
                  <a:bodyPr/>
                  <a:lstStyle/>
                  <a:p>
                    <a:endParaRPr lang="en-GB">
                      <a:latin typeface="Gill Sans MT" pitchFamily="34" charset="0"/>
                    </a:endParaRPr>
                  </a:p>
                </p:txBody>
              </p:sp>
            </p:grpSp>
            <p:grpSp>
              <p:nvGrpSpPr>
                <p:cNvPr id="19" name="Group 112"/>
                <p:cNvGrpSpPr>
                  <a:grpSpLocks noChangeAspect="1"/>
                </p:cNvGrpSpPr>
                <p:nvPr/>
              </p:nvGrpSpPr>
              <p:grpSpPr bwMode="auto">
                <a:xfrm>
                  <a:off x="3331" y="2311"/>
                  <a:ext cx="226" cy="198"/>
                  <a:chOff x="4632" y="2376"/>
                  <a:chExt cx="144" cy="144"/>
                </a:xfrm>
              </p:grpSpPr>
              <p:sp>
                <p:nvSpPr>
                  <p:cNvPr id="18490" name="Line 113"/>
                  <p:cNvSpPr>
                    <a:spLocks noChangeAspect="1" noChangeShapeType="1"/>
                  </p:cNvSpPr>
                  <p:nvPr/>
                </p:nvSpPr>
                <p:spPr bwMode="auto">
                  <a:xfrm flipH="1">
                    <a:off x="4674" y="2376"/>
                    <a:ext cx="102" cy="102"/>
                  </a:xfrm>
                  <a:prstGeom prst="line">
                    <a:avLst/>
                  </a:prstGeom>
                  <a:noFill/>
                  <a:ln w="31750">
                    <a:solidFill>
                      <a:srgbClr val="000000"/>
                    </a:solidFill>
                    <a:round/>
                    <a:headEnd/>
                    <a:tailEnd/>
                  </a:ln>
                </p:spPr>
                <p:txBody>
                  <a:bodyPr/>
                  <a:lstStyle/>
                  <a:p>
                    <a:endParaRPr lang="en-US"/>
                  </a:p>
                </p:txBody>
              </p:sp>
              <p:sp>
                <p:nvSpPr>
                  <p:cNvPr id="18491" name="Freeform 114"/>
                  <p:cNvSpPr>
                    <a:spLocks noChangeAspect="1"/>
                  </p:cNvSpPr>
                  <p:nvPr/>
                </p:nvSpPr>
                <p:spPr bwMode="auto">
                  <a:xfrm>
                    <a:off x="4632" y="2454"/>
                    <a:ext cx="67" cy="66"/>
                  </a:xfrm>
                  <a:custGeom>
                    <a:avLst/>
                    <a:gdLst>
                      <a:gd name="T0" fmla="*/ 23 w 67"/>
                      <a:gd name="T1" fmla="*/ 0 h 66"/>
                      <a:gd name="T2" fmla="*/ 0 w 67"/>
                      <a:gd name="T3" fmla="*/ 66 h 66"/>
                      <a:gd name="T4" fmla="*/ 67 w 67"/>
                      <a:gd name="T5" fmla="*/ 44 h 66"/>
                      <a:gd name="T6" fmla="*/ 23 w 67"/>
                      <a:gd name="T7" fmla="*/ 0 h 66"/>
                      <a:gd name="T8" fmla="*/ 0 60000 65536"/>
                      <a:gd name="T9" fmla="*/ 0 60000 65536"/>
                      <a:gd name="T10" fmla="*/ 0 60000 65536"/>
                      <a:gd name="T11" fmla="*/ 0 60000 65536"/>
                      <a:gd name="T12" fmla="*/ 0 w 67"/>
                      <a:gd name="T13" fmla="*/ 0 h 66"/>
                      <a:gd name="T14" fmla="*/ 67 w 67"/>
                      <a:gd name="T15" fmla="*/ 66 h 66"/>
                    </a:gdLst>
                    <a:ahLst/>
                    <a:cxnLst>
                      <a:cxn ang="T8">
                        <a:pos x="T0" y="T1"/>
                      </a:cxn>
                      <a:cxn ang="T9">
                        <a:pos x="T2" y="T3"/>
                      </a:cxn>
                      <a:cxn ang="T10">
                        <a:pos x="T4" y="T5"/>
                      </a:cxn>
                      <a:cxn ang="T11">
                        <a:pos x="T6" y="T7"/>
                      </a:cxn>
                    </a:cxnLst>
                    <a:rect l="T12" t="T13" r="T14" b="T15"/>
                    <a:pathLst>
                      <a:path w="67" h="66">
                        <a:moveTo>
                          <a:pt x="23" y="0"/>
                        </a:moveTo>
                        <a:lnTo>
                          <a:pt x="0" y="66"/>
                        </a:lnTo>
                        <a:lnTo>
                          <a:pt x="67" y="44"/>
                        </a:lnTo>
                        <a:lnTo>
                          <a:pt x="23" y="0"/>
                        </a:lnTo>
                        <a:close/>
                      </a:path>
                    </a:pathLst>
                  </a:custGeom>
                  <a:solidFill>
                    <a:srgbClr val="000000"/>
                  </a:solidFill>
                  <a:ln w="31750">
                    <a:noFill/>
                    <a:round/>
                    <a:headEnd/>
                    <a:tailEnd/>
                  </a:ln>
                </p:spPr>
                <p:txBody>
                  <a:bodyPr/>
                  <a:lstStyle/>
                  <a:p>
                    <a:endParaRPr lang="en-GB">
                      <a:latin typeface="Gill Sans MT" pitchFamily="34" charset="0"/>
                    </a:endParaRPr>
                  </a:p>
                </p:txBody>
              </p:sp>
            </p:grpSp>
            <p:grpSp>
              <p:nvGrpSpPr>
                <p:cNvPr id="20" name="Group 115"/>
                <p:cNvGrpSpPr>
                  <a:grpSpLocks noChangeAspect="1"/>
                </p:cNvGrpSpPr>
                <p:nvPr/>
              </p:nvGrpSpPr>
              <p:grpSpPr bwMode="auto">
                <a:xfrm>
                  <a:off x="3557" y="2707"/>
                  <a:ext cx="302" cy="132"/>
                  <a:chOff x="4776" y="2664"/>
                  <a:chExt cx="192" cy="96"/>
                </a:xfrm>
              </p:grpSpPr>
              <p:sp>
                <p:nvSpPr>
                  <p:cNvPr id="18488" name="Line 116"/>
                  <p:cNvSpPr>
                    <a:spLocks noChangeAspect="1" noChangeShapeType="1"/>
                  </p:cNvSpPr>
                  <p:nvPr/>
                </p:nvSpPr>
                <p:spPr bwMode="auto">
                  <a:xfrm flipH="1">
                    <a:off x="4829" y="2664"/>
                    <a:ext cx="139" cy="70"/>
                  </a:xfrm>
                  <a:prstGeom prst="line">
                    <a:avLst/>
                  </a:prstGeom>
                  <a:noFill/>
                  <a:ln w="31750">
                    <a:solidFill>
                      <a:srgbClr val="000000"/>
                    </a:solidFill>
                    <a:round/>
                    <a:headEnd/>
                    <a:tailEnd/>
                  </a:ln>
                </p:spPr>
                <p:txBody>
                  <a:bodyPr/>
                  <a:lstStyle/>
                  <a:p>
                    <a:endParaRPr lang="en-US"/>
                  </a:p>
                </p:txBody>
              </p:sp>
              <p:sp>
                <p:nvSpPr>
                  <p:cNvPr id="18489" name="Freeform 117"/>
                  <p:cNvSpPr>
                    <a:spLocks noChangeAspect="1"/>
                  </p:cNvSpPr>
                  <p:nvPr/>
                </p:nvSpPr>
                <p:spPr bwMode="auto">
                  <a:xfrm>
                    <a:off x="4776" y="2704"/>
                    <a:ext cx="71" cy="56"/>
                  </a:xfrm>
                  <a:custGeom>
                    <a:avLst/>
                    <a:gdLst>
                      <a:gd name="T0" fmla="*/ 42 w 71"/>
                      <a:gd name="T1" fmla="*/ 0 h 56"/>
                      <a:gd name="T2" fmla="*/ 0 w 71"/>
                      <a:gd name="T3" fmla="*/ 56 h 56"/>
                      <a:gd name="T4" fmla="*/ 71 w 71"/>
                      <a:gd name="T5" fmla="*/ 56 h 56"/>
                      <a:gd name="T6" fmla="*/ 42 w 71"/>
                      <a:gd name="T7" fmla="*/ 0 h 56"/>
                      <a:gd name="T8" fmla="*/ 0 60000 65536"/>
                      <a:gd name="T9" fmla="*/ 0 60000 65536"/>
                      <a:gd name="T10" fmla="*/ 0 60000 65536"/>
                      <a:gd name="T11" fmla="*/ 0 60000 65536"/>
                      <a:gd name="T12" fmla="*/ 0 w 71"/>
                      <a:gd name="T13" fmla="*/ 0 h 56"/>
                      <a:gd name="T14" fmla="*/ 71 w 71"/>
                      <a:gd name="T15" fmla="*/ 56 h 56"/>
                    </a:gdLst>
                    <a:ahLst/>
                    <a:cxnLst>
                      <a:cxn ang="T8">
                        <a:pos x="T0" y="T1"/>
                      </a:cxn>
                      <a:cxn ang="T9">
                        <a:pos x="T2" y="T3"/>
                      </a:cxn>
                      <a:cxn ang="T10">
                        <a:pos x="T4" y="T5"/>
                      </a:cxn>
                      <a:cxn ang="T11">
                        <a:pos x="T6" y="T7"/>
                      </a:cxn>
                    </a:cxnLst>
                    <a:rect l="T12" t="T13" r="T14" b="T15"/>
                    <a:pathLst>
                      <a:path w="71" h="56">
                        <a:moveTo>
                          <a:pt x="42" y="0"/>
                        </a:moveTo>
                        <a:lnTo>
                          <a:pt x="0" y="56"/>
                        </a:lnTo>
                        <a:lnTo>
                          <a:pt x="71" y="56"/>
                        </a:lnTo>
                        <a:lnTo>
                          <a:pt x="42" y="0"/>
                        </a:lnTo>
                        <a:close/>
                      </a:path>
                    </a:pathLst>
                  </a:custGeom>
                  <a:solidFill>
                    <a:srgbClr val="000000"/>
                  </a:solidFill>
                  <a:ln w="31750">
                    <a:noFill/>
                    <a:round/>
                    <a:headEnd/>
                    <a:tailEnd/>
                  </a:ln>
                </p:spPr>
                <p:txBody>
                  <a:bodyPr/>
                  <a:lstStyle/>
                  <a:p>
                    <a:endParaRPr lang="en-GB">
                      <a:latin typeface="Gill Sans MT" pitchFamily="34" charset="0"/>
                    </a:endParaRPr>
                  </a:p>
                </p:txBody>
              </p:sp>
            </p:grpSp>
            <p:grpSp>
              <p:nvGrpSpPr>
                <p:cNvPr id="21" name="Group 118"/>
                <p:cNvGrpSpPr>
                  <a:grpSpLocks noChangeAspect="1"/>
                </p:cNvGrpSpPr>
                <p:nvPr/>
              </p:nvGrpSpPr>
              <p:grpSpPr bwMode="auto">
                <a:xfrm rot="1083378">
                  <a:off x="2750" y="2453"/>
                  <a:ext cx="377" cy="90"/>
                  <a:chOff x="4248" y="2454"/>
                  <a:chExt cx="240" cy="66"/>
                </a:xfrm>
              </p:grpSpPr>
              <p:sp>
                <p:nvSpPr>
                  <p:cNvPr id="18486" name="Line 119"/>
                  <p:cNvSpPr>
                    <a:spLocks noChangeAspect="1" noChangeShapeType="1"/>
                  </p:cNvSpPr>
                  <p:nvPr/>
                </p:nvSpPr>
                <p:spPr bwMode="auto">
                  <a:xfrm flipV="1">
                    <a:off x="4248" y="2484"/>
                    <a:ext cx="181" cy="36"/>
                  </a:xfrm>
                  <a:prstGeom prst="line">
                    <a:avLst/>
                  </a:prstGeom>
                  <a:noFill/>
                  <a:ln w="31750">
                    <a:solidFill>
                      <a:srgbClr val="000000"/>
                    </a:solidFill>
                    <a:round/>
                    <a:headEnd/>
                    <a:tailEnd/>
                  </a:ln>
                </p:spPr>
                <p:txBody>
                  <a:bodyPr/>
                  <a:lstStyle/>
                  <a:p>
                    <a:endParaRPr lang="en-US"/>
                  </a:p>
                </p:txBody>
              </p:sp>
              <p:sp>
                <p:nvSpPr>
                  <p:cNvPr id="18487" name="Freeform 120"/>
                  <p:cNvSpPr>
                    <a:spLocks noChangeAspect="1"/>
                  </p:cNvSpPr>
                  <p:nvPr/>
                </p:nvSpPr>
                <p:spPr bwMode="auto">
                  <a:xfrm>
                    <a:off x="4421" y="2454"/>
                    <a:ext cx="67" cy="62"/>
                  </a:xfrm>
                  <a:custGeom>
                    <a:avLst/>
                    <a:gdLst>
                      <a:gd name="T0" fmla="*/ 12 w 67"/>
                      <a:gd name="T1" fmla="*/ 62 h 62"/>
                      <a:gd name="T2" fmla="*/ 67 w 67"/>
                      <a:gd name="T3" fmla="*/ 18 h 62"/>
                      <a:gd name="T4" fmla="*/ 0 w 67"/>
                      <a:gd name="T5" fmla="*/ 0 h 62"/>
                      <a:gd name="T6" fmla="*/ 12 w 67"/>
                      <a:gd name="T7" fmla="*/ 62 h 62"/>
                      <a:gd name="T8" fmla="*/ 0 60000 65536"/>
                      <a:gd name="T9" fmla="*/ 0 60000 65536"/>
                      <a:gd name="T10" fmla="*/ 0 60000 65536"/>
                      <a:gd name="T11" fmla="*/ 0 60000 65536"/>
                      <a:gd name="T12" fmla="*/ 0 w 67"/>
                      <a:gd name="T13" fmla="*/ 0 h 62"/>
                      <a:gd name="T14" fmla="*/ 67 w 67"/>
                      <a:gd name="T15" fmla="*/ 62 h 62"/>
                    </a:gdLst>
                    <a:ahLst/>
                    <a:cxnLst>
                      <a:cxn ang="T8">
                        <a:pos x="T0" y="T1"/>
                      </a:cxn>
                      <a:cxn ang="T9">
                        <a:pos x="T2" y="T3"/>
                      </a:cxn>
                      <a:cxn ang="T10">
                        <a:pos x="T4" y="T5"/>
                      </a:cxn>
                      <a:cxn ang="T11">
                        <a:pos x="T6" y="T7"/>
                      </a:cxn>
                    </a:cxnLst>
                    <a:rect l="T12" t="T13" r="T14" b="T15"/>
                    <a:pathLst>
                      <a:path w="67" h="62">
                        <a:moveTo>
                          <a:pt x="12" y="62"/>
                        </a:moveTo>
                        <a:lnTo>
                          <a:pt x="67" y="18"/>
                        </a:lnTo>
                        <a:lnTo>
                          <a:pt x="0" y="0"/>
                        </a:lnTo>
                        <a:lnTo>
                          <a:pt x="12" y="62"/>
                        </a:lnTo>
                        <a:close/>
                      </a:path>
                    </a:pathLst>
                  </a:custGeom>
                  <a:solidFill>
                    <a:srgbClr val="000000"/>
                  </a:solidFill>
                  <a:ln w="31750">
                    <a:noFill/>
                    <a:round/>
                    <a:headEnd/>
                    <a:tailEnd/>
                  </a:ln>
                </p:spPr>
                <p:txBody>
                  <a:bodyPr/>
                  <a:lstStyle/>
                  <a:p>
                    <a:endParaRPr lang="en-GB">
                      <a:latin typeface="Gill Sans MT" pitchFamily="34" charset="0"/>
                    </a:endParaRPr>
                  </a:p>
                </p:txBody>
              </p:sp>
            </p:grpSp>
            <p:grpSp>
              <p:nvGrpSpPr>
                <p:cNvPr id="22" name="Group 121"/>
                <p:cNvGrpSpPr>
                  <a:grpSpLocks noChangeAspect="1"/>
                </p:cNvGrpSpPr>
                <p:nvPr/>
              </p:nvGrpSpPr>
              <p:grpSpPr bwMode="auto">
                <a:xfrm rot="723679">
                  <a:off x="2954" y="2797"/>
                  <a:ext cx="452" cy="94"/>
                  <a:chOff x="4392" y="2788"/>
                  <a:chExt cx="288" cy="68"/>
                </a:xfrm>
              </p:grpSpPr>
              <p:sp>
                <p:nvSpPr>
                  <p:cNvPr id="18484" name="Line 122"/>
                  <p:cNvSpPr>
                    <a:spLocks noChangeAspect="1" noChangeShapeType="1"/>
                  </p:cNvSpPr>
                  <p:nvPr/>
                </p:nvSpPr>
                <p:spPr bwMode="auto">
                  <a:xfrm flipV="1">
                    <a:off x="4392" y="2818"/>
                    <a:ext cx="229" cy="38"/>
                  </a:xfrm>
                  <a:prstGeom prst="line">
                    <a:avLst/>
                  </a:prstGeom>
                  <a:noFill/>
                  <a:ln w="31750">
                    <a:solidFill>
                      <a:srgbClr val="000000"/>
                    </a:solidFill>
                    <a:round/>
                    <a:headEnd/>
                    <a:tailEnd/>
                  </a:ln>
                </p:spPr>
                <p:txBody>
                  <a:bodyPr/>
                  <a:lstStyle/>
                  <a:p>
                    <a:endParaRPr lang="en-US"/>
                  </a:p>
                </p:txBody>
              </p:sp>
              <p:sp>
                <p:nvSpPr>
                  <p:cNvPr id="18485" name="Freeform 123"/>
                  <p:cNvSpPr>
                    <a:spLocks noChangeAspect="1"/>
                  </p:cNvSpPr>
                  <p:nvPr/>
                </p:nvSpPr>
                <p:spPr bwMode="auto">
                  <a:xfrm>
                    <a:off x="4613" y="2788"/>
                    <a:ext cx="67" cy="62"/>
                  </a:xfrm>
                  <a:custGeom>
                    <a:avLst/>
                    <a:gdLst>
                      <a:gd name="T0" fmla="*/ 10 w 67"/>
                      <a:gd name="T1" fmla="*/ 62 h 62"/>
                      <a:gd name="T2" fmla="*/ 67 w 67"/>
                      <a:gd name="T3" fmla="*/ 20 h 62"/>
                      <a:gd name="T4" fmla="*/ 0 w 67"/>
                      <a:gd name="T5" fmla="*/ 0 h 62"/>
                      <a:gd name="T6" fmla="*/ 10 w 67"/>
                      <a:gd name="T7" fmla="*/ 62 h 62"/>
                      <a:gd name="T8" fmla="*/ 0 60000 65536"/>
                      <a:gd name="T9" fmla="*/ 0 60000 65536"/>
                      <a:gd name="T10" fmla="*/ 0 60000 65536"/>
                      <a:gd name="T11" fmla="*/ 0 60000 65536"/>
                      <a:gd name="T12" fmla="*/ 0 w 67"/>
                      <a:gd name="T13" fmla="*/ 0 h 62"/>
                      <a:gd name="T14" fmla="*/ 67 w 67"/>
                      <a:gd name="T15" fmla="*/ 62 h 62"/>
                    </a:gdLst>
                    <a:ahLst/>
                    <a:cxnLst>
                      <a:cxn ang="T8">
                        <a:pos x="T0" y="T1"/>
                      </a:cxn>
                      <a:cxn ang="T9">
                        <a:pos x="T2" y="T3"/>
                      </a:cxn>
                      <a:cxn ang="T10">
                        <a:pos x="T4" y="T5"/>
                      </a:cxn>
                      <a:cxn ang="T11">
                        <a:pos x="T6" y="T7"/>
                      </a:cxn>
                    </a:cxnLst>
                    <a:rect l="T12" t="T13" r="T14" b="T15"/>
                    <a:pathLst>
                      <a:path w="67" h="62">
                        <a:moveTo>
                          <a:pt x="10" y="62"/>
                        </a:moveTo>
                        <a:lnTo>
                          <a:pt x="67" y="20"/>
                        </a:lnTo>
                        <a:lnTo>
                          <a:pt x="0" y="0"/>
                        </a:lnTo>
                        <a:lnTo>
                          <a:pt x="10" y="62"/>
                        </a:lnTo>
                        <a:close/>
                      </a:path>
                    </a:pathLst>
                  </a:custGeom>
                  <a:solidFill>
                    <a:srgbClr val="000000"/>
                  </a:solidFill>
                  <a:ln w="31750">
                    <a:noFill/>
                    <a:round/>
                    <a:headEnd/>
                    <a:tailEnd/>
                  </a:ln>
                </p:spPr>
                <p:txBody>
                  <a:bodyPr/>
                  <a:lstStyle/>
                  <a:p>
                    <a:endParaRPr lang="en-GB">
                      <a:latin typeface="Gill Sans MT" pitchFamily="34" charset="0"/>
                    </a:endParaRPr>
                  </a:p>
                </p:txBody>
              </p:sp>
            </p:grpSp>
            <p:grpSp>
              <p:nvGrpSpPr>
                <p:cNvPr id="23" name="Group 124"/>
                <p:cNvGrpSpPr>
                  <a:grpSpLocks noChangeAspect="1"/>
                </p:cNvGrpSpPr>
                <p:nvPr/>
              </p:nvGrpSpPr>
              <p:grpSpPr bwMode="auto">
                <a:xfrm>
                  <a:off x="2508" y="1405"/>
                  <a:ext cx="154" cy="375"/>
                  <a:chOff x="4056" y="1800"/>
                  <a:chExt cx="144" cy="240"/>
                </a:xfrm>
              </p:grpSpPr>
              <p:sp>
                <p:nvSpPr>
                  <p:cNvPr id="18482" name="Line 125"/>
                  <p:cNvSpPr>
                    <a:spLocks noChangeAspect="1" noChangeShapeType="1"/>
                  </p:cNvSpPr>
                  <p:nvPr/>
                </p:nvSpPr>
                <p:spPr bwMode="auto">
                  <a:xfrm flipH="1">
                    <a:off x="4086" y="1800"/>
                    <a:ext cx="114" cy="189"/>
                  </a:xfrm>
                  <a:prstGeom prst="line">
                    <a:avLst/>
                  </a:prstGeom>
                  <a:noFill/>
                  <a:ln w="31750">
                    <a:solidFill>
                      <a:srgbClr val="000000"/>
                    </a:solidFill>
                    <a:round/>
                    <a:headEnd/>
                    <a:tailEnd/>
                  </a:ln>
                </p:spPr>
                <p:txBody>
                  <a:bodyPr/>
                  <a:lstStyle/>
                  <a:p>
                    <a:endParaRPr lang="en-US"/>
                  </a:p>
                </p:txBody>
              </p:sp>
              <p:sp>
                <p:nvSpPr>
                  <p:cNvPr id="18483" name="Freeform 126"/>
                  <p:cNvSpPr>
                    <a:spLocks noChangeAspect="1"/>
                  </p:cNvSpPr>
                  <p:nvPr/>
                </p:nvSpPr>
                <p:spPr bwMode="auto">
                  <a:xfrm>
                    <a:off x="4056" y="1970"/>
                    <a:ext cx="60" cy="70"/>
                  </a:xfrm>
                  <a:custGeom>
                    <a:avLst/>
                    <a:gdLst>
                      <a:gd name="T0" fmla="*/ 6 w 60"/>
                      <a:gd name="T1" fmla="*/ 0 h 70"/>
                      <a:gd name="T2" fmla="*/ 0 w 60"/>
                      <a:gd name="T3" fmla="*/ 70 h 70"/>
                      <a:gd name="T4" fmla="*/ 60 w 60"/>
                      <a:gd name="T5" fmla="*/ 33 h 70"/>
                      <a:gd name="T6" fmla="*/ 6 w 60"/>
                      <a:gd name="T7" fmla="*/ 0 h 70"/>
                      <a:gd name="T8" fmla="*/ 0 60000 65536"/>
                      <a:gd name="T9" fmla="*/ 0 60000 65536"/>
                      <a:gd name="T10" fmla="*/ 0 60000 65536"/>
                      <a:gd name="T11" fmla="*/ 0 60000 65536"/>
                      <a:gd name="T12" fmla="*/ 0 w 60"/>
                      <a:gd name="T13" fmla="*/ 0 h 70"/>
                      <a:gd name="T14" fmla="*/ 60 w 60"/>
                      <a:gd name="T15" fmla="*/ 70 h 70"/>
                    </a:gdLst>
                    <a:ahLst/>
                    <a:cxnLst>
                      <a:cxn ang="T8">
                        <a:pos x="T0" y="T1"/>
                      </a:cxn>
                      <a:cxn ang="T9">
                        <a:pos x="T2" y="T3"/>
                      </a:cxn>
                      <a:cxn ang="T10">
                        <a:pos x="T4" y="T5"/>
                      </a:cxn>
                      <a:cxn ang="T11">
                        <a:pos x="T6" y="T7"/>
                      </a:cxn>
                    </a:cxnLst>
                    <a:rect l="T12" t="T13" r="T14" b="T15"/>
                    <a:pathLst>
                      <a:path w="60" h="70">
                        <a:moveTo>
                          <a:pt x="6" y="0"/>
                        </a:moveTo>
                        <a:lnTo>
                          <a:pt x="0" y="70"/>
                        </a:lnTo>
                        <a:lnTo>
                          <a:pt x="60" y="33"/>
                        </a:lnTo>
                        <a:lnTo>
                          <a:pt x="6" y="0"/>
                        </a:lnTo>
                        <a:close/>
                      </a:path>
                    </a:pathLst>
                  </a:custGeom>
                  <a:solidFill>
                    <a:srgbClr val="000000"/>
                  </a:solidFill>
                  <a:ln w="31750">
                    <a:noFill/>
                    <a:round/>
                    <a:headEnd/>
                    <a:tailEnd/>
                  </a:ln>
                </p:spPr>
                <p:txBody>
                  <a:bodyPr/>
                  <a:lstStyle/>
                  <a:p>
                    <a:endParaRPr lang="en-GB">
                      <a:latin typeface="Gill Sans MT" pitchFamily="34" charset="0"/>
                    </a:endParaRPr>
                  </a:p>
                </p:txBody>
              </p:sp>
            </p:grpSp>
            <p:grpSp>
              <p:nvGrpSpPr>
                <p:cNvPr id="24" name="Group 127"/>
                <p:cNvGrpSpPr>
                  <a:grpSpLocks noChangeAspect="1"/>
                </p:cNvGrpSpPr>
                <p:nvPr/>
              </p:nvGrpSpPr>
              <p:grpSpPr bwMode="auto">
                <a:xfrm>
                  <a:off x="2627" y="1572"/>
                  <a:ext cx="297" cy="268"/>
                  <a:chOff x="4056" y="1800"/>
                  <a:chExt cx="144" cy="240"/>
                </a:xfrm>
              </p:grpSpPr>
              <p:sp>
                <p:nvSpPr>
                  <p:cNvPr id="18480" name="Line 128"/>
                  <p:cNvSpPr>
                    <a:spLocks noChangeAspect="1" noChangeShapeType="1"/>
                  </p:cNvSpPr>
                  <p:nvPr/>
                </p:nvSpPr>
                <p:spPr bwMode="auto">
                  <a:xfrm flipH="1">
                    <a:off x="4086" y="1800"/>
                    <a:ext cx="114" cy="189"/>
                  </a:xfrm>
                  <a:prstGeom prst="line">
                    <a:avLst/>
                  </a:prstGeom>
                  <a:noFill/>
                  <a:ln w="31750">
                    <a:solidFill>
                      <a:srgbClr val="000000"/>
                    </a:solidFill>
                    <a:round/>
                    <a:headEnd/>
                    <a:tailEnd/>
                  </a:ln>
                </p:spPr>
                <p:txBody>
                  <a:bodyPr/>
                  <a:lstStyle/>
                  <a:p>
                    <a:endParaRPr lang="en-US"/>
                  </a:p>
                </p:txBody>
              </p:sp>
              <p:sp>
                <p:nvSpPr>
                  <p:cNvPr id="18481" name="Freeform 129"/>
                  <p:cNvSpPr>
                    <a:spLocks noChangeAspect="1"/>
                  </p:cNvSpPr>
                  <p:nvPr/>
                </p:nvSpPr>
                <p:spPr bwMode="auto">
                  <a:xfrm>
                    <a:off x="4056" y="1970"/>
                    <a:ext cx="60" cy="70"/>
                  </a:xfrm>
                  <a:custGeom>
                    <a:avLst/>
                    <a:gdLst>
                      <a:gd name="T0" fmla="*/ 6 w 60"/>
                      <a:gd name="T1" fmla="*/ 0 h 70"/>
                      <a:gd name="T2" fmla="*/ 0 w 60"/>
                      <a:gd name="T3" fmla="*/ 70 h 70"/>
                      <a:gd name="T4" fmla="*/ 60 w 60"/>
                      <a:gd name="T5" fmla="*/ 33 h 70"/>
                      <a:gd name="T6" fmla="*/ 6 w 60"/>
                      <a:gd name="T7" fmla="*/ 0 h 70"/>
                      <a:gd name="T8" fmla="*/ 0 60000 65536"/>
                      <a:gd name="T9" fmla="*/ 0 60000 65536"/>
                      <a:gd name="T10" fmla="*/ 0 60000 65536"/>
                      <a:gd name="T11" fmla="*/ 0 60000 65536"/>
                      <a:gd name="T12" fmla="*/ 0 w 60"/>
                      <a:gd name="T13" fmla="*/ 0 h 70"/>
                      <a:gd name="T14" fmla="*/ 60 w 60"/>
                      <a:gd name="T15" fmla="*/ 70 h 70"/>
                    </a:gdLst>
                    <a:ahLst/>
                    <a:cxnLst>
                      <a:cxn ang="T8">
                        <a:pos x="T0" y="T1"/>
                      </a:cxn>
                      <a:cxn ang="T9">
                        <a:pos x="T2" y="T3"/>
                      </a:cxn>
                      <a:cxn ang="T10">
                        <a:pos x="T4" y="T5"/>
                      </a:cxn>
                      <a:cxn ang="T11">
                        <a:pos x="T6" y="T7"/>
                      </a:cxn>
                    </a:cxnLst>
                    <a:rect l="T12" t="T13" r="T14" b="T15"/>
                    <a:pathLst>
                      <a:path w="60" h="70">
                        <a:moveTo>
                          <a:pt x="6" y="0"/>
                        </a:moveTo>
                        <a:lnTo>
                          <a:pt x="0" y="70"/>
                        </a:lnTo>
                        <a:lnTo>
                          <a:pt x="60" y="33"/>
                        </a:lnTo>
                        <a:lnTo>
                          <a:pt x="6" y="0"/>
                        </a:lnTo>
                        <a:close/>
                      </a:path>
                    </a:pathLst>
                  </a:custGeom>
                  <a:solidFill>
                    <a:srgbClr val="000000"/>
                  </a:solidFill>
                  <a:ln w="31750">
                    <a:noFill/>
                    <a:round/>
                    <a:headEnd/>
                    <a:tailEnd/>
                  </a:ln>
                </p:spPr>
                <p:txBody>
                  <a:bodyPr/>
                  <a:lstStyle/>
                  <a:p>
                    <a:endParaRPr lang="en-GB">
                      <a:latin typeface="Gill Sans MT" pitchFamily="34" charset="0"/>
                    </a:endParaRPr>
                  </a:p>
                </p:txBody>
              </p:sp>
            </p:grpSp>
            <p:sp>
              <p:nvSpPr>
                <p:cNvPr id="18472" name="Line 130"/>
                <p:cNvSpPr>
                  <a:spLocks noChangeAspect="1" noChangeShapeType="1"/>
                </p:cNvSpPr>
                <p:nvPr/>
              </p:nvSpPr>
              <p:spPr bwMode="auto">
                <a:xfrm flipH="1">
                  <a:off x="3274" y="1537"/>
                  <a:ext cx="51" cy="337"/>
                </a:xfrm>
                <a:prstGeom prst="line">
                  <a:avLst/>
                </a:prstGeom>
                <a:noFill/>
                <a:ln w="31750">
                  <a:solidFill>
                    <a:schemeClr val="tx1"/>
                  </a:solidFill>
                  <a:round/>
                  <a:headEnd/>
                  <a:tailEnd type="triangle" w="med" len="med"/>
                </a:ln>
              </p:spPr>
              <p:txBody>
                <a:bodyPr/>
                <a:lstStyle/>
                <a:p>
                  <a:endParaRPr lang="en-US"/>
                </a:p>
              </p:txBody>
            </p:sp>
            <p:sp>
              <p:nvSpPr>
                <p:cNvPr id="18473" name="Line 131"/>
                <p:cNvSpPr>
                  <a:spLocks noChangeAspect="1" noChangeShapeType="1"/>
                </p:cNvSpPr>
                <p:nvPr/>
              </p:nvSpPr>
              <p:spPr bwMode="auto">
                <a:xfrm flipH="1">
                  <a:off x="3314" y="1821"/>
                  <a:ext cx="316" cy="143"/>
                </a:xfrm>
                <a:prstGeom prst="line">
                  <a:avLst/>
                </a:prstGeom>
                <a:noFill/>
                <a:ln w="31750">
                  <a:solidFill>
                    <a:schemeClr val="tx1"/>
                  </a:solidFill>
                  <a:round/>
                  <a:headEnd/>
                  <a:tailEnd type="triangle" w="med" len="med"/>
                </a:ln>
              </p:spPr>
              <p:txBody>
                <a:bodyPr/>
                <a:lstStyle/>
                <a:p>
                  <a:endParaRPr lang="en-US"/>
                </a:p>
              </p:txBody>
            </p:sp>
            <p:grpSp>
              <p:nvGrpSpPr>
                <p:cNvPr id="25" name="Group 132"/>
                <p:cNvGrpSpPr>
                  <a:grpSpLocks noChangeAspect="1"/>
                </p:cNvGrpSpPr>
                <p:nvPr/>
              </p:nvGrpSpPr>
              <p:grpSpPr bwMode="auto">
                <a:xfrm>
                  <a:off x="3784" y="3034"/>
                  <a:ext cx="226" cy="82"/>
                  <a:chOff x="4920" y="2902"/>
                  <a:chExt cx="144" cy="60"/>
                </a:xfrm>
              </p:grpSpPr>
              <p:sp>
                <p:nvSpPr>
                  <p:cNvPr id="18478" name="Line 133"/>
                  <p:cNvSpPr>
                    <a:spLocks noChangeAspect="1" noChangeShapeType="1"/>
                  </p:cNvSpPr>
                  <p:nvPr/>
                </p:nvSpPr>
                <p:spPr bwMode="auto">
                  <a:xfrm flipH="1">
                    <a:off x="4977" y="2904"/>
                    <a:ext cx="87" cy="28"/>
                  </a:xfrm>
                  <a:prstGeom prst="line">
                    <a:avLst/>
                  </a:prstGeom>
                  <a:noFill/>
                  <a:ln w="31750">
                    <a:solidFill>
                      <a:srgbClr val="000000"/>
                    </a:solidFill>
                    <a:round/>
                    <a:headEnd/>
                    <a:tailEnd/>
                  </a:ln>
                </p:spPr>
                <p:txBody>
                  <a:bodyPr/>
                  <a:lstStyle/>
                  <a:p>
                    <a:endParaRPr lang="en-US"/>
                  </a:p>
                </p:txBody>
              </p:sp>
              <p:sp>
                <p:nvSpPr>
                  <p:cNvPr id="18479" name="Freeform 134"/>
                  <p:cNvSpPr>
                    <a:spLocks noChangeAspect="1"/>
                  </p:cNvSpPr>
                  <p:nvPr/>
                </p:nvSpPr>
                <p:spPr bwMode="auto">
                  <a:xfrm>
                    <a:off x="4920" y="2902"/>
                    <a:ext cx="70" cy="60"/>
                  </a:xfrm>
                  <a:custGeom>
                    <a:avLst/>
                    <a:gdLst>
                      <a:gd name="T0" fmla="*/ 50 w 70"/>
                      <a:gd name="T1" fmla="*/ 0 h 60"/>
                      <a:gd name="T2" fmla="*/ 0 w 70"/>
                      <a:gd name="T3" fmla="*/ 50 h 60"/>
                      <a:gd name="T4" fmla="*/ 70 w 70"/>
                      <a:gd name="T5" fmla="*/ 60 h 60"/>
                      <a:gd name="T6" fmla="*/ 50 w 70"/>
                      <a:gd name="T7" fmla="*/ 0 h 60"/>
                      <a:gd name="T8" fmla="*/ 0 60000 65536"/>
                      <a:gd name="T9" fmla="*/ 0 60000 65536"/>
                      <a:gd name="T10" fmla="*/ 0 60000 65536"/>
                      <a:gd name="T11" fmla="*/ 0 60000 65536"/>
                      <a:gd name="T12" fmla="*/ 0 w 70"/>
                      <a:gd name="T13" fmla="*/ 0 h 60"/>
                      <a:gd name="T14" fmla="*/ 70 w 70"/>
                      <a:gd name="T15" fmla="*/ 60 h 60"/>
                    </a:gdLst>
                    <a:ahLst/>
                    <a:cxnLst>
                      <a:cxn ang="T8">
                        <a:pos x="T0" y="T1"/>
                      </a:cxn>
                      <a:cxn ang="T9">
                        <a:pos x="T2" y="T3"/>
                      </a:cxn>
                      <a:cxn ang="T10">
                        <a:pos x="T4" y="T5"/>
                      </a:cxn>
                      <a:cxn ang="T11">
                        <a:pos x="T6" y="T7"/>
                      </a:cxn>
                    </a:cxnLst>
                    <a:rect l="T12" t="T13" r="T14" b="T15"/>
                    <a:pathLst>
                      <a:path w="70" h="60">
                        <a:moveTo>
                          <a:pt x="50" y="0"/>
                        </a:moveTo>
                        <a:lnTo>
                          <a:pt x="0" y="50"/>
                        </a:lnTo>
                        <a:lnTo>
                          <a:pt x="70" y="60"/>
                        </a:lnTo>
                        <a:lnTo>
                          <a:pt x="50" y="0"/>
                        </a:lnTo>
                        <a:close/>
                      </a:path>
                    </a:pathLst>
                  </a:custGeom>
                  <a:solidFill>
                    <a:srgbClr val="000000"/>
                  </a:solidFill>
                  <a:ln w="31750">
                    <a:noFill/>
                    <a:round/>
                    <a:headEnd/>
                    <a:tailEnd/>
                  </a:ln>
                </p:spPr>
                <p:txBody>
                  <a:bodyPr/>
                  <a:lstStyle/>
                  <a:p>
                    <a:endParaRPr lang="en-GB">
                      <a:latin typeface="Gill Sans MT" pitchFamily="34" charset="0"/>
                    </a:endParaRPr>
                  </a:p>
                </p:txBody>
              </p:sp>
            </p:grpSp>
            <p:grpSp>
              <p:nvGrpSpPr>
                <p:cNvPr id="26" name="Group 135"/>
                <p:cNvGrpSpPr>
                  <a:grpSpLocks noChangeAspect="1"/>
                </p:cNvGrpSpPr>
                <p:nvPr/>
              </p:nvGrpSpPr>
              <p:grpSpPr bwMode="auto">
                <a:xfrm>
                  <a:off x="4085" y="2839"/>
                  <a:ext cx="377" cy="141"/>
                  <a:chOff x="5112" y="2760"/>
                  <a:chExt cx="240" cy="103"/>
                </a:xfrm>
              </p:grpSpPr>
              <p:sp>
                <p:nvSpPr>
                  <p:cNvPr id="18476" name="Line 136"/>
                  <p:cNvSpPr>
                    <a:spLocks noChangeAspect="1" noChangeShapeType="1"/>
                  </p:cNvSpPr>
                  <p:nvPr/>
                </p:nvSpPr>
                <p:spPr bwMode="auto">
                  <a:xfrm flipH="1">
                    <a:off x="5168" y="2760"/>
                    <a:ext cx="184" cy="73"/>
                  </a:xfrm>
                  <a:prstGeom prst="line">
                    <a:avLst/>
                  </a:prstGeom>
                  <a:noFill/>
                  <a:ln w="31750">
                    <a:solidFill>
                      <a:srgbClr val="000000"/>
                    </a:solidFill>
                    <a:round/>
                    <a:headEnd/>
                    <a:tailEnd/>
                  </a:ln>
                </p:spPr>
                <p:txBody>
                  <a:bodyPr/>
                  <a:lstStyle/>
                  <a:p>
                    <a:endParaRPr lang="en-US"/>
                  </a:p>
                </p:txBody>
              </p:sp>
              <p:sp>
                <p:nvSpPr>
                  <p:cNvPr id="18477" name="Freeform 137"/>
                  <p:cNvSpPr>
                    <a:spLocks noChangeAspect="1"/>
                  </p:cNvSpPr>
                  <p:nvPr/>
                </p:nvSpPr>
                <p:spPr bwMode="auto">
                  <a:xfrm>
                    <a:off x="5112" y="2804"/>
                    <a:ext cx="71" cy="59"/>
                  </a:xfrm>
                  <a:custGeom>
                    <a:avLst/>
                    <a:gdLst>
                      <a:gd name="T0" fmla="*/ 47 w 71"/>
                      <a:gd name="T1" fmla="*/ 0 h 59"/>
                      <a:gd name="T2" fmla="*/ 0 w 71"/>
                      <a:gd name="T3" fmla="*/ 52 h 59"/>
                      <a:gd name="T4" fmla="*/ 71 w 71"/>
                      <a:gd name="T5" fmla="*/ 59 h 59"/>
                      <a:gd name="T6" fmla="*/ 47 w 71"/>
                      <a:gd name="T7" fmla="*/ 0 h 59"/>
                      <a:gd name="T8" fmla="*/ 0 60000 65536"/>
                      <a:gd name="T9" fmla="*/ 0 60000 65536"/>
                      <a:gd name="T10" fmla="*/ 0 60000 65536"/>
                      <a:gd name="T11" fmla="*/ 0 60000 65536"/>
                      <a:gd name="T12" fmla="*/ 0 w 71"/>
                      <a:gd name="T13" fmla="*/ 0 h 59"/>
                      <a:gd name="T14" fmla="*/ 71 w 71"/>
                      <a:gd name="T15" fmla="*/ 59 h 59"/>
                    </a:gdLst>
                    <a:ahLst/>
                    <a:cxnLst>
                      <a:cxn ang="T8">
                        <a:pos x="T0" y="T1"/>
                      </a:cxn>
                      <a:cxn ang="T9">
                        <a:pos x="T2" y="T3"/>
                      </a:cxn>
                      <a:cxn ang="T10">
                        <a:pos x="T4" y="T5"/>
                      </a:cxn>
                      <a:cxn ang="T11">
                        <a:pos x="T6" y="T7"/>
                      </a:cxn>
                    </a:cxnLst>
                    <a:rect l="T12" t="T13" r="T14" b="T15"/>
                    <a:pathLst>
                      <a:path w="71" h="59">
                        <a:moveTo>
                          <a:pt x="47" y="0"/>
                        </a:moveTo>
                        <a:lnTo>
                          <a:pt x="0" y="52"/>
                        </a:lnTo>
                        <a:lnTo>
                          <a:pt x="71" y="59"/>
                        </a:lnTo>
                        <a:lnTo>
                          <a:pt x="47" y="0"/>
                        </a:lnTo>
                        <a:close/>
                      </a:path>
                    </a:pathLst>
                  </a:custGeom>
                  <a:solidFill>
                    <a:srgbClr val="000000"/>
                  </a:solidFill>
                  <a:ln w="31750">
                    <a:noFill/>
                    <a:round/>
                    <a:headEnd/>
                    <a:tailEnd/>
                  </a:ln>
                </p:spPr>
                <p:txBody>
                  <a:bodyPr/>
                  <a:lstStyle/>
                  <a:p>
                    <a:endParaRPr lang="en-GB">
                      <a:latin typeface="Gill Sans MT" pitchFamily="34" charset="0"/>
                    </a:endParaRPr>
                  </a:p>
                </p:txBody>
              </p:sp>
            </p:grpSp>
          </p:grpSp>
        </p:grpSp>
        <p:sp>
          <p:nvSpPr>
            <p:cNvPr id="18460" name="Text Box 139"/>
            <p:cNvSpPr txBox="1">
              <a:spLocks noChangeAspect="1" noChangeArrowheads="1"/>
            </p:cNvSpPr>
            <p:nvPr/>
          </p:nvSpPr>
          <p:spPr bwMode="auto">
            <a:xfrm>
              <a:off x="1709" y="3771"/>
              <a:ext cx="946" cy="162"/>
            </a:xfrm>
            <a:prstGeom prst="rect">
              <a:avLst/>
            </a:prstGeom>
            <a:noFill/>
            <a:ln w="114300">
              <a:noFill/>
              <a:miter lim="800000"/>
              <a:headEnd/>
              <a:tailEnd/>
            </a:ln>
          </p:spPr>
          <p:txBody>
            <a:bodyPr wrap="none" lIns="76938" tIns="38469" rIns="76938" bIns="38469">
              <a:spAutoFit/>
            </a:bodyPr>
            <a:lstStyle/>
            <a:p>
              <a:pPr algn="just" defTabSz="769938"/>
              <a:r>
                <a:rPr lang="en-GB" sz="1200">
                  <a:latin typeface="Trebuchet MS" pitchFamily="34" charset="0"/>
                  <a:ea typeface="MS Mincho" pitchFamily="49" charset="-128"/>
                </a:rPr>
                <a:t>Staudenrausch 2001</a:t>
              </a:r>
            </a:p>
          </p:txBody>
        </p:sp>
      </p:grpSp>
      <p:grpSp>
        <p:nvGrpSpPr>
          <p:cNvPr id="27" name="Group 147"/>
          <p:cNvGrpSpPr>
            <a:grpSpLocks/>
          </p:cNvGrpSpPr>
          <p:nvPr/>
        </p:nvGrpSpPr>
        <p:grpSpPr bwMode="auto">
          <a:xfrm>
            <a:off x="839788" y="1143000"/>
            <a:ext cx="4589462" cy="4664075"/>
            <a:chOff x="255" y="613"/>
            <a:chExt cx="2891" cy="2938"/>
          </a:xfrm>
        </p:grpSpPr>
        <p:sp>
          <p:nvSpPr>
            <p:cNvPr id="18438" name="Text Box 141"/>
            <p:cNvSpPr txBox="1">
              <a:spLocks noChangeArrowheads="1"/>
            </p:cNvSpPr>
            <p:nvPr/>
          </p:nvSpPr>
          <p:spPr bwMode="auto">
            <a:xfrm>
              <a:off x="255" y="3263"/>
              <a:ext cx="757" cy="288"/>
            </a:xfrm>
            <a:prstGeom prst="rect">
              <a:avLst/>
            </a:prstGeom>
            <a:noFill/>
            <a:ln w="9525">
              <a:noFill/>
              <a:miter lim="800000"/>
              <a:headEnd/>
              <a:tailEnd/>
            </a:ln>
          </p:spPr>
          <p:txBody>
            <a:bodyPr wrap="none">
              <a:spAutoFit/>
            </a:bodyPr>
            <a:lstStyle/>
            <a:p>
              <a:r>
                <a:rPr lang="en-GB" sz="1200">
                  <a:latin typeface="Trebuchet MS" pitchFamily="34" charset="0"/>
                  <a:ea typeface="MS Mincho" pitchFamily="49" charset="-128"/>
                </a:rPr>
                <a:t>Flügel, 1996</a:t>
              </a:r>
              <a:br>
                <a:rPr lang="en-GB" sz="1200">
                  <a:latin typeface="Trebuchet MS" pitchFamily="34" charset="0"/>
                  <a:ea typeface="MS Mincho" pitchFamily="49" charset="-128"/>
                </a:rPr>
              </a:br>
              <a:r>
                <a:rPr lang="en-GB" sz="1200">
                  <a:latin typeface="Trebuchet MS" pitchFamily="34" charset="0"/>
                  <a:ea typeface="MS Mincho" pitchFamily="49" charset="-128"/>
                </a:rPr>
                <a:t>Bongartz, 2001</a:t>
              </a:r>
            </a:p>
          </p:txBody>
        </p:sp>
        <p:grpSp>
          <p:nvGrpSpPr>
            <p:cNvPr id="28" name="Group 145"/>
            <p:cNvGrpSpPr>
              <a:grpSpLocks/>
            </p:cNvGrpSpPr>
            <p:nvPr/>
          </p:nvGrpSpPr>
          <p:grpSpPr bwMode="auto">
            <a:xfrm>
              <a:off x="267" y="613"/>
              <a:ext cx="2879" cy="2682"/>
              <a:chOff x="267" y="613"/>
              <a:chExt cx="2879" cy="2682"/>
            </a:xfrm>
          </p:grpSpPr>
          <p:pic>
            <p:nvPicPr>
              <p:cNvPr id="18440" name="Picture 10" descr="hru"/>
              <p:cNvPicPr>
                <a:picLocks noChangeAspect="1" noChangeArrowheads="1"/>
              </p:cNvPicPr>
              <p:nvPr/>
            </p:nvPicPr>
            <p:blipFill>
              <a:blip r:embed="rId4" cstate="print"/>
              <a:srcRect/>
              <a:stretch>
                <a:fillRect/>
              </a:stretch>
            </p:blipFill>
            <p:spPr bwMode="auto">
              <a:xfrm>
                <a:off x="1428" y="972"/>
                <a:ext cx="1718" cy="1644"/>
              </a:xfrm>
              <a:prstGeom prst="rect">
                <a:avLst/>
              </a:prstGeom>
              <a:noFill/>
              <a:ln w="9525">
                <a:noFill/>
                <a:miter lim="800000"/>
                <a:headEnd/>
                <a:tailEnd/>
              </a:ln>
            </p:spPr>
          </p:pic>
          <p:sp>
            <p:nvSpPr>
              <p:cNvPr id="18441" name="Line 6"/>
              <p:cNvSpPr>
                <a:spLocks noChangeAspect="1" noChangeShapeType="1"/>
              </p:cNvSpPr>
              <p:nvPr/>
            </p:nvSpPr>
            <p:spPr bwMode="auto">
              <a:xfrm>
                <a:off x="1448" y="1321"/>
                <a:ext cx="1189" cy="0"/>
              </a:xfrm>
              <a:prstGeom prst="line">
                <a:avLst/>
              </a:prstGeom>
              <a:noFill/>
              <a:ln w="38100">
                <a:solidFill>
                  <a:schemeClr val="tx1"/>
                </a:solidFill>
                <a:round/>
                <a:headEnd/>
                <a:tailEnd type="stealth" w="med" len="lg"/>
              </a:ln>
            </p:spPr>
            <p:txBody>
              <a:bodyPr>
                <a:spAutoFit/>
              </a:bodyPr>
              <a:lstStyle/>
              <a:p>
                <a:endParaRPr lang="en-US"/>
              </a:p>
            </p:txBody>
          </p:sp>
          <p:sp>
            <p:nvSpPr>
              <p:cNvPr id="18442" name="Line 7"/>
              <p:cNvSpPr>
                <a:spLocks noChangeAspect="1" noChangeShapeType="1"/>
              </p:cNvSpPr>
              <p:nvPr/>
            </p:nvSpPr>
            <p:spPr bwMode="auto">
              <a:xfrm>
                <a:off x="1368" y="1812"/>
                <a:ext cx="877" cy="0"/>
              </a:xfrm>
              <a:prstGeom prst="line">
                <a:avLst/>
              </a:prstGeom>
              <a:noFill/>
              <a:ln w="38100">
                <a:solidFill>
                  <a:schemeClr val="tx1"/>
                </a:solidFill>
                <a:round/>
                <a:headEnd/>
                <a:tailEnd type="stealth" w="med" len="lg"/>
              </a:ln>
            </p:spPr>
            <p:txBody>
              <a:bodyPr>
                <a:spAutoFit/>
              </a:bodyPr>
              <a:lstStyle/>
              <a:p>
                <a:endParaRPr lang="en-US"/>
              </a:p>
            </p:txBody>
          </p:sp>
          <p:cxnSp>
            <p:nvCxnSpPr>
              <p:cNvPr id="18443" name="AutoShape 8"/>
              <p:cNvCxnSpPr>
                <a:cxnSpLocks noChangeAspect="1" noChangeShapeType="1"/>
              </p:cNvCxnSpPr>
              <p:nvPr/>
            </p:nvCxnSpPr>
            <p:spPr bwMode="auto">
              <a:xfrm>
                <a:off x="1268" y="795"/>
                <a:ext cx="1467" cy="334"/>
              </a:xfrm>
              <a:prstGeom prst="bentConnector3">
                <a:avLst>
                  <a:gd name="adj1" fmla="val 49968"/>
                </a:avLst>
              </a:prstGeom>
              <a:noFill/>
              <a:ln w="38100">
                <a:solidFill>
                  <a:schemeClr val="tx1"/>
                </a:solidFill>
                <a:miter lim="800000"/>
                <a:headEnd/>
                <a:tailEnd type="stealth" w="med" len="lg"/>
              </a:ln>
            </p:spPr>
          </p:cxnSp>
          <p:cxnSp>
            <p:nvCxnSpPr>
              <p:cNvPr id="18444" name="AutoShape 9"/>
              <p:cNvCxnSpPr>
                <a:cxnSpLocks noChangeAspect="1" noChangeShapeType="1"/>
              </p:cNvCxnSpPr>
              <p:nvPr/>
            </p:nvCxnSpPr>
            <p:spPr bwMode="auto">
              <a:xfrm flipV="1">
                <a:off x="1463" y="2161"/>
                <a:ext cx="550" cy="165"/>
              </a:xfrm>
              <a:prstGeom prst="bentConnector3">
                <a:avLst>
                  <a:gd name="adj1" fmla="val 50528"/>
                </a:avLst>
              </a:prstGeom>
              <a:noFill/>
              <a:ln w="38100">
                <a:solidFill>
                  <a:schemeClr val="tx1"/>
                </a:solidFill>
                <a:miter lim="800000"/>
                <a:headEnd/>
                <a:tailEnd type="stealth" w="med" len="lg"/>
              </a:ln>
            </p:spPr>
          </p:cxnSp>
          <p:sp>
            <p:nvSpPr>
              <p:cNvPr id="18445" name="Text Box 21"/>
              <p:cNvSpPr txBox="1">
                <a:spLocks noChangeAspect="1" noChangeArrowheads="1"/>
              </p:cNvSpPr>
              <p:nvPr/>
            </p:nvSpPr>
            <p:spPr bwMode="auto">
              <a:xfrm>
                <a:off x="1490" y="1400"/>
                <a:ext cx="626" cy="302"/>
              </a:xfrm>
              <a:prstGeom prst="rect">
                <a:avLst/>
              </a:prstGeom>
              <a:solidFill>
                <a:srgbClr val="FFFF99"/>
              </a:solidFill>
              <a:ln w="38100">
                <a:solidFill>
                  <a:schemeClr val="tx1"/>
                </a:solidFill>
                <a:miter lim="800000"/>
                <a:headEnd/>
                <a:tailEnd/>
              </a:ln>
            </p:spPr>
            <p:txBody>
              <a:bodyPr lIns="76938" tIns="38469" rIns="76938" bIns="38469">
                <a:spAutoFit/>
              </a:bodyPr>
              <a:lstStyle/>
              <a:p>
                <a:pPr algn="ctr" defTabSz="769938">
                  <a:spcBef>
                    <a:spcPct val="50000"/>
                  </a:spcBef>
                </a:pPr>
                <a:r>
                  <a:rPr lang="en-GB" sz="1200">
                    <a:latin typeface="Trebuchet MS" pitchFamily="34" charset="0"/>
                    <a:ea typeface="MS Mincho" pitchFamily="49" charset="-128"/>
                  </a:rPr>
                  <a:t>GIS</a:t>
                </a:r>
                <a:br>
                  <a:rPr lang="en-GB" sz="1200">
                    <a:latin typeface="Trebuchet MS" pitchFamily="34" charset="0"/>
                    <a:ea typeface="MS Mincho" pitchFamily="49" charset="-128"/>
                  </a:rPr>
                </a:br>
                <a:r>
                  <a:rPr lang="en-GB" sz="1200">
                    <a:latin typeface="Trebuchet MS" pitchFamily="34" charset="0"/>
                    <a:ea typeface="MS Mincho" pitchFamily="49" charset="-128"/>
                  </a:rPr>
                  <a:t>Overlay</a:t>
                </a:r>
              </a:p>
            </p:txBody>
          </p:sp>
          <p:sp>
            <p:nvSpPr>
              <p:cNvPr id="18446" name="Text Box 22"/>
              <p:cNvSpPr txBox="1">
                <a:spLocks noChangeAspect="1" noChangeArrowheads="1"/>
              </p:cNvSpPr>
              <p:nvPr/>
            </p:nvSpPr>
            <p:spPr bwMode="auto">
              <a:xfrm>
                <a:off x="1994" y="953"/>
                <a:ext cx="596" cy="163"/>
              </a:xfrm>
              <a:prstGeom prst="rect">
                <a:avLst/>
              </a:prstGeom>
              <a:noFill/>
              <a:ln w="114300">
                <a:noFill/>
                <a:miter lim="800000"/>
                <a:headEnd/>
                <a:tailEnd/>
              </a:ln>
            </p:spPr>
            <p:txBody>
              <a:bodyPr wrap="none" lIns="76938" tIns="38469" rIns="76938" bIns="38469">
                <a:spAutoFit/>
              </a:bodyPr>
              <a:lstStyle/>
              <a:p>
                <a:pPr algn="just" defTabSz="769938"/>
                <a:r>
                  <a:rPr lang="en-GB" sz="1200">
                    <a:latin typeface="Trebuchet MS" pitchFamily="34" charset="0"/>
                    <a:ea typeface="MS Mincho" pitchFamily="49" charset="-128"/>
                  </a:rPr>
                  <a:t>Topography</a:t>
                </a:r>
              </a:p>
            </p:txBody>
          </p:sp>
          <p:sp>
            <p:nvSpPr>
              <p:cNvPr id="18447" name="Text Box 23"/>
              <p:cNvSpPr txBox="1">
                <a:spLocks noChangeAspect="1" noChangeArrowheads="1"/>
              </p:cNvSpPr>
              <p:nvPr/>
            </p:nvSpPr>
            <p:spPr bwMode="auto">
              <a:xfrm>
                <a:off x="1461" y="1150"/>
                <a:ext cx="961" cy="163"/>
              </a:xfrm>
              <a:prstGeom prst="rect">
                <a:avLst/>
              </a:prstGeom>
              <a:noFill/>
              <a:ln w="114300">
                <a:noFill/>
                <a:miter lim="800000"/>
                <a:headEnd/>
                <a:tailEnd/>
              </a:ln>
            </p:spPr>
            <p:txBody>
              <a:bodyPr wrap="none" lIns="76938" tIns="38469" rIns="76938" bIns="38469">
                <a:spAutoFit/>
              </a:bodyPr>
              <a:lstStyle/>
              <a:p>
                <a:pPr algn="just" defTabSz="769938"/>
                <a:r>
                  <a:rPr lang="en-GB" sz="1200">
                    <a:latin typeface="Trebuchet MS" pitchFamily="34" charset="0"/>
                    <a:ea typeface="MS Mincho" pitchFamily="49" charset="-128"/>
                  </a:rPr>
                  <a:t>Landuse, land-cover</a:t>
                </a:r>
              </a:p>
            </p:txBody>
          </p:sp>
          <p:sp>
            <p:nvSpPr>
              <p:cNvPr id="18448" name="Text Box 24"/>
              <p:cNvSpPr txBox="1">
                <a:spLocks noChangeAspect="1" noChangeArrowheads="1"/>
              </p:cNvSpPr>
              <p:nvPr/>
            </p:nvSpPr>
            <p:spPr bwMode="auto">
              <a:xfrm>
                <a:off x="1512" y="1802"/>
                <a:ext cx="513" cy="163"/>
              </a:xfrm>
              <a:prstGeom prst="rect">
                <a:avLst/>
              </a:prstGeom>
              <a:noFill/>
              <a:ln w="114300">
                <a:noFill/>
                <a:miter lim="800000"/>
                <a:headEnd/>
                <a:tailEnd/>
              </a:ln>
            </p:spPr>
            <p:txBody>
              <a:bodyPr wrap="none" lIns="76938" tIns="38469" rIns="76938" bIns="38469">
                <a:spAutoFit/>
              </a:bodyPr>
              <a:lstStyle/>
              <a:p>
                <a:pPr algn="just" defTabSz="769938"/>
                <a:r>
                  <a:rPr lang="en-GB" sz="1200">
                    <a:latin typeface="Trebuchet MS" pitchFamily="34" charset="0"/>
                    <a:ea typeface="MS Mincho" pitchFamily="49" charset="-128"/>
                  </a:rPr>
                  <a:t>Soil-types</a:t>
                </a:r>
              </a:p>
            </p:txBody>
          </p:sp>
          <p:sp>
            <p:nvSpPr>
              <p:cNvPr id="18449" name="Text Box 25"/>
              <p:cNvSpPr txBox="1">
                <a:spLocks noChangeAspect="1" noChangeArrowheads="1"/>
              </p:cNvSpPr>
              <p:nvPr/>
            </p:nvSpPr>
            <p:spPr bwMode="auto">
              <a:xfrm>
                <a:off x="1279" y="2006"/>
                <a:ext cx="675" cy="163"/>
              </a:xfrm>
              <a:prstGeom prst="rect">
                <a:avLst/>
              </a:prstGeom>
              <a:noFill/>
              <a:ln w="114300">
                <a:noFill/>
                <a:miter lim="800000"/>
                <a:headEnd/>
                <a:tailEnd/>
              </a:ln>
            </p:spPr>
            <p:txBody>
              <a:bodyPr wrap="none" lIns="76938" tIns="38469" rIns="76938" bIns="38469">
                <a:spAutoFit/>
              </a:bodyPr>
              <a:lstStyle/>
              <a:p>
                <a:pPr algn="just" defTabSz="769938"/>
                <a:r>
                  <a:rPr lang="en-GB" sz="1200">
                    <a:latin typeface="Trebuchet MS" pitchFamily="34" charset="0"/>
                    <a:ea typeface="MS Mincho" pitchFamily="49" charset="-128"/>
                  </a:rPr>
                  <a:t>Hydrogeology</a:t>
                </a:r>
              </a:p>
            </p:txBody>
          </p:sp>
          <p:grpSp>
            <p:nvGrpSpPr>
              <p:cNvPr id="29" name="Group 144"/>
              <p:cNvGrpSpPr>
                <a:grpSpLocks/>
              </p:cNvGrpSpPr>
              <p:nvPr/>
            </p:nvGrpSpPr>
            <p:grpSpPr bwMode="auto">
              <a:xfrm>
                <a:off x="267" y="613"/>
                <a:ext cx="1304" cy="2682"/>
                <a:chOff x="267" y="613"/>
                <a:chExt cx="1304" cy="2682"/>
              </a:xfrm>
            </p:grpSpPr>
            <p:pic>
              <p:nvPicPr>
                <p:cNvPr id="18451" name="Picture 14" descr="litho"/>
                <p:cNvPicPr>
                  <a:picLocks noChangeAspect="1" noChangeArrowheads="1"/>
                </p:cNvPicPr>
                <p:nvPr/>
              </p:nvPicPr>
              <p:blipFill>
                <a:blip r:embed="rId5" cstate="print"/>
                <a:srcRect/>
                <a:stretch>
                  <a:fillRect/>
                </a:stretch>
              </p:blipFill>
              <p:spPr bwMode="auto">
                <a:xfrm>
                  <a:off x="267" y="2177"/>
                  <a:ext cx="1260" cy="1118"/>
                </a:xfrm>
                <a:prstGeom prst="rect">
                  <a:avLst/>
                </a:prstGeom>
                <a:noFill/>
                <a:ln w="9525">
                  <a:noFill/>
                  <a:miter lim="800000"/>
                  <a:headEnd/>
                  <a:tailEnd/>
                </a:ln>
              </p:spPr>
            </p:pic>
            <p:sp>
              <p:nvSpPr>
                <p:cNvPr id="18452" name="Line 15"/>
                <p:cNvSpPr>
                  <a:spLocks noChangeAspect="1" noChangeShapeType="1"/>
                </p:cNvSpPr>
                <p:nvPr/>
              </p:nvSpPr>
              <p:spPr bwMode="auto">
                <a:xfrm>
                  <a:off x="987" y="2103"/>
                  <a:ext cx="0" cy="484"/>
                </a:xfrm>
                <a:prstGeom prst="line">
                  <a:avLst/>
                </a:prstGeom>
                <a:noFill/>
                <a:ln w="38100">
                  <a:solidFill>
                    <a:schemeClr val="tx1"/>
                  </a:solidFill>
                  <a:round/>
                  <a:headEnd/>
                  <a:tailEnd type="stealth" w="med" len="med"/>
                </a:ln>
              </p:spPr>
              <p:txBody>
                <a:bodyPr>
                  <a:spAutoFit/>
                </a:bodyPr>
                <a:lstStyle/>
                <a:p>
                  <a:endParaRPr lang="en-US"/>
                </a:p>
              </p:txBody>
            </p:sp>
            <p:pic>
              <p:nvPicPr>
                <p:cNvPr id="18453" name="Picture 16" descr="ilmbo"/>
                <p:cNvPicPr>
                  <a:picLocks noChangeAspect="1" noChangeArrowheads="1"/>
                </p:cNvPicPr>
                <p:nvPr/>
              </p:nvPicPr>
              <p:blipFill>
                <a:blip r:embed="rId6" cstate="print"/>
                <a:srcRect/>
                <a:stretch>
                  <a:fillRect/>
                </a:stretch>
              </p:blipFill>
              <p:spPr bwMode="auto">
                <a:xfrm>
                  <a:off x="267" y="1655"/>
                  <a:ext cx="1304" cy="1120"/>
                </a:xfrm>
                <a:prstGeom prst="rect">
                  <a:avLst/>
                </a:prstGeom>
                <a:noFill/>
                <a:ln w="9525">
                  <a:noFill/>
                  <a:miter lim="800000"/>
                  <a:headEnd/>
                  <a:tailEnd/>
                </a:ln>
              </p:spPr>
            </p:pic>
            <p:sp>
              <p:nvSpPr>
                <p:cNvPr id="18454" name="Line 17"/>
                <p:cNvSpPr>
                  <a:spLocks noChangeAspect="1" noChangeShapeType="1"/>
                </p:cNvSpPr>
                <p:nvPr/>
              </p:nvSpPr>
              <p:spPr bwMode="auto">
                <a:xfrm>
                  <a:off x="987" y="1579"/>
                  <a:ext cx="0" cy="484"/>
                </a:xfrm>
                <a:prstGeom prst="line">
                  <a:avLst/>
                </a:prstGeom>
                <a:noFill/>
                <a:ln w="38100">
                  <a:solidFill>
                    <a:schemeClr val="tx1"/>
                  </a:solidFill>
                  <a:round/>
                  <a:headEnd/>
                  <a:tailEnd type="stealth" w="med" len="med"/>
                </a:ln>
              </p:spPr>
              <p:txBody>
                <a:bodyPr>
                  <a:spAutoFit/>
                </a:bodyPr>
                <a:lstStyle/>
                <a:p>
                  <a:endParaRPr lang="en-US"/>
                </a:p>
              </p:txBody>
            </p:sp>
            <p:pic>
              <p:nvPicPr>
                <p:cNvPr id="18455" name="Picture 18" descr="ilmln"/>
                <p:cNvPicPr>
                  <a:picLocks noChangeAspect="1" noChangeArrowheads="1"/>
                </p:cNvPicPr>
                <p:nvPr/>
              </p:nvPicPr>
              <p:blipFill>
                <a:blip r:embed="rId7" cstate="print"/>
                <a:srcRect/>
                <a:stretch>
                  <a:fillRect/>
                </a:stretch>
              </p:blipFill>
              <p:spPr bwMode="auto">
                <a:xfrm>
                  <a:off x="267" y="1135"/>
                  <a:ext cx="1264" cy="1118"/>
                </a:xfrm>
                <a:prstGeom prst="rect">
                  <a:avLst/>
                </a:prstGeom>
                <a:noFill/>
                <a:ln w="9525">
                  <a:noFill/>
                  <a:miter lim="800000"/>
                  <a:headEnd/>
                  <a:tailEnd/>
                </a:ln>
              </p:spPr>
            </p:pic>
            <p:sp>
              <p:nvSpPr>
                <p:cNvPr id="18456" name="Line 19"/>
                <p:cNvSpPr>
                  <a:spLocks noChangeAspect="1" noChangeShapeType="1"/>
                </p:cNvSpPr>
                <p:nvPr/>
              </p:nvSpPr>
              <p:spPr bwMode="auto">
                <a:xfrm>
                  <a:off x="989" y="1071"/>
                  <a:ext cx="0" cy="484"/>
                </a:xfrm>
                <a:prstGeom prst="line">
                  <a:avLst/>
                </a:prstGeom>
                <a:noFill/>
                <a:ln w="38100">
                  <a:solidFill>
                    <a:schemeClr val="tx1"/>
                  </a:solidFill>
                  <a:round/>
                  <a:headEnd/>
                  <a:tailEnd type="stealth" w="med" len="med"/>
                </a:ln>
              </p:spPr>
              <p:txBody>
                <a:bodyPr>
                  <a:spAutoFit/>
                </a:bodyPr>
                <a:lstStyle/>
                <a:p>
                  <a:endParaRPr lang="en-US"/>
                </a:p>
              </p:txBody>
            </p:sp>
            <p:pic>
              <p:nvPicPr>
                <p:cNvPr id="18457" name="Picture 20" descr="dhm"/>
                <p:cNvPicPr>
                  <a:picLocks noChangeAspect="1" noChangeArrowheads="1"/>
                </p:cNvPicPr>
                <p:nvPr/>
              </p:nvPicPr>
              <p:blipFill>
                <a:blip r:embed="rId8" cstate="print"/>
                <a:srcRect/>
                <a:stretch>
                  <a:fillRect/>
                </a:stretch>
              </p:blipFill>
              <p:spPr bwMode="auto">
                <a:xfrm>
                  <a:off x="267" y="613"/>
                  <a:ext cx="1296" cy="1118"/>
                </a:xfrm>
                <a:prstGeom prst="rect">
                  <a:avLst/>
                </a:prstGeom>
                <a:noFill/>
                <a:ln w="9525">
                  <a:noFill/>
                  <a:miter lim="800000"/>
                  <a:headEnd/>
                  <a:tailEnd/>
                </a:ln>
              </p:spPr>
            </p:pic>
          </p:grpSp>
        </p:grpSp>
      </p:grpSp>
      <p:sp>
        <p:nvSpPr>
          <p:cNvPr id="31" name="Slide Number Placeholder 30"/>
          <p:cNvSpPr>
            <a:spLocks noGrp="1"/>
          </p:cNvSpPr>
          <p:nvPr>
            <p:ph type="sldNum" sz="quarter" idx="12"/>
          </p:nvPr>
        </p:nvSpPr>
        <p:spPr/>
        <p:txBody>
          <a:bodyPr/>
          <a:lstStyle/>
          <a:p>
            <a:fld id="{E9353CB8-35B8-441F-A176-6CE3BA725640}" type="slidenum">
              <a:rPr lang="en-US" smtClean="0"/>
              <a:pPr/>
              <a:t>27</a:t>
            </a:fld>
            <a:endParaRPr lang="en-US"/>
          </a:p>
        </p:txBody>
      </p:sp>
    </p:spTree>
    <p:extLst>
      <p:ext uri="{BB962C8B-B14F-4D97-AF65-F5344CB8AC3E}">
        <p14:creationId xmlns:p14="http://schemas.microsoft.com/office/powerpoint/2010/main" val="656171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151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1519">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519" grpId="0" build="p"/>
    </p:bld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noGrp="1"/>
          </p:cNvSpPr>
          <p:nvPr>
            <p:ph type="title"/>
          </p:nvPr>
        </p:nvSpPr>
        <p:spPr/>
        <p:txBody>
          <a:bodyPr lIns="82945" tIns="41473" rIns="82945" bIns="41473"/>
          <a:lstStyle>
            <a:defPPr lvl="0">
              <a:buSzPct val="45000"/>
              <a:buFont typeface="StarSymbol"/>
              <a:buNone/>
            </a:defPPr>
            <a:lvl1pPr lvl="0">
              <a:buSzPct val="45000"/>
              <a:buFont typeface="StarSymbol"/>
              <a:buChar char="●"/>
            </a:lvl1pPr>
            <a:lvl2pPr lvl="1">
              <a:buSzPct val="45000"/>
              <a:buFont typeface="StarSymbol"/>
              <a:buChar char="●"/>
            </a:lvl2pPr>
            <a:lvl3pPr lvl="2">
              <a:buSzPct val="45000"/>
              <a:buFont typeface="StarSymbol"/>
              <a:buChar char="●"/>
            </a:lvl3pPr>
            <a:lvl4pPr lvl="3">
              <a:buSzPct val="45000"/>
              <a:buFont typeface="StarSymbol"/>
              <a:buChar char="●"/>
            </a:lvl4pPr>
            <a:lvl5pPr lvl="4">
              <a:buSzPct val="45000"/>
              <a:buFont typeface="StarSymbol"/>
              <a:buChar char="●"/>
            </a:lvl5pPr>
            <a:lvl6pPr lvl="5">
              <a:buSzPct val="45000"/>
              <a:buFont typeface="StarSymbol"/>
              <a:buChar char="●"/>
            </a:lvl6pPr>
            <a:lvl7pPr lvl="6">
              <a:buSzPct val="45000"/>
              <a:buFont typeface="StarSymbol"/>
              <a:buChar char="●"/>
            </a:lvl7pPr>
            <a:lvl8pPr lvl="7">
              <a:buSzPct val="45000"/>
              <a:buFont typeface="StarSymbol"/>
              <a:buChar char="●"/>
            </a:lvl8pPr>
            <a:lvl9pPr lvl="8">
              <a:buSzPct val="45000"/>
              <a:buFont typeface="StarSymbol"/>
              <a:buChar char="●"/>
            </a:lvl9pPr>
          </a:lstStyle>
          <a:p>
            <a:pPr lvl="0">
              <a:buNone/>
            </a:pPr>
            <a:r>
              <a:rPr lang="x-none"/>
              <a:t>Advantages</a:t>
            </a:r>
          </a:p>
        </p:txBody>
      </p:sp>
      <p:sp>
        <p:nvSpPr>
          <p:cNvPr id="3" name="Text Placeholder 2"/>
          <p:cNvSpPr txBox="1">
            <a:spLocks noGrp="1"/>
          </p:cNvSpPr>
          <p:nvPr>
            <p:ph sz="quarter" idx="1"/>
          </p:nvPr>
        </p:nvSpPr>
        <p:spPr/>
        <p:txBody>
          <a:bodyPr lIns="82945" tIns="41473" rIns="82945" bIns="41473">
            <a:normAutofit fontScale="92500" lnSpcReduction="20000"/>
          </a:bodyPr>
          <a:lstStyle>
            <a:defPPr marL="432000" lvl="0" indent="-324000">
              <a:spcBef>
                <a:spcPts val="0"/>
              </a:spcBef>
              <a:spcAft>
                <a:spcPts val="1417"/>
              </a:spcAft>
              <a:buSzPct val="45000"/>
              <a:buFont typeface="StarSymbol"/>
              <a:buNone/>
              <a:defRPr lang="x-none" sz="3200" b="0" i="0" u="none" strike="noStrike" kern="1200">
                <a:ln>
                  <a:noFill/>
                </a:ln>
                <a:latin typeface="Arial" pitchFamily="18"/>
                <a:ea typeface="Andale Sans UI" pitchFamily="2"/>
                <a:cs typeface="Tahoma" pitchFamily="2"/>
              </a:defRPr>
            </a:defPPr>
            <a:lvl1pPr marL="432000" lvl="0" indent="-324000">
              <a:spcBef>
                <a:spcPts val="0"/>
              </a:spcBef>
              <a:spcAft>
                <a:spcPts val="1417"/>
              </a:spcAft>
              <a:buSzPct val="45000"/>
              <a:buFont typeface="StarSymbol"/>
              <a:buChar char="●"/>
              <a:defRPr lang="x-none" sz="3200" b="0" i="0" u="none" strike="noStrike" kern="1200">
                <a:ln>
                  <a:noFill/>
                </a:ln>
                <a:latin typeface="Arial" pitchFamily="18"/>
                <a:ea typeface="Andale Sans UI" pitchFamily="2"/>
                <a:cs typeface="Tahoma" pitchFamily="2"/>
              </a:defRPr>
            </a:lvl1pPr>
            <a:lvl2pPr marL="864000" lvl="1" indent="-324000">
              <a:spcBef>
                <a:spcPts val="0"/>
              </a:spcBef>
              <a:spcAft>
                <a:spcPts val="1134"/>
              </a:spcAft>
              <a:buSzPct val="45000"/>
              <a:buFont typeface="StarSymbol"/>
              <a:buChar char="●"/>
              <a:defRPr lang="x-none" sz="2800" b="0" i="0" u="none" strike="noStrike" kern="1200">
                <a:ln>
                  <a:noFill/>
                </a:ln>
                <a:latin typeface="Arial" pitchFamily="18"/>
                <a:ea typeface="Andale Sans UI" pitchFamily="2"/>
                <a:cs typeface="Tahoma" pitchFamily="2"/>
              </a:defRPr>
            </a:lvl2pPr>
            <a:lvl3pPr marL="1295999" lvl="2" indent="-288000">
              <a:spcBef>
                <a:spcPts val="0"/>
              </a:spcBef>
              <a:spcAft>
                <a:spcPts val="850"/>
              </a:spcAft>
              <a:buSzPct val="75000"/>
              <a:buFont typeface="StarSymbol"/>
              <a:buChar char="–"/>
              <a:defRPr lang="x-none" sz="2400" b="0" i="0" u="none" strike="noStrike" kern="1200">
                <a:ln>
                  <a:noFill/>
                </a:ln>
                <a:latin typeface="Arial" pitchFamily="18"/>
                <a:ea typeface="Andale Sans UI" pitchFamily="2"/>
                <a:cs typeface="Tahoma" pitchFamily="2"/>
              </a:defRPr>
            </a:lvl3pPr>
            <a:lvl4pPr marL="1728000" lvl="3" indent="-216000">
              <a:spcBef>
                <a:spcPts val="0"/>
              </a:spcBef>
              <a:spcAft>
                <a:spcPts val="567"/>
              </a:spcAft>
              <a:buSzPct val="45000"/>
              <a:buFont typeface="StarSymbol"/>
              <a:buChar char="●"/>
              <a:defRPr lang="x-none" sz="2000" b="0" i="0" u="none" strike="noStrike" kern="1200">
                <a:ln>
                  <a:noFill/>
                </a:ln>
                <a:latin typeface="Arial" pitchFamily="18"/>
                <a:ea typeface="Andale Sans UI" pitchFamily="2"/>
                <a:cs typeface="Tahoma" pitchFamily="2"/>
              </a:defRPr>
            </a:lvl4pPr>
            <a:lvl5pPr marL="2160000" lvl="4" indent="-216000">
              <a:spcBef>
                <a:spcPts val="0"/>
              </a:spcBef>
              <a:spcAft>
                <a:spcPts val="283"/>
              </a:spcAft>
              <a:buSzPct val="75000"/>
              <a:buFont typeface="StarSymbol"/>
              <a:buChar char="–"/>
              <a:defRPr lang="x-none" sz="2000" b="0" i="0" u="none" strike="noStrike" kern="1200">
                <a:ln>
                  <a:noFill/>
                </a:ln>
                <a:latin typeface="Arial" pitchFamily="18"/>
                <a:ea typeface="Andale Sans UI" pitchFamily="2"/>
                <a:cs typeface="Tahoma" pitchFamily="2"/>
              </a:defRPr>
            </a:lvl5pPr>
            <a:lvl6pPr marL="2591999" lvl="5" indent="-216000">
              <a:spcBef>
                <a:spcPts val="0"/>
              </a:spcBef>
              <a:spcAft>
                <a:spcPts val="283"/>
              </a:spcAft>
              <a:buSzPct val="45000"/>
              <a:buFont typeface="StarSymbol"/>
              <a:buChar char="●"/>
              <a:defRPr lang="x-none" sz="2000" b="0" i="0" u="none" strike="noStrike" kern="1200">
                <a:ln>
                  <a:noFill/>
                </a:ln>
                <a:latin typeface="Arial" pitchFamily="18"/>
                <a:ea typeface="Andale Sans UI" pitchFamily="2"/>
                <a:cs typeface="Tahoma" pitchFamily="2"/>
              </a:defRPr>
            </a:lvl6pPr>
            <a:lvl7pPr marL="3023999" lvl="6" indent="-216000">
              <a:spcBef>
                <a:spcPts val="0"/>
              </a:spcBef>
              <a:spcAft>
                <a:spcPts val="283"/>
              </a:spcAft>
              <a:buSzPct val="45000"/>
              <a:buFont typeface="StarSymbol"/>
              <a:buChar char="●"/>
              <a:defRPr lang="x-none" sz="2000" b="0" i="0" u="none" strike="noStrike" kern="1200">
                <a:ln>
                  <a:noFill/>
                </a:ln>
                <a:latin typeface="Arial" pitchFamily="18"/>
                <a:ea typeface="Andale Sans UI" pitchFamily="2"/>
                <a:cs typeface="Tahoma" pitchFamily="2"/>
              </a:defRPr>
            </a:lvl7pPr>
            <a:lvl8pPr marL="3456000" lvl="7" indent="-216000">
              <a:spcBef>
                <a:spcPts val="0"/>
              </a:spcBef>
              <a:spcAft>
                <a:spcPts val="283"/>
              </a:spcAft>
              <a:buSzPct val="45000"/>
              <a:buFont typeface="StarSymbol"/>
              <a:buChar char="●"/>
              <a:defRPr lang="x-none" sz="2000" b="0" i="0" u="none" strike="noStrike" kern="1200">
                <a:ln>
                  <a:noFill/>
                </a:ln>
                <a:latin typeface="Arial" pitchFamily="18"/>
                <a:ea typeface="Andale Sans UI" pitchFamily="2"/>
                <a:cs typeface="Tahoma" pitchFamily="2"/>
              </a:defRPr>
            </a:lvl8pPr>
            <a:lvl9pPr marL="3887999" lvl="8" indent="-216000">
              <a:spcBef>
                <a:spcPts val="0"/>
              </a:spcBef>
              <a:spcAft>
                <a:spcPts val="283"/>
              </a:spcAft>
              <a:buSzPct val="45000"/>
              <a:buFont typeface="StarSymbol"/>
              <a:buChar char="●"/>
              <a:defRPr lang="x-none" sz="2000" b="0" i="0" u="none" strike="noStrike" kern="1200">
                <a:ln>
                  <a:noFill/>
                </a:ln>
                <a:latin typeface="Arial" pitchFamily="18"/>
                <a:ea typeface="Andale Sans UI" pitchFamily="2"/>
                <a:cs typeface="Tahoma" pitchFamily="2"/>
              </a:defRPr>
            </a:lvl9pPr>
          </a:lstStyle>
          <a:p>
            <a:pPr lvl="0"/>
            <a:r>
              <a:rPr lang="x-none"/>
              <a:t>Single copy of the data</a:t>
            </a:r>
          </a:p>
          <a:p>
            <a:pPr lvl="0"/>
            <a:r>
              <a:rPr lang="x-none"/>
              <a:t>No need to update</a:t>
            </a:r>
          </a:p>
          <a:p>
            <a:pPr lvl="0"/>
            <a:r>
              <a:rPr lang="x-none"/>
              <a:t>Sharing over network</a:t>
            </a:r>
          </a:p>
          <a:p>
            <a:pPr lvl="0"/>
            <a:r>
              <a:rPr lang="x-none"/>
              <a:t>Full data set</a:t>
            </a:r>
          </a:p>
          <a:p>
            <a:pPr lvl="0"/>
            <a:r>
              <a:rPr lang="x-none"/>
              <a:t>Versioning</a:t>
            </a:r>
          </a:p>
          <a:p>
            <a:pPr lvl="0"/>
            <a:r>
              <a:rPr lang="x-none"/>
              <a:t>Standard technologies</a:t>
            </a:r>
          </a:p>
          <a:p>
            <a:pPr lvl="0"/>
            <a:r>
              <a:rPr lang="x-none"/>
              <a:t>No installation / footprint</a:t>
            </a:r>
          </a:p>
          <a:p>
            <a:pPr lvl="0"/>
            <a:r>
              <a:rPr lang="x-none"/>
              <a:t>Administration &amp; Security</a:t>
            </a:r>
          </a:p>
          <a:p>
            <a:pPr lvl="0"/>
            <a:r>
              <a:rPr lang="x-none"/>
              <a:t>Abstraction &amp; Relocation</a:t>
            </a:r>
          </a:p>
        </p:txBody>
      </p:sp>
      <p:sp>
        <p:nvSpPr>
          <p:cNvPr id="5" name="Slide Number Placeholder 4"/>
          <p:cNvSpPr>
            <a:spLocks noGrp="1"/>
          </p:cNvSpPr>
          <p:nvPr>
            <p:ph type="sldNum" sz="quarter" idx="12"/>
          </p:nvPr>
        </p:nvSpPr>
        <p:spPr/>
        <p:txBody>
          <a:bodyPr/>
          <a:lstStyle/>
          <a:p>
            <a:fld id="{E9353CB8-35B8-441F-A176-6CE3BA725640}" type="slidenum">
              <a:rPr lang="en-US" smtClean="0"/>
              <a:pPr/>
              <a:t>270</a:t>
            </a:fld>
            <a:endParaRPr lang="en-US"/>
          </a:p>
        </p:txBody>
      </p:sp>
    </p:spTree>
    <p:extLst>
      <p:ext uri="{BB962C8B-B14F-4D97-AF65-F5344CB8AC3E}">
        <p14:creationId xmlns:p14="http://schemas.microsoft.com/office/powerpoint/2010/main" val="3104442020"/>
      </p:ext>
    </p:extLst>
  </p:cSld>
  <p:clrMapOvr>
    <a:masterClrMapping/>
  </p:clrMapOvr>
  <p:transition/>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CDSI</a:t>
            </a:r>
            <a:endParaRPr lang="en-US" dirty="0"/>
          </a:p>
        </p:txBody>
      </p:sp>
      <p:pic>
        <p:nvPicPr>
          <p:cNvPr id="4" name="Picture 3"/>
          <p:cNvPicPr/>
          <p:nvPr/>
        </p:nvPicPr>
        <p:blipFill>
          <a:blip r:embed="rId2" cstate="print"/>
          <a:stretch>
            <a:fillRect/>
          </a:stretch>
        </p:blipFill>
        <p:spPr bwMode="auto">
          <a:xfrm>
            <a:off x="1371600" y="1524000"/>
            <a:ext cx="6400800" cy="4800600"/>
          </a:xfrm>
          <a:prstGeom prst="rect">
            <a:avLst/>
          </a:prstGeom>
          <a:noFill/>
          <a:ln>
            <a:noFill/>
          </a:ln>
        </p:spPr>
      </p:pic>
      <p:sp>
        <p:nvSpPr>
          <p:cNvPr id="5" name="Oval 4"/>
          <p:cNvSpPr/>
          <p:nvPr/>
        </p:nvSpPr>
        <p:spPr>
          <a:xfrm>
            <a:off x="1447800" y="3124200"/>
            <a:ext cx="4648200" cy="1600200"/>
          </a:xfrm>
          <a:prstGeom prst="ellipse">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E9353CB8-35B8-441F-A176-6CE3BA725640}" type="slidenum">
              <a:rPr lang="en-US" smtClean="0"/>
              <a:pPr/>
              <a:t>271</a:t>
            </a:fld>
            <a:endParaRPr lang="en-US"/>
          </a:p>
        </p:txBody>
      </p:sp>
    </p:spTree>
    <p:extLst>
      <p:ext uri="{BB962C8B-B14F-4D97-AF65-F5344CB8AC3E}">
        <p14:creationId xmlns:p14="http://schemas.microsoft.com/office/powerpoint/2010/main" val="51341512"/>
      </p:ext>
    </p:extLst>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NGMF – a Noninvasive modeling Framework</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272</a:t>
            </a:fld>
            <a:endParaRPr lang="en-US"/>
          </a:p>
        </p:txBody>
      </p:sp>
    </p:spTree>
    <p:extLst>
      <p:ext uri="{BB962C8B-B14F-4D97-AF65-F5344CB8AC3E}">
        <p14:creationId xmlns:p14="http://schemas.microsoft.com/office/powerpoint/2010/main" val="1696669207"/>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Environmental Modeling Frameworks</a:t>
            </a:r>
            <a:endParaRPr lang="en-US" dirty="0"/>
          </a:p>
        </p:txBody>
      </p:sp>
      <p:sp>
        <p:nvSpPr>
          <p:cNvPr id="3" name="Content Placeholder 2"/>
          <p:cNvSpPr>
            <a:spLocks noGrp="1"/>
          </p:cNvSpPr>
          <p:nvPr>
            <p:ph idx="1"/>
          </p:nvPr>
        </p:nvSpPr>
        <p:spPr/>
        <p:txBody>
          <a:bodyPr>
            <a:normAutofit/>
          </a:bodyPr>
          <a:lstStyle/>
          <a:p>
            <a:r>
              <a:rPr lang="en-US" dirty="0" smtClean="0"/>
              <a:t>Support the development &amp; application of environmental models</a:t>
            </a:r>
          </a:p>
          <a:p>
            <a:pPr marL="0" indent="0">
              <a:buNone/>
            </a:pPr>
            <a:endParaRPr lang="en-US" dirty="0" smtClean="0"/>
          </a:p>
          <a:p>
            <a:pPr lvl="1"/>
            <a:r>
              <a:rPr lang="en-US" dirty="0" smtClean="0"/>
              <a:t>Coupling, Execution management</a:t>
            </a:r>
          </a:p>
          <a:p>
            <a:pPr lvl="1"/>
            <a:r>
              <a:rPr lang="en-US" dirty="0" smtClean="0"/>
              <a:t>Analysis, Statistics, Visualization</a:t>
            </a:r>
          </a:p>
          <a:p>
            <a:pPr lvl="1"/>
            <a:r>
              <a:rPr lang="en-US" dirty="0" smtClean="0"/>
              <a:t>Spatial / Temporal relationships and management</a:t>
            </a:r>
          </a:p>
          <a:p>
            <a:pPr lvl="1"/>
            <a:r>
              <a:rPr lang="en-US" dirty="0" smtClean="0"/>
              <a:t>Calibration/Parameter Estimation/Uncertainty Analysis/Solver/…</a:t>
            </a:r>
          </a:p>
          <a:p>
            <a:pPr lvl="1"/>
            <a:r>
              <a:rPr lang="en-US" dirty="0" smtClean="0"/>
              <a:t>Data I/O</a:t>
            </a:r>
          </a:p>
          <a:p>
            <a:pPr lvl="1"/>
            <a:r>
              <a:rPr lang="en-US" dirty="0" smtClean="0"/>
              <a:t>…</a:t>
            </a:r>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273</a:t>
            </a:fld>
            <a:endParaRPr lang="en-US"/>
          </a:p>
        </p:txBody>
      </p:sp>
    </p:spTree>
    <p:extLst>
      <p:ext uri="{BB962C8B-B14F-4D97-AF65-F5344CB8AC3E}">
        <p14:creationId xmlns:p14="http://schemas.microsoft.com/office/powerpoint/2010/main" val="1366586123"/>
      </p:ext>
    </p:extLst>
  </p:cSld>
  <p:clrMapOvr>
    <a:masterClrMapping/>
  </p:clrMapOvr>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Environmental Modeling Frameworks</a:t>
            </a:r>
            <a:endParaRPr lang="en-US" dirty="0"/>
          </a:p>
        </p:txBody>
      </p:sp>
      <p:sp>
        <p:nvSpPr>
          <p:cNvPr id="3" name="Content Placeholder 2"/>
          <p:cNvSpPr>
            <a:spLocks noGrp="1"/>
          </p:cNvSpPr>
          <p:nvPr>
            <p:ph idx="1"/>
          </p:nvPr>
        </p:nvSpPr>
        <p:spPr/>
        <p:txBody>
          <a:bodyPr/>
          <a:lstStyle/>
          <a:p>
            <a:r>
              <a:rPr lang="en-US" dirty="0" smtClean="0"/>
              <a:t>They are optional!</a:t>
            </a:r>
          </a:p>
          <a:p>
            <a:r>
              <a:rPr lang="en-US" dirty="0" smtClean="0"/>
              <a:t>Driven by research organizations</a:t>
            </a:r>
          </a:p>
          <a:p>
            <a:r>
              <a:rPr lang="en-US" dirty="0" smtClean="0"/>
              <a:t>Reflecting a domain views</a:t>
            </a:r>
          </a:p>
          <a:p>
            <a:r>
              <a:rPr lang="en-US" dirty="0" smtClean="0"/>
              <a:t>Goals</a:t>
            </a:r>
          </a:p>
          <a:p>
            <a:pPr lvl="1"/>
            <a:r>
              <a:rPr lang="en-US" dirty="0" smtClean="0"/>
              <a:t>Eliminate redundancy</a:t>
            </a:r>
          </a:p>
          <a:p>
            <a:pPr lvl="1"/>
            <a:r>
              <a:rPr lang="en-US" dirty="0" smtClean="0"/>
              <a:t>Improve efficiency</a:t>
            </a:r>
          </a:p>
          <a:p>
            <a:pPr lvl="1"/>
            <a:r>
              <a:rPr lang="en-US" dirty="0" smtClean="0"/>
              <a:t>Simplify complicated tasks</a:t>
            </a:r>
          </a:p>
          <a:p>
            <a:pPr lvl="1"/>
            <a:r>
              <a:rPr lang="en-US" dirty="0" smtClean="0"/>
              <a:t>Unify user experience</a:t>
            </a:r>
          </a:p>
          <a:p>
            <a:pPr lvl="1"/>
            <a:endParaRPr lang="en-US" dirty="0" smtClean="0"/>
          </a:p>
          <a:p>
            <a:endParaRPr lang="en-US" dirty="0" smtClean="0"/>
          </a:p>
          <a:p>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274</a:t>
            </a:fld>
            <a:endParaRPr lang="en-US"/>
          </a:p>
        </p:txBody>
      </p:sp>
    </p:spTree>
    <p:extLst>
      <p:ext uri="{BB962C8B-B14F-4D97-AF65-F5344CB8AC3E}">
        <p14:creationId xmlns:p14="http://schemas.microsoft.com/office/powerpoint/2010/main" val="3399100987"/>
      </p:ext>
    </p:extLst>
  </p:cSld>
  <p:clrMapOvr>
    <a:masterClrMapping/>
  </p:clrMapOvr>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Major Efforts</a:t>
            </a:r>
            <a:endParaRPr lang="en-US" dirty="0"/>
          </a:p>
        </p:txBody>
      </p:sp>
      <p:sp>
        <p:nvSpPr>
          <p:cNvPr id="3" name="Content Placeholder 2"/>
          <p:cNvSpPr>
            <a:spLocks noGrp="1"/>
          </p:cNvSpPr>
          <p:nvPr>
            <p:ph idx="1"/>
          </p:nvPr>
        </p:nvSpPr>
        <p:spPr/>
        <p:txBody>
          <a:bodyPr/>
          <a:lstStyle/>
          <a:p>
            <a:r>
              <a:rPr lang="en-US" dirty="0" smtClean="0"/>
              <a:t>Earth System Modeling Framework</a:t>
            </a:r>
          </a:p>
          <a:p>
            <a:r>
              <a:rPr lang="en-US" dirty="0" smtClean="0"/>
              <a:t>Common Component Architecture</a:t>
            </a:r>
          </a:p>
          <a:p>
            <a:r>
              <a:rPr lang="en-US" dirty="0" smtClean="0"/>
              <a:t>Object Modeling System</a:t>
            </a:r>
          </a:p>
          <a:p>
            <a:r>
              <a:rPr lang="en-US" dirty="0" err="1" smtClean="0"/>
              <a:t>OpenMI</a:t>
            </a:r>
            <a:endParaRPr lang="en-US" dirty="0" smtClean="0"/>
          </a:p>
          <a:p>
            <a:r>
              <a:rPr lang="en-US" dirty="0" smtClean="0"/>
              <a:t>Frames</a:t>
            </a:r>
          </a:p>
          <a:p>
            <a:r>
              <a:rPr lang="en-US" dirty="0" smtClean="0"/>
              <a:t>      and probably 20 more …</a:t>
            </a:r>
          </a:p>
          <a:p>
            <a:endParaRPr lang="en-US" dirty="0" smtClean="0"/>
          </a:p>
        </p:txBody>
      </p:sp>
      <p:sp>
        <p:nvSpPr>
          <p:cNvPr id="5" name="Slide Number Placeholder 4"/>
          <p:cNvSpPr>
            <a:spLocks noGrp="1"/>
          </p:cNvSpPr>
          <p:nvPr>
            <p:ph type="sldNum" sz="quarter" idx="12"/>
          </p:nvPr>
        </p:nvSpPr>
        <p:spPr/>
        <p:txBody>
          <a:bodyPr/>
          <a:lstStyle/>
          <a:p>
            <a:fld id="{E9353CB8-35B8-441F-A176-6CE3BA725640}" type="slidenum">
              <a:rPr lang="en-US" smtClean="0"/>
              <a:pPr/>
              <a:t>275</a:t>
            </a:fld>
            <a:endParaRPr lang="en-US"/>
          </a:p>
        </p:txBody>
      </p:sp>
    </p:spTree>
    <p:extLst>
      <p:ext uri="{BB962C8B-B14F-4D97-AF65-F5344CB8AC3E}">
        <p14:creationId xmlns:p14="http://schemas.microsoft.com/office/powerpoint/2010/main" val="212844955"/>
      </p:ext>
    </p:extLst>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Grp="1" noChangeArrowheads="1"/>
          </p:cNvSpPr>
          <p:nvPr>
            <p:ph type="ctrTitle"/>
          </p:nvPr>
        </p:nvSpPr>
        <p:spPr/>
        <p:txBody>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smtClean="0"/>
              <a:t>Framework Invasiveness</a:t>
            </a:r>
          </a:p>
        </p:txBody>
      </p:sp>
      <p:sp>
        <p:nvSpPr>
          <p:cNvPr id="2" name="Rectangle 2"/>
          <p:cNvSpPr>
            <a:spLocks noGrp="1" noChangeArrowheads="1"/>
          </p:cNvSpPr>
          <p:nvPr>
            <p:ph type="subTitle" idx="1"/>
          </p:nvPr>
        </p:nvSpPr>
        <p:spPr>
          <a:xfrm>
            <a:off x="838201" y="3657600"/>
            <a:ext cx="6400800" cy="1980592"/>
          </a:xfrm>
        </p:spPr>
        <p:txBody>
          <a:bodyPr lIns="0" tIns="0" rIns="0" bIns="0" rtlCol="0" anchor="ctr">
            <a:normAutofit fontScale="70000" lnSpcReduction="20000"/>
          </a:bodyPr>
          <a:lstStyle/>
          <a:p>
            <a:pPr marL="309605" indent="-309605" defTabSz="914305">
              <a:tabLst>
                <a:tab pos="309605"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defRPr/>
            </a:pPr>
            <a:r>
              <a:rPr lang="en-US" dirty="0" smtClean="0"/>
              <a:t>A study of how differences between scientific modeling</a:t>
            </a:r>
          </a:p>
          <a:p>
            <a:pPr marL="309605" indent="-309605" defTabSz="914305">
              <a:tabLst>
                <a:tab pos="309605"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defRPr/>
            </a:pPr>
            <a:r>
              <a:rPr lang="en-US" dirty="0" smtClean="0"/>
              <a:t>frameworks impacts the quality of the model implementation</a:t>
            </a:r>
          </a:p>
          <a:p>
            <a:pPr marL="309605" indent="-309605" defTabSz="914305">
              <a:tabLst>
                <a:tab pos="309605"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defRPr/>
            </a:pPr>
            <a:endParaRPr lang="en-US" dirty="0" smtClean="0"/>
          </a:p>
          <a:p>
            <a:pPr marL="309605" indent="-309605" defTabSz="914305">
              <a:tabLst>
                <a:tab pos="309605"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defRPr/>
            </a:pPr>
            <a:r>
              <a:rPr lang="en-US" dirty="0" smtClean="0"/>
              <a:t>Wes Lloyd, Olaf David </a:t>
            </a:r>
          </a:p>
          <a:p>
            <a:pPr marL="309605" indent="-309605" defTabSz="914305">
              <a:tabLst>
                <a:tab pos="309605"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defRPr/>
            </a:pPr>
            <a:endParaRPr lang="en-US" dirty="0" smtClean="0"/>
          </a:p>
          <a:p>
            <a:pPr marL="309605" indent="-309605" defTabSz="914305">
              <a:tabLst>
                <a:tab pos="309605"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defRPr/>
            </a:pPr>
            <a:r>
              <a:rPr lang="en-US" dirty="0" smtClean="0"/>
              <a:t>Colorado State University,  Civil Engineering, Computer Science</a:t>
            </a:r>
          </a:p>
          <a:p>
            <a:pPr marL="309605" indent="-309605" defTabSz="914305">
              <a:tabLst>
                <a:tab pos="309605"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defRPr/>
            </a:pPr>
            <a:r>
              <a:rPr lang="en-US" dirty="0" smtClean="0"/>
              <a:t>US Department of Agriculture ARS,NRCS</a:t>
            </a:r>
          </a:p>
          <a:p>
            <a:pPr marL="309605" indent="-309605" defTabSz="914305">
              <a:buFont typeface="Times New Roman" pitchFamily="16" charset="0"/>
              <a:buChar char="•"/>
              <a:tabLst>
                <a:tab pos="309605" algn="l"/>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defRPr/>
            </a:pPr>
            <a:endParaRPr lang="en-US" dirty="0" smtClean="0"/>
          </a:p>
        </p:txBody>
      </p:sp>
      <p:sp>
        <p:nvSpPr>
          <p:cNvPr id="3" name="Slide Number Placeholder 2"/>
          <p:cNvSpPr>
            <a:spLocks noGrp="1"/>
          </p:cNvSpPr>
          <p:nvPr>
            <p:ph type="sldNum" sz="quarter" idx="12"/>
          </p:nvPr>
        </p:nvSpPr>
        <p:spPr/>
        <p:txBody>
          <a:bodyPr/>
          <a:lstStyle/>
          <a:p>
            <a:fld id="{E9353CB8-35B8-441F-A176-6CE3BA725640}" type="slidenum">
              <a:rPr lang="en-US" smtClean="0"/>
              <a:pPr/>
              <a:t>276</a:t>
            </a:fld>
            <a:endParaRPr lang="en-US"/>
          </a:p>
        </p:txBody>
      </p:sp>
    </p:spTree>
    <p:extLst>
      <p:ext uri="{BB962C8B-B14F-4D97-AF65-F5344CB8AC3E}">
        <p14:creationId xmlns:p14="http://schemas.microsoft.com/office/powerpoint/2010/main" val="373997847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a:xfrm>
            <a:off x="456481" y="273629"/>
            <a:ext cx="8228160" cy="1144921"/>
          </a:xfrm>
        </p:spPr>
        <p:txBody>
          <a:bodyPr tIns="35268"/>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smtClean="0"/>
              <a:t>Framework Invasiveness</a:t>
            </a:r>
          </a:p>
        </p:txBody>
      </p:sp>
      <p:sp>
        <p:nvSpPr>
          <p:cNvPr id="4099" name="Rectangle 2"/>
          <p:cNvSpPr>
            <a:spLocks noGrp="1" noChangeArrowheads="1"/>
          </p:cNvSpPr>
          <p:nvPr>
            <p:ph idx="1"/>
          </p:nvPr>
        </p:nvSpPr>
        <p:spPr>
          <a:xfrm>
            <a:off x="456481" y="1604329"/>
            <a:ext cx="8228160" cy="4444307"/>
          </a:xfrm>
        </p:spPr>
        <p:txBody>
          <a:bodyPr/>
          <a:lstStyle/>
          <a:p>
            <a:pPr marL="390246" indent="-293764">
              <a:buClr>
                <a:srgbClr val="FFCC99"/>
              </a:buClr>
              <a:buSzPct val="45000"/>
              <a:buFont typeface="Wingdings"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How does the use of a particular framework impact an application's quality?</a:t>
            </a:r>
          </a:p>
          <a:p>
            <a:pPr marL="390246" indent="-293764">
              <a:buClr>
                <a:srgbClr val="FFCC99"/>
              </a:buClr>
              <a:buSzPct val="45000"/>
              <a:buFont typeface="Wingdings"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Quality with respect to</a:t>
            </a:r>
          </a:p>
          <a:p>
            <a:pPr marL="1346420" lvl="1" indent="-515528">
              <a:buFont typeface="Times New Roman" pitchFamily="16" charset="0"/>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Maintainability</a:t>
            </a:r>
          </a:p>
          <a:p>
            <a:pPr marL="1346420" lvl="1" indent="-515528">
              <a:buFont typeface="Times New Roman" pitchFamily="16" charset="0"/>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Portability</a:t>
            </a:r>
          </a:p>
          <a:p>
            <a:pPr marL="1346420" lvl="1" indent="-515528">
              <a:buFont typeface="Times New Roman" pitchFamily="16" charset="0"/>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Reusability</a:t>
            </a:r>
          </a:p>
          <a:p>
            <a:pPr marL="1346420" lvl="1" indent="-515528">
              <a:buFont typeface="Times New Roman" pitchFamily="16" charset="0"/>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Understandability (of code)</a:t>
            </a:r>
          </a:p>
          <a:p>
            <a:pPr marL="1346420" lvl="1" indent="-515528">
              <a:buClr>
                <a:srgbClr val="FFCC99"/>
              </a:buClr>
              <a:buSzPct val="75000"/>
              <a:buFont typeface="Symbol"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endParaRPr lang="en-US" dirty="0" smtClean="0"/>
          </a:p>
        </p:txBody>
      </p:sp>
      <p:sp>
        <p:nvSpPr>
          <p:cNvPr id="2" name="Slide Number Placeholder 1"/>
          <p:cNvSpPr>
            <a:spLocks noGrp="1"/>
          </p:cNvSpPr>
          <p:nvPr>
            <p:ph type="sldNum" sz="quarter" idx="12"/>
          </p:nvPr>
        </p:nvSpPr>
        <p:spPr/>
        <p:txBody>
          <a:bodyPr/>
          <a:lstStyle/>
          <a:p>
            <a:fld id="{E9353CB8-35B8-441F-A176-6CE3BA725640}" type="slidenum">
              <a:rPr lang="en-US" smtClean="0"/>
              <a:pPr/>
              <a:t>277</a:t>
            </a:fld>
            <a:endParaRPr lang="en-US"/>
          </a:p>
        </p:txBody>
      </p:sp>
    </p:spTree>
    <p:extLst>
      <p:ext uri="{BB962C8B-B14F-4D97-AF65-F5344CB8AC3E}">
        <p14:creationId xmlns:p14="http://schemas.microsoft.com/office/powerpoint/2010/main" val="282041793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a:xfrm>
            <a:off x="456481" y="313953"/>
            <a:ext cx="8228160" cy="1062832"/>
          </a:xfrm>
        </p:spPr>
        <p:txBody>
          <a:bodyPr tIns="35268">
            <a:norm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smtClean="0"/>
              <a:t>Framework Invasiveness - 2</a:t>
            </a:r>
          </a:p>
        </p:txBody>
      </p:sp>
      <p:sp>
        <p:nvSpPr>
          <p:cNvPr id="2" name="Rectangle 2"/>
          <p:cNvSpPr>
            <a:spLocks noGrp="1" noChangeArrowheads="1"/>
          </p:cNvSpPr>
          <p:nvPr>
            <p:ph idx="1"/>
          </p:nvPr>
        </p:nvSpPr>
        <p:spPr>
          <a:xfrm>
            <a:off x="456481" y="1604329"/>
            <a:ext cx="8228160" cy="4846109"/>
          </a:xfrm>
        </p:spPr>
        <p:txBody>
          <a:bodyPr rtlCol="0">
            <a:normAutofit/>
          </a:bodyPr>
          <a:lstStyle/>
          <a:p>
            <a:pPr marL="390246" indent="-293764" defTabSz="914305">
              <a:buClr>
                <a:srgbClr val="FFCC99"/>
              </a:buClr>
              <a:buSzPct val="45000"/>
              <a:buFont typeface="Wingdings"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defRPr/>
            </a:pPr>
            <a:r>
              <a:rPr lang="en-US" dirty="0" smtClean="0"/>
              <a:t>Coupling between application and framework code</a:t>
            </a:r>
          </a:p>
          <a:p>
            <a:pPr marL="1346420" lvl="1" indent="-515528" defTabSz="914305">
              <a:buFont typeface="Times New Roman" pitchFamily="16" charset="0"/>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defRPr/>
            </a:pPr>
            <a:r>
              <a:rPr lang="en-US" dirty="0" smtClean="0"/>
              <a:t>Use of Framework APIs</a:t>
            </a:r>
          </a:p>
          <a:p>
            <a:pPr marL="1346420" lvl="1" indent="-515528" defTabSz="914305">
              <a:buFont typeface="Times New Roman" pitchFamily="16" charset="0"/>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defRPr/>
            </a:pPr>
            <a:r>
              <a:rPr lang="en-US" dirty="0" smtClean="0"/>
              <a:t>Use of Framework Interfaces</a:t>
            </a:r>
          </a:p>
          <a:p>
            <a:pPr marL="1346420" lvl="1" indent="-515528" defTabSz="914305">
              <a:buFont typeface="Times New Roman" pitchFamily="16" charset="0"/>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defRPr/>
            </a:pPr>
            <a:r>
              <a:rPr lang="en-US" dirty="0" smtClean="0"/>
              <a:t>Use of Framework Custom Data Types</a:t>
            </a:r>
          </a:p>
          <a:p>
            <a:pPr marL="390246" indent="-293764" defTabSz="914305">
              <a:buClr>
                <a:srgbClr val="FFCC99"/>
              </a:buClr>
              <a:buSzPct val="45000"/>
              <a:buFont typeface="Wingdings"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defRPr/>
            </a:pPr>
            <a:r>
              <a:rPr lang="en-US" dirty="0" smtClean="0"/>
              <a:t>Mass of boilerplate code</a:t>
            </a:r>
          </a:p>
          <a:p>
            <a:pPr marL="1346420" lvl="1" indent="-515528" defTabSz="914305">
              <a:buFont typeface="Times New Roman" pitchFamily="16" charset="0"/>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defRPr/>
            </a:pPr>
            <a:r>
              <a:rPr lang="en-US" dirty="0" smtClean="0"/>
              <a:t>Mass should account for both Lines of Code (LOC) and source code size in bytes</a:t>
            </a:r>
          </a:p>
          <a:p>
            <a:pPr marL="390246" indent="-293764" defTabSz="914305">
              <a:buClr>
                <a:srgbClr val="FFCC99"/>
              </a:buClr>
              <a:buSzPct val="45000"/>
              <a:buFont typeface="Wingdings"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defRPr/>
            </a:pPr>
            <a:r>
              <a:rPr lang="en-US" dirty="0" smtClean="0"/>
              <a:t>External framework dependencies</a:t>
            </a:r>
          </a:p>
          <a:p>
            <a:pPr marL="1346420" lvl="1" indent="-515528" defTabSz="914305">
              <a:buFont typeface="Times New Roman" pitchFamily="16" charset="0"/>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defRPr/>
            </a:pPr>
            <a:r>
              <a:rPr lang="en-US" dirty="0" smtClean="0"/>
              <a:t>Required non-framework APIs</a:t>
            </a:r>
          </a:p>
        </p:txBody>
      </p:sp>
      <p:sp>
        <p:nvSpPr>
          <p:cNvPr id="3" name="Slide Number Placeholder 2"/>
          <p:cNvSpPr>
            <a:spLocks noGrp="1"/>
          </p:cNvSpPr>
          <p:nvPr>
            <p:ph type="sldNum" sz="quarter" idx="12"/>
          </p:nvPr>
        </p:nvSpPr>
        <p:spPr/>
        <p:txBody>
          <a:bodyPr/>
          <a:lstStyle/>
          <a:p>
            <a:fld id="{E9353CB8-35B8-441F-A176-6CE3BA725640}" type="slidenum">
              <a:rPr lang="en-US" smtClean="0"/>
              <a:pPr/>
              <a:t>278</a:t>
            </a:fld>
            <a:endParaRPr lang="en-US"/>
          </a:p>
        </p:txBody>
      </p:sp>
    </p:spTree>
    <p:extLst>
      <p:ext uri="{BB962C8B-B14F-4D97-AF65-F5344CB8AC3E}">
        <p14:creationId xmlns:p14="http://schemas.microsoft.com/office/powerpoint/2010/main" val="290561941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a:xfrm>
            <a:off x="456481" y="313953"/>
            <a:ext cx="8228160" cy="1062832"/>
          </a:xfrm>
        </p:spPr>
        <p:txBody>
          <a:bodyPr tIns="35268">
            <a:norm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smtClean="0"/>
              <a:t>Framework Invasiveness – 3</a:t>
            </a:r>
          </a:p>
        </p:txBody>
      </p:sp>
      <p:sp>
        <p:nvSpPr>
          <p:cNvPr id="6147" name="Rectangle 2"/>
          <p:cNvSpPr>
            <a:spLocks noGrp="1" noChangeArrowheads="1"/>
          </p:cNvSpPr>
          <p:nvPr>
            <p:ph idx="1"/>
          </p:nvPr>
        </p:nvSpPr>
        <p:spPr>
          <a:xfrm>
            <a:off x="456481" y="1604329"/>
            <a:ext cx="8228160" cy="4444307"/>
          </a:xfrm>
        </p:spPr>
        <p:txBody>
          <a:bodyPr/>
          <a:lstStyle/>
          <a:p>
            <a:pPr marL="390246" indent="-293764">
              <a:buClr>
                <a:srgbClr val="FFCC99"/>
              </a:buClr>
              <a:buSzPct val="45000"/>
              <a:buFont typeface="Wingdings"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Other framework couplings</a:t>
            </a:r>
          </a:p>
          <a:p>
            <a:pPr marL="1346420" lvl="1" indent="-515528">
              <a:buFont typeface="Times New Roman" pitchFamily="16" charset="0"/>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Language dependencies</a:t>
            </a:r>
          </a:p>
          <a:p>
            <a:pPr marL="1346420" lvl="1" indent="-515528">
              <a:buFont typeface="Times New Roman" pitchFamily="16" charset="0"/>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Platform dependencies</a:t>
            </a:r>
          </a:p>
          <a:p>
            <a:pPr marL="2072191" lvl="2" indent="-411846">
              <a:buFont typeface="Times New Roman" pitchFamily="16" charset="0"/>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For example CCA required </a:t>
            </a:r>
            <a:r>
              <a:rPr lang="en-US" dirty="0" err="1" smtClean="0"/>
              <a:t>Redhat</a:t>
            </a:r>
            <a:r>
              <a:rPr lang="en-US" dirty="0" smtClean="0"/>
              <a:t> 8</a:t>
            </a:r>
          </a:p>
          <a:p>
            <a:pPr marL="1346420" lvl="1" indent="-515528">
              <a:buFont typeface="Times New Roman" pitchFamily="16" charset="0"/>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Organizational dependency</a:t>
            </a:r>
          </a:p>
          <a:p>
            <a:pPr marL="2072191" lvl="2" indent="-411846">
              <a:buFont typeface="Times New Roman" pitchFamily="16" charset="0"/>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Training cost/investment</a:t>
            </a:r>
          </a:p>
          <a:p>
            <a:pPr marL="2072191" lvl="2" indent="-411846">
              <a:buFont typeface="Times New Roman" pitchFamily="16" charset="0"/>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Hardware cost/investment</a:t>
            </a:r>
          </a:p>
          <a:p>
            <a:pPr marL="2072191" lvl="2" indent="-411846">
              <a:buFont typeface="Times New Roman" pitchFamily="16" charset="0"/>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Support cost/investment</a:t>
            </a:r>
          </a:p>
        </p:txBody>
      </p:sp>
      <p:sp>
        <p:nvSpPr>
          <p:cNvPr id="2" name="Slide Number Placeholder 1"/>
          <p:cNvSpPr>
            <a:spLocks noGrp="1"/>
          </p:cNvSpPr>
          <p:nvPr>
            <p:ph type="sldNum" sz="quarter" idx="12"/>
          </p:nvPr>
        </p:nvSpPr>
        <p:spPr/>
        <p:txBody>
          <a:bodyPr/>
          <a:lstStyle/>
          <a:p>
            <a:fld id="{E9353CB8-35B8-441F-A176-6CE3BA725640}" type="slidenum">
              <a:rPr lang="en-US" smtClean="0"/>
              <a:pPr/>
              <a:t>279</a:t>
            </a:fld>
            <a:endParaRPr lang="en-US"/>
          </a:p>
        </p:txBody>
      </p:sp>
    </p:spTree>
    <p:extLst>
      <p:ext uri="{BB962C8B-B14F-4D97-AF65-F5344CB8AC3E}">
        <p14:creationId xmlns:p14="http://schemas.microsoft.com/office/powerpoint/2010/main" val="56502249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1.bmp"/>
          <p:cNvPicPr>
            <a:picLocks noChangeAspect="1"/>
          </p:cNvPicPr>
          <p:nvPr/>
        </p:nvPicPr>
        <p:blipFill>
          <a:blip r:embed="rId2" cstate="print"/>
          <a:stretch>
            <a:fillRect/>
          </a:stretch>
        </p:blipFill>
        <p:spPr>
          <a:xfrm>
            <a:off x="0" y="-18336"/>
            <a:ext cx="9144000" cy="6894674"/>
          </a:xfrm>
          <a:prstGeom prst="rect">
            <a:avLst/>
          </a:prstGeom>
        </p:spPr>
      </p:pic>
      <p:sp>
        <p:nvSpPr>
          <p:cNvPr id="5" name="Rectangle 4"/>
          <p:cNvSpPr/>
          <p:nvPr/>
        </p:nvSpPr>
        <p:spPr bwMode="auto">
          <a:xfrm>
            <a:off x="4160520" y="518160"/>
            <a:ext cx="4754880" cy="533400"/>
          </a:xfrm>
          <a:prstGeom prst="rect">
            <a:avLst/>
          </a:prstGeom>
          <a:solidFill>
            <a:schemeClr val="tx1"/>
          </a:solidFill>
          <a:ln w="9525" cap="flat" cmpd="sng" algn="ctr">
            <a:solidFill>
              <a:srgbClr val="FFFF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500" dirty="0" smtClean="0">
                <a:solidFill>
                  <a:schemeClr val="bg2"/>
                </a:solidFill>
                <a:effectLst/>
              </a:rPr>
              <a:t>Expansion of CEAP Watershed Model using SWAT, RZWQM, AnnAGNPS, and WEPP modules</a:t>
            </a:r>
            <a:endParaRPr kumimoji="0" lang="en-US" sz="1500" b="1" i="0" u="none" strike="noStrike" cap="none" normalizeH="0" baseline="0" dirty="0" smtClean="0">
              <a:ln>
                <a:noFill/>
              </a:ln>
              <a:solidFill>
                <a:schemeClr val="bg2"/>
              </a:solidFill>
              <a:effectLst/>
              <a:latin typeface="Arial" charset="0"/>
            </a:endParaRPr>
          </a:p>
        </p:txBody>
      </p:sp>
      <p:sp>
        <p:nvSpPr>
          <p:cNvPr id="6" name="Rectangle 5"/>
          <p:cNvSpPr/>
          <p:nvPr/>
        </p:nvSpPr>
        <p:spPr bwMode="auto">
          <a:xfrm>
            <a:off x="6995160" y="2987040"/>
            <a:ext cx="1905000" cy="289560"/>
          </a:xfrm>
          <a:prstGeom prst="rect">
            <a:avLst/>
          </a:prstGeom>
          <a:solidFill>
            <a:schemeClr val="accent1"/>
          </a:solidFill>
          <a:ln w="9525" cap="flat" cmpd="sng" algn="ctr">
            <a:solidFill>
              <a:schemeClr val="bg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3600" b="1" i="0" u="none" strike="noStrike" cap="none" normalizeH="0" baseline="0" dirty="0" smtClean="0">
              <a:ln>
                <a:noFill/>
              </a:ln>
              <a:solidFill>
                <a:srgbClr val="FFFF00"/>
              </a:solidFill>
              <a:effectLst>
                <a:outerShdw blurRad="38100" dist="38100" dir="2700000" algn="tl">
                  <a:srgbClr val="000000">
                    <a:alpha val="43137"/>
                  </a:srgbClr>
                </a:outerShdw>
              </a:effectLst>
              <a:latin typeface="Arial" charset="0"/>
            </a:endParaRPr>
          </a:p>
        </p:txBody>
      </p:sp>
      <p:sp>
        <p:nvSpPr>
          <p:cNvPr id="14" name="TextBox 13"/>
          <p:cNvSpPr txBox="1"/>
          <p:nvPr/>
        </p:nvSpPr>
        <p:spPr>
          <a:xfrm>
            <a:off x="7025640" y="2971800"/>
            <a:ext cx="1859280" cy="338554"/>
          </a:xfrm>
          <a:prstGeom prst="rect">
            <a:avLst/>
          </a:prstGeom>
          <a:noFill/>
        </p:spPr>
        <p:txBody>
          <a:bodyPr wrap="square" rtlCol="0">
            <a:spAutoFit/>
          </a:bodyPr>
          <a:lstStyle/>
          <a:p>
            <a:r>
              <a:rPr lang="en-US" sz="1600" dirty="0" smtClean="0">
                <a:solidFill>
                  <a:schemeClr val="bg2"/>
                </a:solidFill>
                <a:effectLst/>
              </a:rPr>
              <a:t>MUSLE Erosion</a:t>
            </a:r>
            <a:endParaRPr lang="en-US" sz="1600" dirty="0">
              <a:solidFill>
                <a:schemeClr val="bg2"/>
              </a:solidFill>
              <a:effectLst/>
            </a:endParaRPr>
          </a:p>
        </p:txBody>
      </p:sp>
      <p:cxnSp>
        <p:nvCxnSpPr>
          <p:cNvPr id="17" name="Shape 16"/>
          <p:cNvCxnSpPr>
            <a:endCxn id="14" idx="1"/>
          </p:cNvCxnSpPr>
          <p:nvPr/>
        </p:nvCxnSpPr>
        <p:spPr bwMode="auto">
          <a:xfrm rot="5400000" flipH="1" flipV="1">
            <a:off x="6668319" y="3208839"/>
            <a:ext cx="425083" cy="289560"/>
          </a:xfrm>
          <a:prstGeom prst="bentConnector2">
            <a:avLst/>
          </a:prstGeom>
          <a:solidFill>
            <a:schemeClr val="accent1"/>
          </a:solidFill>
          <a:ln w="34925" cap="flat" cmpd="sng" algn="ctr">
            <a:solidFill>
              <a:schemeClr val="bg1"/>
            </a:solidFill>
            <a:prstDash val="solid"/>
            <a:round/>
            <a:headEnd type="none" w="med" len="med"/>
            <a:tailEnd type="arrow"/>
          </a:ln>
          <a:effectLst/>
        </p:spPr>
      </p:cxnSp>
      <p:sp>
        <p:nvSpPr>
          <p:cNvPr id="9" name="Rectangle 8"/>
          <p:cNvSpPr/>
          <p:nvPr/>
        </p:nvSpPr>
        <p:spPr>
          <a:xfrm>
            <a:off x="838200" y="-76200"/>
            <a:ext cx="7391400" cy="533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38200" y="381000"/>
            <a:ext cx="28194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914400" y="76200"/>
            <a:ext cx="2766527" cy="369332"/>
          </a:xfrm>
          <a:prstGeom prst="rect">
            <a:avLst/>
          </a:prstGeom>
          <a:noFill/>
        </p:spPr>
        <p:txBody>
          <a:bodyPr wrap="none" rtlCol="0">
            <a:spAutoFit/>
          </a:bodyPr>
          <a:lstStyle/>
          <a:p>
            <a:r>
              <a:rPr lang="en-US" b="1" dirty="0" err="1" smtClean="0"/>
              <a:t>AgES</a:t>
            </a:r>
            <a:r>
              <a:rPr lang="en-US" b="1" dirty="0" smtClean="0"/>
              <a:t> Watershed Model</a:t>
            </a:r>
            <a:endParaRPr lang="en-US" b="1"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28</a:t>
            </a:fld>
            <a:endParaRPr lang="en-US"/>
          </a:p>
        </p:txBody>
      </p:sp>
    </p:spTree>
    <p:extLst>
      <p:ext uri="{BB962C8B-B14F-4D97-AF65-F5344CB8AC3E}">
        <p14:creationId xmlns:p14="http://schemas.microsoft.com/office/powerpoint/2010/main" val="2279184615"/>
      </p:ext>
    </p:extLst>
  </p:cSld>
  <p:clrMapOvr>
    <a:masterClrMapping/>
  </p:clrMapOvr>
  <p:transition advClick="0"/>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a:xfrm>
            <a:off x="456481" y="313953"/>
            <a:ext cx="8228160" cy="1062832"/>
          </a:xfrm>
        </p:spPr>
        <p:txBody>
          <a:bodyPr tIns="35268"/>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smtClean="0"/>
              <a:t>Research Questions</a:t>
            </a:r>
          </a:p>
        </p:txBody>
      </p:sp>
      <p:sp>
        <p:nvSpPr>
          <p:cNvPr id="7171" name="Rectangle 2"/>
          <p:cNvSpPr>
            <a:spLocks noGrp="1" noChangeArrowheads="1"/>
          </p:cNvSpPr>
          <p:nvPr>
            <p:ph idx="1"/>
          </p:nvPr>
        </p:nvSpPr>
        <p:spPr>
          <a:xfrm>
            <a:off x="456481" y="1604329"/>
            <a:ext cx="8228160" cy="4444307"/>
          </a:xfrm>
        </p:spPr>
        <p:txBody>
          <a:bodyPr/>
          <a:lstStyle/>
          <a:p>
            <a:pPr marL="390246" indent="-293764">
              <a:buClr>
                <a:srgbClr val="FFCC99"/>
              </a:buClr>
              <a:buSzPct val="45000"/>
              <a:buFont typeface="Wingdings"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How does framework invasiveness impact software quality?</a:t>
            </a:r>
          </a:p>
          <a:p>
            <a:pPr marL="1346420" lvl="1" indent="-515528">
              <a:buFont typeface="Times New Roman" pitchFamily="16" charset="0"/>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In order to answer the question we must first quantify invasiveness</a:t>
            </a:r>
          </a:p>
          <a:p>
            <a:pPr marL="390246" indent="-293764">
              <a:buClr>
                <a:srgbClr val="FFCC99"/>
              </a:buClr>
              <a:buSzPct val="45000"/>
              <a:buFont typeface="Wingdings"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How do we measure framework to application invasiveness?</a:t>
            </a:r>
          </a:p>
          <a:p>
            <a:pPr marL="1346420" lvl="1" indent="-515528">
              <a:buFont typeface="Times New Roman" pitchFamily="16" charset="0"/>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Perform an analysis of models implemented in various frameworks, languages</a:t>
            </a:r>
          </a:p>
        </p:txBody>
      </p:sp>
      <p:sp>
        <p:nvSpPr>
          <p:cNvPr id="2" name="Slide Number Placeholder 1"/>
          <p:cNvSpPr>
            <a:spLocks noGrp="1"/>
          </p:cNvSpPr>
          <p:nvPr>
            <p:ph type="sldNum" sz="quarter" idx="12"/>
          </p:nvPr>
        </p:nvSpPr>
        <p:spPr/>
        <p:txBody>
          <a:bodyPr/>
          <a:lstStyle/>
          <a:p>
            <a:fld id="{E9353CB8-35B8-441F-A176-6CE3BA725640}" type="slidenum">
              <a:rPr lang="en-US" smtClean="0"/>
              <a:pPr/>
              <a:t>280</a:t>
            </a:fld>
            <a:endParaRPr lang="en-US"/>
          </a:p>
        </p:txBody>
      </p:sp>
    </p:spTree>
    <p:extLst>
      <p:ext uri="{BB962C8B-B14F-4D97-AF65-F5344CB8AC3E}">
        <p14:creationId xmlns:p14="http://schemas.microsoft.com/office/powerpoint/2010/main" val="306149473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a:xfrm>
            <a:off x="456481" y="313953"/>
            <a:ext cx="8228160" cy="1062832"/>
          </a:xfrm>
        </p:spPr>
        <p:txBody>
          <a:bodyPr tIns="35268"/>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smtClean="0"/>
              <a:t>Invasiveness Properties</a:t>
            </a:r>
          </a:p>
        </p:txBody>
      </p:sp>
      <p:sp>
        <p:nvSpPr>
          <p:cNvPr id="8195" name="Rectangle 2"/>
          <p:cNvSpPr>
            <a:spLocks noGrp="1" noChangeArrowheads="1"/>
          </p:cNvSpPr>
          <p:nvPr>
            <p:ph idx="1"/>
          </p:nvPr>
        </p:nvSpPr>
        <p:spPr>
          <a:xfrm>
            <a:off x="456481" y="1604328"/>
            <a:ext cx="8228160" cy="4834588"/>
          </a:xfrm>
        </p:spPr>
        <p:txBody>
          <a:bodyPr tIns="22532"/>
          <a:lstStyle/>
          <a:p>
            <a:pPr marL="390246" indent="-293764">
              <a:buClr>
                <a:srgbClr val="FFCC99"/>
              </a:buClr>
              <a:buSzPct val="45000"/>
              <a:buFont typeface="Wingdings"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sz="2500" dirty="0" smtClean="0"/>
              <a:t>Number of Framework specific data types used/uses</a:t>
            </a:r>
          </a:p>
          <a:p>
            <a:pPr marL="390246" indent="-293764">
              <a:buClr>
                <a:srgbClr val="FFCC99"/>
              </a:buClr>
              <a:buSzPct val="45000"/>
              <a:buFont typeface="Wingdings"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sz="2500" dirty="0" smtClean="0"/>
              <a:t>Number of framework specific functions used/uses (API calls)</a:t>
            </a:r>
          </a:p>
          <a:p>
            <a:pPr marL="390246" indent="-293764">
              <a:buClr>
                <a:srgbClr val="FFCC99"/>
              </a:buClr>
              <a:buSzPct val="45000"/>
              <a:buFont typeface="Wingdings"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sz="2500" dirty="0" smtClean="0"/>
              <a:t>LOC of model implementation</a:t>
            </a:r>
          </a:p>
          <a:p>
            <a:pPr marL="1565304" lvl="1" indent="-519848">
              <a:buClr>
                <a:srgbClr val="FFCC99"/>
              </a:buClr>
              <a:buSzPct val="75000"/>
              <a:buFont typeface="Symbol"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Boilerplate LOC of model implementation</a:t>
            </a:r>
          </a:p>
          <a:p>
            <a:pPr marL="1565304" lvl="1" indent="-519848">
              <a:buClr>
                <a:srgbClr val="FFCC99"/>
              </a:buClr>
              <a:buSzPct val="75000"/>
              <a:buFont typeface="Symbol"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Application LOC of model implementation</a:t>
            </a:r>
          </a:p>
          <a:p>
            <a:pPr marL="390246" indent="-293764">
              <a:buClr>
                <a:srgbClr val="FFCC99"/>
              </a:buClr>
              <a:buSzPct val="45000"/>
              <a:buFont typeface="Wingdings"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sz="2500" dirty="0" smtClean="0"/>
              <a:t>Boilerplate to Application LOC ratio</a:t>
            </a:r>
          </a:p>
          <a:p>
            <a:pPr marL="390246" indent="-293764">
              <a:buClr>
                <a:srgbClr val="FFCC99"/>
              </a:buClr>
              <a:buSzPct val="45000"/>
              <a:buFont typeface="Wingdings"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sz="2500" dirty="0" smtClean="0"/>
              <a:t>Size of Framework</a:t>
            </a:r>
          </a:p>
          <a:p>
            <a:pPr marL="1565304" lvl="1" indent="-519848">
              <a:buClr>
                <a:srgbClr val="FFCC99"/>
              </a:buClr>
              <a:buSzPct val="75000"/>
              <a:buFont typeface="Symbol"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Number of classes/modules/functions</a:t>
            </a:r>
          </a:p>
          <a:p>
            <a:pPr marL="1565304" lvl="1" indent="-519848">
              <a:buClr>
                <a:srgbClr val="FFCC99"/>
              </a:buClr>
              <a:buSzPct val="75000"/>
              <a:buFont typeface="Symbol"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Size (LOC)</a:t>
            </a:r>
          </a:p>
        </p:txBody>
      </p:sp>
      <p:sp>
        <p:nvSpPr>
          <p:cNvPr id="2" name="Slide Number Placeholder 1"/>
          <p:cNvSpPr>
            <a:spLocks noGrp="1"/>
          </p:cNvSpPr>
          <p:nvPr>
            <p:ph type="sldNum" sz="quarter" idx="12"/>
          </p:nvPr>
        </p:nvSpPr>
        <p:spPr/>
        <p:txBody>
          <a:bodyPr/>
          <a:lstStyle/>
          <a:p>
            <a:fld id="{E9353CB8-35B8-441F-A176-6CE3BA725640}" type="slidenum">
              <a:rPr lang="en-US" smtClean="0"/>
              <a:pPr/>
              <a:t>281</a:t>
            </a:fld>
            <a:endParaRPr lang="en-US"/>
          </a:p>
        </p:txBody>
      </p:sp>
    </p:spTree>
    <p:extLst>
      <p:ext uri="{BB962C8B-B14F-4D97-AF65-F5344CB8AC3E}">
        <p14:creationId xmlns:p14="http://schemas.microsoft.com/office/powerpoint/2010/main" val="2318524780"/>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a:xfrm>
            <a:off x="456481" y="313953"/>
            <a:ext cx="8228160" cy="1062832"/>
          </a:xfrm>
        </p:spPr>
        <p:txBody>
          <a:bodyPr tIns="35268" rtlCol="0">
            <a:normAutofit/>
          </a:bodyPr>
          <a:lstStyle/>
          <a:p>
            <a:pPr defTabSz="914305">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dirty="0" smtClean="0"/>
              <a:t>Model Implementation Investigation</a:t>
            </a:r>
          </a:p>
        </p:txBody>
      </p:sp>
      <p:sp>
        <p:nvSpPr>
          <p:cNvPr id="9219" name="Rectangle 2"/>
          <p:cNvSpPr>
            <a:spLocks noGrp="1" noChangeArrowheads="1"/>
          </p:cNvSpPr>
          <p:nvPr>
            <p:ph idx="1"/>
          </p:nvPr>
        </p:nvSpPr>
        <p:spPr>
          <a:xfrm>
            <a:off x="456481" y="1604329"/>
            <a:ext cx="8228160" cy="4444307"/>
          </a:xfrm>
        </p:spPr>
        <p:txBody>
          <a:bodyPr/>
          <a:lstStyle/>
          <a:p>
            <a:pPr marL="390246" indent="-293764">
              <a:buClr>
                <a:srgbClr val="FFCC99"/>
              </a:buClr>
              <a:buSzPct val="45000"/>
              <a:buFont typeface="Wingdings"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err="1" smtClean="0"/>
              <a:t>Thornthwaite</a:t>
            </a:r>
            <a:r>
              <a:rPr lang="en-US" dirty="0" smtClean="0"/>
              <a:t> Water balance model</a:t>
            </a:r>
          </a:p>
          <a:p>
            <a:pPr marL="1346420" lvl="1" indent="-515528">
              <a:buFont typeface="Times New Roman" pitchFamily="16" charset="0"/>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Models allocation/distribution of water among components of hydrological system</a:t>
            </a:r>
          </a:p>
          <a:p>
            <a:pPr marL="390246" indent="-293764">
              <a:buClr>
                <a:srgbClr val="FFCC99"/>
              </a:buClr>
              <a:buSzPct val="45000"/>
              <a:buFont typeface="Wingdings"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Model</a:t>
            </a:r>
          </a:p>
          <a:p>
            <a:pPr marL="1346420" lvl="1" indent="-515528">
              <a:buFont typeface="Times New Roman" pitchFamily="16" charset="0"/>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FORTRAN Implementation = 244 LOC</a:t>
            </a:r>
          </a:p>
          <a:p>
            <a:pPr marL="1346420" lvl="1" indent="-515528">
              <a:buFont typeface="Times New Roman" pitchFamily="16" charset="0"/>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smtClean="0"/>
              <a:t>8 Modeling Components</a:t>
            </a:r>
          </a:p>
          <a:p>
            <a:pPr marL="1709306" lvl="2" indent="-463687">
              <a:spcAft>
                <a:spcPts val="1032"/>
              </a:spcAft>
              <a:buFont typeface="Times New Roman" pitchFamily="16" charset="0"/>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sz="2500" dirty="0" smtClean="0"/>
              <a:t>Climate, </a:t>
            </a:r>
            <a:r>
              <a:rPr lang="en-US" sz="2500" dirty="0" err="1" smtClean="0"/>
              <a:t>Daylen</a:t>
            </a:r>
            <a:r>
              <a:rPr lang="en-US" sz="2500" dirty="0" smtClean="0"/>
              <a:t>, </a:t>
            </a:r>
            <a:r>
              <a:rPr lang="en-US" sz="2500" dirty="0" err="1" smtClean="0"/>
              <a:t>HamonET</a:t>
            </a:r>
            <a:r>
              <a:rPr lang="en-US" sz="2500" dirty="0" smtClean="0"/>
              <a:t>, Snow, Soil moisture, Runoff, Output, Controller</a:t>
            </a:r>
          </a:p>
          <a:p>
            <a:pPr marL="390246" indent="-293764">
              <a:buClr>
                <a:srgbClr val="FFCC99"/>
              </a:buClr>
              <a:buSzPct val="45000"/>
              <a:buFont typeface="Wingdings"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endParaRPr lang="en-US" dirty="0" smtClean="0"/>
          </a:p>
        </p:txBody>
      </p:sp>
      <p:sp>
        <p:nvSpPr>
          <p:cNvPr id="2" name="Slide Number Placeholder 1"/>
          <p:cNvSpPr>
            <a:spLocks noGrp="1"/>
          </p:cNvSpPr>
          <p:nvPr>
            <p:ph type="sldNum" sz="quarter" idx="12"/>
          </p:nvPr>
        </p:nvSpPr>
        <p:spPr/>
        <p:txBody>
          <a:bodyPr/>
          <a:lstStyle/>
          <a:p>
            <a:fld id="{E9353CB8-35B8-441F-A176-6CE3BA725640}" type="slidenum">
              <a:rPr lang="en-US" smtClean="0"/>
              <a:pPr/>
              <a:t>282</a:t>
            </a:fld>
            <a:endParaRPr lang="en-US"/>
          </a:p>
        </p:txBody>
      </p:sp>
    </p:spTree>
    <p:extLst>
      <p:ext uri="{BB962C8B-B14F-4D97-AF65-F5344CB8AC3E}">
        <p14:creationId xmlns:p14="http://schemas.microsoft.com/office/powerpoint/2010/main" val="47795589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p:cNvSpPr>
            <a:spLocks noGrp="1" noChangeArrowheads="1"/>
          </p:cNvSpPr>
          <p:nvPr>
            <p:ph type="title"/>
          </p:nvPr>
        </p:nvSpPr>
        <p:spPr/>
        <p:txBody>
          <a:bodyPr>
            <a:normAutofit/>
          </a:bodyPr>
          <a:lstStyle/>
          <a:p>
            <a:r>
              <a:rPr lang="en-US" dirty="0" err="1" smtClean="0"/>
              <a:t>ThornthwaiteMC</a:t>
            </a:r>
            <a:r>
              <a:rPr lang="en-US" dirty="0" smtClean="0"/>
              <a:t> Simulation </a:t>
            </a:r>
            <a:r>
              <a:rPr lang="en-US" dirty="0"/>
              <a:t>Model</a:t>
            </a:r>
          </a:p>
        </p:txBody>
      </p:sp>
      <p:sp>
        <p:nvSpPr>
          <p:cNvPr id="5" name="Slide Number Placeholder 5"/>
          <p:cNvSpPr>
            <a:spLocks noGrp="1"/>
          </p:cNvSpPr>
          <p:nvPr>
            <p:ph type="sldNum" sz="quarter" idx="12"/>
          </p:nvPr>
        </p:nvSpPr>
        <p:spPr/>
        <p:txBody>
          <a:bodyPr/>
          <a:lstStyle/>
          <a:p>
            <a:fld id="{7CB7DD47-C8BD-4CF8-B28A-64882B733A76}" type="slidenum">
              <a:rPr lang="en-US"/>
              <a:pPr/>
              <a:t>283</a:t>
            </a:fld>
            <a:endParaRPr lang="en-US"/>
          </a:p>
        </p:txBody>
      </p:sp>
      <p:sp>
        <p:nvSpPr>
          <p:cNvPr id="6" name="Rectangle 4"/>
          <p:cNvSpPr>
            <a:spLocks noChangeArrowheads="1"/>
          </p:cNvSpPr>
          <p:nvPr/>
        </p:nvSpPr>
        <p:spPr bwMode="auto">
          <a:xfrm>
            <a:off x="2605088" y="4191000"/>
            <a:ext cx="801687" cy="322263"/>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a:t>DayLen</a:t>
            </a:r>
          </a:p>
        </p:txBody>
      </p:sp>
      <p:sp>
        <p:nvSpPr>
          <p:cNvPr id="7" name="Rectangle 5"/>
          <p:cNvSpPr>
            <a:spLocks noChangeArrowheads="1"/>
          </p:cNvSpPr>
          <p:nvPr/>
        </p:nvSpPr>
        <p:spPr bwMode="auto">
          <a:xfrm>
            <a:off x="5006975" y="3479800"/>
            <a:ext cx="801688" cy="322263"/>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a:t>Snow</a:t>
            </a:r>
          </a:p>
        </p:txBody>
      </p:sp>
      <p:sp>
        <p:nvSpPr>
          <p:cNvPr id="8" name="Rectangle 6"/>
          <p:cNvSpPr>
            <a:spLocks noChangeArrowheads="1"/>
          </p:cNvSpPr>
          <p:nvPr/>
        </p:nvSpPr>
        <p:spPr bwMode="auto">
          <a:xfrm>
            <a:off x="3727450" y="3062288"/>
            <a:ext cx="800100" cy="320675"/>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a:t>SoilMoisture</a:t>
            </a:r>
          </a:p>
        </p:txBody>
      </p:sp>
      <p:sp>
        <p:nvSpPr>
          <p:cNvPr id="9" name="Rectangle 7"/>
          <p:cNvSpPr>
            <a:spLocks noChangeArrowheads="1"/>
          </p:cNvSpPr>
          <p:nvPr/>
        </p:nvSpPr>
        <p:spPr bwMode="auto">
          <a:xfrm>
            <a:off x="4632325" y="4494213"/>
            <a:ext cx="800100" cy="322262"/>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a:t>Runoff</a:t>
            </a:r>
          </a:p>
        </p:txBody>
      </p:sp>
      <p:sp>
        <p:nvSpPr>
          <p:cNvPr id="10" name="Text Box 8"/>
          <p:cNvSpPr txBox="1">
            <a:spLocks noChangeArrowheads="1"/>
          </p:cNvSpPr>
          <p:nvPr/>
        </p:nvSpPr>
        <p:spPr bwMode="auto">
          <a:xfrm>
            <a:off x="1593850" y="3124200"/>
            <a:ext cx="665163" cy="200025"/>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a:t>Precipitation </a:t>
            </a:r>
          </a:p>
        </p:txBody>
      </p:sp>
      <p:sp>
        <p:nvSpPr>
          <p:cNvPr id="11" name="Freeform 9"/>
          <p:cNvSpPr>
            <a:spLocks/>
          </p:cNvSpPr>
          <p:nvPr/>
        </p:nvSpPr>
        <p:spPr bwMode="auto">
          <a:xfrm>
            <a:off x="1757363" y="3327400"/>
            <a:ext cx="528637" cy="101600"/>
          </a:xfrm>
          <a:custGeom>
            <a:avLst/>
            <a:gdLst/>
            <a:ahLst/>
            <a:cxnLst>
              <a:cxn ang="0">
                <a:pos x="0" y="95"/>
              </a:cxn>
              <a:cxn ang="0">
                <a:pos x="148" y="3"/>
              </a:cxn>
              <a:cxn ang="0">
                <a:pos x="476" y="0"/>
              </a:cxn>
            </a:cxnLst>
            <a:rect l="0" t="0" r="r" b="b"/>
            <a:pathLst>
              <a:path w="476" h="95">
                <a:moveTo>
                  <a:pt x="0" y="95"/>
                </a:moveTo>
                <a:lnTo>
                  <a:pt x="148" y="3"/>
                </a:lnTo>
                <a:lnTo>
                  <a:pt x="476" y="0"/>
                </a:lnTo>
              </a:path>
            </a:pathLst>
          </a:custGeom>
          <a:noFill/>
          <a:ln w="9525" cmpd="sng">
            <a:solidFill>
              <a:schemeClr val="tx1"/>
            </a:solidFill>
            <a:round/>
            <a:headEnd/>
            <a:tailEnd type="triangle" w="med" len="med"/>
          </a:ln>
          <a:effectLst/>
        </p:spPr>
        <p:txBody>
          <a:bodyPr/>
          <a:lstStyle/>
          <a:p>
            <a:endParaRPr lang="en-US"/>
          </a:p>
        </p:txBody>
      </p:sp>
      <p:sp>
        <p:nvSpPr>
          <p:cNvPr id="12" name="Freeform 10"/>
          <p:cNvSpPr>
            <a:spLocks/>
          </p:cNvSpPr>
          <p:nvPr/>
        </p:nvSpPr>
        <p:spPr bwMode="auto">
          <a:xfrm>
            <a:off x="6019800" y="3378200"/>
            <a:ext cx="950913" cy="479425"/>
          </a:xfrm>
          <a:custGeom>
            <a:avLst/>
            <a:gdLst/>
            <a:ahLst/>
            <a:cxnLst>
              <a:cxn ang="0">
                <a:pos x="0" y="0"/>
              </a:cxn>
              <a:cxn ang="0">
                <a:pos x="619" y="0"/>
              </a:cxn>
              <a:cxn ang="0">
                <a:pos x="856" y="453"/>
              </a:cxn>
            </a:cxnLst>
            <a:rect l="0" t="0" r="r" b="b"/>
            <a:pathLst>
              <a:path w="856" h="453">
                <a:moveTo>
                  <a:pt x="0" y="0"/>
                </a:moveTo>
                <a:lnTo>
                  <a:pt x="619" y="0"/>
                </a:lnTo>
                <a:lnTo>
                  <a:pt x="856" y="453"/>
                </a:lnTo>
              </a:path>
            </a:pathLst>
          </a:custGeom>
          <a:noFill/>
          <a:ln w="9525" cmpd="sng">
            <a:solidFill>
              <a:schemeClr val="tx1"/>
            </a:solidFill>
            <a:round/>
            <a:headEnd/>
            <a:tailEnd type="triangle" w="med" len="med"/>
          </a:ln>
          <a:effectLst/>
        </p:spPr>
        <p:txBody>
          <a:bodyPr/>
          <a:lstStyle/>
          <a:p>
            <a:endParaRPr lang="en-US"/>
          </a:p>
        </p:txBody>
      </p:sp>
      <p:sp>
        <p:nvSpPr>
          <p:cNvPr id="13" name="Rectangle 11"/>
          <p:cNvSpPr>
            <a:spLocks noChangeArrowheads="1"/>
          </p:cNvSpPr>
          <p:nvPr/>
        </p:nvSpPr>
        <p:spPr bwMode="auto">
          <a:xfrm>
            <a:off x="2339975" y="2717800"/>
            <a:ext cx="3625850" cy="2235200"/>
          </a:xfrm>
          <a:prstGeom prst="rect">
            <a:avLst/>
          </a:prstGeom>
          <a:noFill/>
          <a:ln w="9525">
            <a:solidFill>
              <a:schemeClr val="tx1"/>
            </a:solidFill>
            <a:prstDash val="dash"/>
            <a:miter lim="800000"/>
            <a:headEnd/>
            <a:tailEnd/>
          </a:ln>
          <a:effectLst/>
        </p:spPr>
        <p:txBody>
          <a:bodyPr wrap="none" anchor="ctr"/>
          <a:lstStyle/>
          <a:p>
            <a:endParaRPr lang="en-US"/>
          </a:p>
        </p:txBody>
      </p:sp>
      <p:sp>
        <p:nvSpPr>
          <p:cNvPr id="15" name="Text Box 13"/>
          <p:cNvSpPr txBox="1">
            <a:spLocks noChangeArrowheads="1"/>
          </p:cNvSpPr>
          <p:nvPr/>
        </p:nvSpPr>
        <p:spPr bwMode="auto">
          <a:xfrm>
            <a:off x="1752600" y="3784600"/>
            <a:ext cx="661988" cy="200025"/>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a:t>Temperature</a:t>
            </a:r>
          </a:p>
        </p:txBody>
      </p:sp>
      <p:sp>
        <p:nvSpPr>
          <p:cNvPr id="16" name="Freeform 14"/>
          <p:cNvSpPr>
            <a:spLocks/>
          </p:cNvSpPr>
          <p:nvPr/>
        </p:nvSpPr>
        <p:spPr bwMode="auto">
          <a:xfrm>
            <a:off x="1698625" y="3771900"/>
            <a:ext cx="571500" cy="220663"/>
          </a:xfrm>
          <a:custGeom>
            <a:avLst/>
            <a:gdLst/>
            <a:ahLst/>
            <a:cxnLst>
              <a:cxn ang="0">
                <a:pos x="0" y="0"/>
              </a:cxn>
              <a:cxn ang="0">
                <a:pos x="124" y="208"/>
              </a:cxn>
              <a:cxn ang="0">
                <a:pos x="513" y="203"/>
              </a:cxn>
            </a:cxnLst>
            <a:rect l="0" t="0" r="r" b="b"/>
            <a:pathLst>
              <a:path w="513" h="208">
                <a:moveTo>
                  <a:pt x="0" y="0"/>
                </a:moveTo>
                <a:lnTo>
                  <a:pt x="124" y="208"/>
                </a:lnTo>
                <a:lnTo>
                  <a:pt x="513" y="203"/>
                </a:lnTo>
              </a:path>
            </a:pathLst>
          </a:custGeom>
          <a:noFill/>
          <a:ln w="9525" cmpd="sng">
            <a:solidFill>
              <a:schemeClr val="tx1"/>
            </a:solidFill>
            <a:round/>
            <a:headEnd/>
            <a:tailEnd type="triangle" w="med" len="med"/>
          </a:ln>
          <a:effectLst/>
        </p:spPr>
        <p:txBody>
          <a:bodyPr/>
          <a:lstStyle/>
          <a:p>
            <a:endParaRPr lang="en-US"/>
          </a:p>
        </p:txBody>
      </p:sp>
      <p:sp>
        <p:nvSpPr>
          <p:cNvPr id="17" name="Text Box 15"/>
          <p:cNvSpPr txBox="1">
            <a:spLocks noChangeArrowheads="1"/>
          </p:cNvSpPr>
          <p:nvPr/>
        </p:nvSpPr>
        <p:spPr bwMode="auto">
          <a:xfrm>
            <a:off x="1860550" y="4191000"/>
            <a:ext cx="384175" cy="200025"/>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a:t>Month</a:t>
            </a:r>
          </a:p>
        </p:txBody>
      </p:sp>
      <p:sp>
        <p:nvSpPr>
          <p:cNvPr id="18" name="Freeform 16"/>
          <p:cNvSpPr>
            <a:spLocks/>
          </p:cNvSpPr>
          <p:nvPr/>
        </p:nvSpPr>
        <p:spPr bwMode="auto">
          <a:xfrm>
            <a:off x="1624013" y="3787775"/>
            <a:ext cx="661987" cy="606425"/>
          </a:xfrm>
          <a:custGeom>
            <a:avLst/>
            <a:gdLst/>
            <a:ahLst/>
            <a:cxnLst>
              <a:cxn ang="0">
                <a:pos x="0" y="0"/>
              </a:cxn>
              <a:cxn ang="0">
                <a:pos x="192" y="572"/>
              </a:cxn>
              <a:cxn ang="0">
                <a:pos x="596" y="572"/>
              </a:cxn>
            </a:cxnLst>
            <a:rect l="0" t="0" r="r" b="b"/>
            <a:pathLst>
              <a:path w="596" h="572">
                <a:moveTo>
                  <a:pt x="0" y="0"/>
                </a:moveTo>
                <a:lnTo>
                  <a:pt x="192" y="572"/>
                </a:lnTo>
                <a:lnTo>
                  <a:pt x="596" y="572"/>
                </a:lnTo>
              </a:path>
            </a:pathLst>
          </a:custGeom>
          <a:noFill/>
          <a:ln w="9525" cmpd="sng">
            <a:solidFill>
              <a:schemeClr val="tx1"/>
            </a:solidFill>
            <a:round/>
            <a:headEnd/>
            <a:tailEnd type="triangle" w="med" len="med"/>
          </a:ln>
          <a:effectLst/>
        </p:spPr>
        <p:txBody>
          <a:bodyPr/>
          <a:lstStyle/>
          <a:p>
            <a:endParaRPr lang="en-US"/>
          </a:p>
        </p:txBody>
      </p:sp>
      <p:sp>
        <p:nvSpPr>
          <p:cNvPr id="19" name="Line 17"/>
          <p:cNvSpPr>
            <a:spLocks noChangeShapeType="1"/>
          </p:cNvSpPr>
          <p:nvPr/>
        </p:nvSpPr>
        <p:spPr bwMode="auto">
          <a:xfrm flipV="1">
            <a:off x="6019800" y="4129088"/>
            <a:ext cx="481013" cy="0"/>
          </a:xfrm>
          <a:prstGeom prst="line">
            <a:avLst/>
          </a:prstGeom>
          <a:noFill/>
          <a:ln w="9525">
            <a:solidFill>
              <a:schemeClr val="tx1"/>
            </a:solidFill>
            <a:round/>
            <a:headEnd/>
            <a:tailEnd type="triangle" w="med" len="med"/>
          </a:ln>
          <a:effectLst/>
        </p:spPr>
        <p:txBody>
          <a:bodyPr/>
          <a:lstStyle/>
          <a:p>
            <a:endParaRPr lang="en-US"/>
          </a:p>
        </p:txBody>
      </p:sp>
      <p:sp>
        <p:nvSpPr>
          <p:cNvPr id="20" name="Freeform 18"/>
          <p:cNvSpPr>
            <a:spLocks/>
          </p:cNvSpPr>
          <p:nvPr/>
        </p:nvSpPr>
        <p:spPr bwMode="auto">
          <a:xfrm>
            <a:off x="6019800" y="4343400"/>
            <a:ext cx="1033463" cy="355600"/>
          </a:xfrm>
          <a:custGeom>
            <a:avLst/>
            <a:gdLst/>
            <a:ahLst/>
            <a:cxnLst>
              <a:cxn ang="0">
                <a:pos x="0" y="510"/>
              </a:cxn>
              <a:cxn ang="0">
                <a:pos x="805" y="503"/>
              </a:cxn>
              <a:cxn ang="0">
                <a:pos x="930" y="0"/>
              </a:cxn>
            </a:cxnLst>
            <a:rect l="0" t="0" r="r" b="b"/>
            <a:pathLst>
              <a:path w="930" h="510">
                <a:moveTo>
                  <a:pt x="0" y="510"/>
                </a:moveTo>
                <a:lnTo>
                  <a:pt x="805" y="503"/>
                </a:lnTo>
                <a:lnTo>
                  <a:pt x="930" y="0"/>
                </a:lnTo>
              </a:path>
            </a:pathLst>
          </a:custGeom>
          <a:noFill/>
          <a:ln w="9525" cmpd="sng">
            <a:solidFill>
              <a:schemeClr val="tx1"/>
            </a:solidFill>
            <a:round/>
            <a:headEnd/>
            <a:tailEnd type="triangle" w="med" len="med"/>
          </a:ln>
          <a:effectLst/>
        </p:spPr>
        <p:txBody>
          <a:bodyPr/>
          <a:lstStyle/>
          <a:p>
            <a:endParaRPr lang="en-US"/>
          </a:p>
        </p:txBody>
      </p:sp>
      <p:sp>
        <p:nvSpPr>
          <p:cNvPr id="21" name="Freeform 19"/>
          <p:cNvSpPr>
            <a:spLocks/>
          </p:cNvSpPr>
          <p:nvPr/>
        </p:nvSpPr>
        <p:spPr bwMode="auto">
          <a:xfrm>
            <a:off x="6053138" y="2925763"/>
            <a:ext cx="1033462" cy="1000125"/>
          </a:xfrm>
          <a:custGeom>
            <a:avLst/>
            <a:gdLst/>
            <a:ahLst/>
            <a:cxnLst>
              <a:cxn ang="0">
                <a:pos x="0" y="0"/>
              </a:cxn>
              <a:cxn ang="0">
                <a:pos x="782" y="7"/>
              </a:cxn>
              <a:cxn ang="0">
                <a:pos x="893" y="945"/>
              </a:cxn>
            </a:cxnLst>
            <a:rect l="0" t="0" r="r" b="b"/>
            <a:pathLst>
              <a:path w="893" h="945">
                <a:moveTo>
                  <a:pt x="0" y="0"/>
                </a:moveTo>
                <a:lnTo>
                  <a:pt x="782" y="7"/>
                </a:lnTo>
                <a:lnTo>
                  <a:pt x="893" y="945"/>
                </a:lnTo>
              </a:path>
            </a:pathLst>
          </a:custGeom>
          <a:noFill/>
          <a:ln w="9525" cmpd="sng">
            <a:solidFill>
              <a:schemeClr val="tx1"/>
            </a:solidFill>
            <a:round/>
            <a:headEnd/>
            <a:tailEnd type="triangle" w="med" len="med"/>
          </a:ln>
          <a:effectLst/>
        </p:spPr>
        <p:txBody>
          <a:bodyPr/>
          <a:lstStyle/>
          <a:p>
            <a:endParaRPr lang="en-US"/>
          </a:p>
        </p:txBody>
      </p:sp>
      <p:sp>
        <p:nvSpPr>
          <p:cNvPr id="22" name="Freeform 20"/>
          <p:cNvSpPr>
            <a:spLocks/>
          </p:cNvSpPr>
          <p:nvPr/>
        </p:nvSpPr>
        <p:spPr bwMode="auto">
          <a:xfrm>
            <a:off x="6019800" y="3724275"/>
            <a:ext cx="963613" cy="212725"/>
          </a:xfrm>
          <a:custGeom>
            <a:avLst/>
            <a:gdLst/>
            <a:ahLst/>
            <a:cxnLst>
              <a:cxn ang="0">
                <a:pos x="0" y="0"/>
              </a:cxn>
              <a:cxn ang="0">
                <a:pos x="643" y="2"/>
              </a:cxn>
              <a:cxn ang="0">
                <a:pos x="868" y="200"/>
              </a:cxn>
            </a:cxnLst>
            <a:rect l="0" t="0" r="r" b="b"/>
            <a:pathLst>
              <a:path w="868" h="200">
                <a:moveTo>
                  <a:pt x="0" y="0"/>
                </a:moveTo>
                <a:lnTo>
                  <a:pt x="643" y="2"/>
                </a:lnTo>
                <a:lnTo>
                  <a:pt x="868" y="200"/>
                </a:lnTo>
              </a:path>
            </a:pathLst>
          </a:custGeom>
          <a:noFill/>
          <a:ln w="9525" cmpd="sng">
            <a:solidFill>
              <a:schemeClr val="tx1"/>
            </a:solidFill>
            <a:round/>
            <a:headEnd/>
            <a:tailEnd type="triangle" w="med" len="med"/>
          </a:ln>
          <a:effectLst/>
        </p:spPr>
        <p:txBody>
          <a:bodyPr/>
          <a:lstStyle/>
          <a:p>
            <a:endParaRPr lang="en-US"/>
          </a:p>
        </p:txBody>
      </p:sp>
      <p:sp>
        <p:nvSpPr>
          <p:cNvPr id="23" name="Freeform 21"/>
          <p:cNvSpPr>
            <a:spLocks/>
          </p:cNvSpPr>
          <p:nvPr/>
        </p:nvSpPr>
        <p:spPr bwMode="auto">
          <a:xfrm>
            <a:off x="6019800" y="3168650"/>
            <a:ext cx="1009650" cy="717550"/>
          </a:xfrm>
          <a:custGeom>
            <a:avLst/>
            <a:gdLst/>
            <a:ahLst/>
            <a:cxnLst>
              <a:cxn ang="0">
                <a:pos x="0" y="7"/>
              </a:cxn>
              <a:cxn ang="0">
                <a:pos x="680" y="0"/>
              </a:cxn>
              <a:cxn ang="0">
                <a:pos x="909" y="679"/>
              </a:cxn>
            </a:cxnLst>
            <a:rect l="0" t="0" r="r" b="b"/>
            <a:pathLst>
              <a:path w="909" h="679">
                <a:moveTo>
                  <a:pt x="0" y="7"/>
                </a:moveTo>
                <a:lnTo>
                  <a:pt x="680" y="0"/>
                </a:lnTo>
                <a:lnTo>
                  <a:pt x="909" y="679"/>
                </a:lnTo>
              </a:path>
            </a:pathLst>
          </a:custGeom>
          <a:noFill/>
          <a:ln w="9525" cmpd="sng">
            <a:solidFill>
              <a:schemeClr val="tx1"/>
            </a:solidFill>
            <a:round/>
            <a:headEnd/>
            <a:tailEnd type="triangle" w="med" len="med"/>
          </a:ln>
          <a:effectLst/>
        </p:spPr>
        <p:txBody>
          <a:bodyPr/>
          <a:lstStyle/>
          <a:p>
            <a:endParaRPr lang="en-US"/>
          </a:p>
        </p:txBody>
      </p:sp>
      <p:sp>
        <p:nvSpPr>
          <p:cNvPr id="24" name="Text Box 22"/>
          <p:cNvSpPr txBox="1">
            <a:spLocks noChangeArrowheads="1"/>
          </p:cNvSpPr>
          <p:nvPr/>
        </p:nvSpPr>
        <p:spPr bwMode="auto">
          <a:xfrm>
            <a:off x="2767013" y="2162175"/>
            <a:ext cx="457200" cy="200025"/>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a:t>Latitude</a:t>
            </a:r>
          </a:p>
        </p:txBody>
      </p:sp>
      <p:sp>
        <p:nvSpPr>
          <p:cNvPr id="25" name="Line 23"/>
          <p:cNvSpPr>
            <a:spLocks noChangeShapeType="1"/>
          </p:cNvSpPr>
          <p:nvPr/>
        </p:nvSpPr>
        <p:spPr bwMode="auto">
          <a:xfrm>
            <a:off x="3067050" y="2463800"/>
            <a:ext cx="0" cy="203200"/>
          </a:xfrm>
          <a:prstGeom prst="line">
            <a:avLst/>
          </a:prstGeom>
          <a:noFill/>
          <a:ln w="9525">
            <a:solidFill>
              <a:schemeClr val="tx1"/>
            </a:solidFill>
            <a:round/>
            <a:headEnd/>
            <a:tailEnd type="triangle" w="med" len="med"/>
          </a:ln>
          <a:effectLst/>
        </p:spPr>
        <p:txBody>
          <a:bodyPr/>
          <a:lstStyle/>
          <a:p>
            <a:endParaRPr lang="en-US"/>
          </a:p>
        </p:txBody>
      </p:sp>
      <p:sp>
        <p:nvSpPr>
          <p:cNvPr id="26" name="Text Box 24"/>
          <p:cNvSpPr txBox="1">
            <a:spLocks noChangeArrowheads="1"/>
          </p:cNvSpPr>
          <p:nvPr/>
        </p:nvSpPr>
        <p:spPr bwMode="auto">
          <a:xfrm>
            <a:off x="3565525" y="2159000"/>
            <a:ext cx="690563" cy="336550"/>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a:t>Soil Moisture </a:t>
            </a:r>
          </a:p>
          <a:p>
            <a:pPr defTabSz="625475" eaLnBrk="0" hangingPunct="0"/>
            <a:r>
              <a:rPr lang="en-US" sz="900" i="1"/>
              <a:t>Capacity</a:t>
            </a:r>
          </a:p>
        </p:txBody>
      </p:sp>
      <p:sp>
        <p:nvSpPr>
          <p:cNvPr id="27" name="Line 25"/>
          <p:cNvSpPr>
            <a:spLocks noChangeShapeType="1"/>
          </p:cNvSpPr>
          <p:nvPr/>
        </p:nvSpPr>
        <p:spPr bwMode="auto">
          <a:xfrm>
            <a:off x="3832225" y="2463800"/>
            <a:ext cx="1588" cy="200025"/>
          </a:xfrm>
          <a:prstGeom prst="line">
            <a:avLst/>
          </a:prstGeom>
          <a:noFill/>
          <a:ln w="9525">
            <a:solidFill>
              <a:schemeClr val="tx1"/>
            </a:solidFill>
            <a:round/>
            <a:headEnd/>
            <a:tailEnd type="triangle" w="med" len="med"/>
          </a:ln>
          <a:effectLst/>
        </p:spPr>
        <p:txBody>
          <a:bodyPr/>
          <a:lstStyle/>
          <a:p>
            <a:endParaRPr lang="en-US"/>
          </a:p>
        </p:txBody>
      </p:sp>
      <p:sp>
        <p:nvSpPr>
          <p:cNvPr id="28" name="Text Box 26"/>
          <p:cNvSpPr txBox="1">
            <a:spLocks noChangeArrowheads="1"/>
          </p:cNvSpPr>
          <p:nvPr/>
        </p:nvSpPr>
        <p:spPr bwMode="auto">
          <a:xfrm>
            <a:off x="4498975" y="2209800"/>
            <a:ext cx="1062038" cy="200025"/>
          </a:xfrm>
          <a:prstGeom prst="rect">
            <a:avLst/>
          </a:prstGeom>
          <a:noFill/>
          <a:ln w="9525">
            <a:noFill/>
            <a:miter lim="800000"/>
            <a:headEnd/>
            <a:tailEnd/>
          </a:ln>
          <a:effectLst/>
        </p:spPr>
        <p:txBody>
          <a:bodyPr lIns="62695" tIns="31348" rIns="62695" bIns="31348">
            <a:spAutoFit/>
          </a:bodyPr>
          <a:lstStyle/>
          <a:p>
            <a:pPr defTabSz="625475" eaLnBrk="0" hangingPunct="0"/>
            <a:r>
              <a:rPr lang="en-US" sz="900" i="1" dirty="0"/>
              <a:t>Runoff Factor</a:t>
            </a:r>
          </a:p>
        </p:txBody>
      </p:sp>
      <p:sp>
        <p:nvSpPr>
          <p:cNvPr id="29" name="Line 27"/>
          <p:cNvSpPr>
            <a:spLocks noChangeShapeType="1"/>
          </p:cNvSpPr>
          <p:nvPr/>
        </p:nvSpPr>
        <p:spPr bwMode="auto">
          <a:xfrm>
            <a:off x="4740275" y="2514600"/>
            <a:ext cx="0" cy="152400"/>
          </a:xfrm>
          <a:prstGeom prst="line">
            <a:avLst/>
          </a:prstGeom>
          <a:noFill/>
          <a:ln w="9525">
            <a:solidFill>
              <a:schemeClr val="tx1"/>
            </a:solidFill>
            <a:round/>
            <a:headEnd/>
            <a:tailEnd type="triangle" w="med" len="med"/>
          </a:ln>
          <a:effectLst/>
        </p:spPr>
        <p:txBody>
          <a:bodyPr/>
          <a:lstStyle/>
          <a:p>
            <a:endParaRPr lang="en-US"/>
          </a:p>
        </p:txBody>
      </p:sp>
      <p:sp>
        <p:nvSpPr>
          <p:cNvPr id="30" name="Text Box 28"/>
          <p:cNvSpPr txBox="1">
            <a:spLocks noChangeArrowheads="1"/>
          </p:cNvSpPr>
          <p:nvPr/>
        </p:nvSpPr>
        <p:spPr bwMode="auto">
          <a:xfrm>
            <a:off x="1295400" y="4648200"/>
            <a:ext cx="914400" cy="228600"/>
          </a:xfrm>
          <a:prstGeom prst="rect">
            <a:avLst/>
          </a:prstGeom>
          <a:noFill/>
          <a:ln w="9525">
            <a:noFill/>
            <a:miter lim="800000"/>
            <a:headEnd/>
            <a:tailEnd/>
          </a:ln>
          <a:effectLst/>
        </p:spPr>
        <p:txBody>
          <a:bodyPr wrap="square" lIns="62695" tIns="31348" rIns="62695" bIns="31348">
            <a:spAutoFit/>
          </a:bodyPr>
          <a:lstStyle/>
          <a:p>
            <a:pPr defTabSz="625475" eaLnBrk="0" hangingPunct="0"/>
            <a:r>
              <a:rPr lang="en-US" sz="1050" i="1" dirty="0">
                <a:solidFill>
                  <a:schemeClr val="accent2"/>
                </a:solidFill>
              </a:rPr>
              <a:t>Monthly Input</a:t>
            </a:r>
          </a:p>
        </p:txBody>
      </p:sp>
      <p:sp>
        <p:nvSpPr>
          <p:cNvPr id="31" name="Text Box 29"/>
          <p:cNvSpPr txBox="1">
            <a:spLocks noChangeArrowheads="1"/>
          </p:cNvSpPr>
          <p:nvPr/>
        </p:nvSpPr>
        <p:spPr bwMode="auto">
          <a:xfrm>
            <a:off x="2209800" y="2286000"/>
            <a:ext cx="705299" cy="224891"/>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1050" i="1" dirty="0">
                <a:solidFill>
                  <a:schemeClr val="accent2"/>
                </a:solidFill>
              </a:rPr>
              <a:t>Parameter</a:t>
            </a:r>
          </a:p>
        </p:txBody>
      </p:sp>
      <p:sp>
        <p:nvSpPr>
          <p:cNvPr id="32" name="Text Box 30"/>
          <p:cNvSpPr txBox="1">
            <a:spLocks noChangeArrowheads="1"/>
          </p:cNvSpPr>
          <p:nvPr/>
        </p:nvSpPr>
        <p:spPr bwMode="auto">
          <a:xfrm>
            <a:off x="6019800" y="2209800"/>
            <a:ext cx="1333500" cy="224891"/>
          </a:xfrm>
          <a:prstGeom prst="rect">
            <a:avLst/>
          </a:prstGeom>
          <a:noFill/>
          <a:ln w="9525">
            <a:noFill/>
            <a:miter lim="800000"/>
            <a:headEnd/>
            <a:tailEnd/>
          </a:ln>
          <a:effectLst/>
        </p:spPr>
        <p:txBody>
          <a:bodyPr lIns="62695" tIns="31348" rIns="62695" bIns="31348">
            <a:spAutoFit/>
          </a:bodyPr>
          <a:lstStyle/>
          <a:p>
            <a:pPr defTabSz="625475" eaLnBrk="0" hangingPunct="0"/>
            <a:r>
              <a:rPr lang="en-US" sz="1050" i="1" dirty="0">
                <a:solidFill>
                  <a:schemeClr val="accent2"/>
                </a:solidFill>
              </a:rPr>
              <a:t>Monthly Output</a:t>
            </a:r>
          </a:p>
        </p:txBody>
      </p:sp>
      <p:sp>
        <p:nvSpPr>
          <p:cNvPr id="33" name="Text Box 31"/>
          <p:cNvSpPr txBox="1">
            <a:spLocks noChangeArrowheads="1"/>
          </p:cNvSpPr>
          <p:nvPr/>
        </p:nvSpPr>
        <p:spPr bwMode="auto">
          <a:xfrm>
            <a:off x="5965825" y="3200400"/>
            <a:ext cx="695325" cy="200025"/>
          </a:xfrm>
          <a:prstGeom prst="rect">
            <a:avLst/>
          </a:prstGeom>
          <a:noFill/>
          <a:ln w="9525">
            <a:noFill/>
            <a:miter lim="800000"/>
            <a:headEnd/>
            <a:tailEnd/>
          </a:ln>
          <a:effectLst/>
        </p:spPr>
        <p:txBody>
          <a:bodyPr lIns="62695" tIns="31348" rIns="62695" bIns="31348">
            <a:spAutoFit/>
          </a:bodyPr>
          <a:lstStyle/>
          <a:p>
            <a:pPr defTabSz="625475" eaLnBrk="0" hangingPunct="0"/>
            <a:r>
              <a:rPr lang="en-US" sz="900" i="1" dirty="0"/>
              <a:t>Actual ET</a:t>
            </a:r>
          </a:p>
        </p:txBody>
      </p:sp>
      <p:sp>
        <p:nvSpPr>
          <p:cNvPr id="34" name="Text Box 32"/>
          <p:cNvSpPr txBox="1">
            <a:spLocks noChangeArrowheads="1"/>
          </p:cNvSpPr>
          <p:nvPr/>
        </p:nvSpPr>
        <p:spPr bwMode="auto">
          <a:xfrm>
            <a:off x="5965825" y="3886200"/>
            <a:ext cx="747713" cy="200025"/>
          </a:xfrm>
          <a:prstGeom prst="rect">
            <a:avLst/>
          </a:prstGeom>
          <a:noFill/>
          <a:ln w="9525">
            <a:noFill/>
            <a:miter lim="800000"/>
            <a:headEnd/>
            <a:tailEnd/>
          </a:ln>
          <a:effectLst/>
        </p:spPr>
        <p:txBody>
          <a:bodyPr lIns="62695" tIns="31348" rIns="62695" bIns="31348">
            <a:spAutoFit/>
          </a:bodyPr>
          <a:lstStyle/>
          <a:p>
            <a:pPr defTabSz="625475" eaLnBrk="0" hangingPunct="0"/>
            <a:r>
              <a:rPr lang="en-US" sz="900" i="1"/>
              <a:t>Potential ET</a:t>
            </a:r>
          </a:p>
        </p:txBody>
      </p:sp>
      <p:sp>
        <p:nvSpPr>
          <p:cNvPr id="35" name="Text Box 33"/>
          <p:cNvSpPr txBox="1">
            <a:spLocks noChangeArrowheads="1"/>
          </p:cNvSpPr>
          <p:nvPr/>
        </p:nvSpPr>
        <p:spPr bwMode="auto">
          <a:xfrm>
            <a:off x="5965825" y="4495800"/>
            <a:ext cx="533400" cy="200025"/>
          </a:xfrm>
          <a:prstGeom prst="rect">
            <a:avLst/>
          </a:prstGeom>
          <a:noFill/>
          <a:ln w="9525">
            <a:noFill/>
            <a:miter lim="800000"/>
            <a:headEnd/>
            <a:tailEnd/>
          </a:ln>
          <a:effectLst/>
        </p:spPr>
        <p:txBody>
          <a:bodyPr lIns="62695" tIns="31348" rIns="62695" bIns="31348">
            <a:spAutoFit/>
          </a:bodyPr>
          <a:lstStyle/>
          <a:p>
            <a:pPr defTabSz="625475" eaLnBrk="0" hangingPunct="0"/>
            <a:r>
              <a:rPr lang="en-US" sz="900" i="1"/>
              <a:t>Runoff</a:t>
            </a:r>
          </a:p>
        </p:txBody>
      </p:sp>
      <p:sp>
        <p:nvSpPr>
          <p:cNvPr id="36" name="Text Box 34"/>
          <p:cNvSpPr txBox="1">
            <a:spLocks noChangeArrowheads="1"/>
          </p:cNvSpPr>
          <p:nvPr/>
        </p:nvSpPr>
        <p:spPr bwMode="auto">
          <a:xfrm>
            <a:off x="5965824" y="2717800"/>
            <a:ext cx="892175" cy="200025"/>
          </a:xfrm>
          <a:prstGeom prst="rect">
            <a:avLst/>
          </a:prstGeom>
          <a:noFill/>
          <a:ln w="9525">
            <a:noFill/>
            <a:miter lim="800000"/>
            <a:headEnd/>
            <a:tailEnd/>
          </a:ln>
          <a:effectLst/>
        </p:spPr>
        <p:txBody>
          <a:bodyPr wrap="square" lIns="62695" tIns="31348" rIns="62695" bIns="31348">
            <a:spAutoFit/>
          </a:bodyPr>
          <a:lstStyle/>
          <a:p>
            <a:pPr defTabSz="625475" eaLnBrk="0" hangingPunct="0"/>
            <a:r>
              <a:rPr lang="en-US" sz="900" i="1" dirty="0"/>
              <a:t>Surface Runoff</a:t>
            </a:r>
          </a:p>
        </p:txBody>
      </p:sp>
      <p:sp>
        <p:nvSpPr>
          <p:cNvPr id="37" name="Text Box 35"/>
          <p:cNvSpPr txBox="1">
            <a:spLocks noChangeArrowheads="1"/>
          </p:cNvSpPr>
          <p:nvPr/>
        </p:nvSpPr>
        <p:spPr bwMode="auto">
          <a:xfrm>
            <a:off x="5965825" y="3540125"/>
            <a:ext cx="855663" cy="200025"/>
          </a:xfrm>
          <a:prstGeom prst="rect">
            <a:avLst/>
          </a:prstGeom>
          <a:noFill/>
          <a:ln w="9525">
            <a:noFill/>
            <a:miter lim="800000"/>
            <a:headEnd/>
            <a:tailEnd/>
          </a:ln>
          <a:effectLst/>
        </p:spPr>
        <p:txBody>
          <a:bodyPr lIns="62695" tIns="31348" rIns="62695" bIns="31348">
            <a:spAutoFit/>
          </a:bodyPr>
          <a:lstStyle/>
          <a:p>
            <a:pPr defTabSz="625475" eaLnBrk="0" hangingPunct="0"/>
            <a:r>
              <a:rPr lang="en-US" sz="900" i="1"/>
              <a:t>SnowStorage</a:t>
            </a:r>
          </a:p>
        </p:txBody>
      </p:sp>
      <p:sp>
        <p:nvSpPr>
          <p:cNvPr id="38" name="Text Box 36"/>
          <p:cNvSpPr txBox="1">
            <a:spLocks noChangeArrowheads="1"/>
          </p:cNvSpPr>
          <p:nvPr/>
        </p:nvSpPr>
        <p:spPr bwMode="auto">
          <a:xfrm>
            <a:off x="5965825" y="2970213"/>
            <a:ext cx="739775" cy="200025"/>
          </a:xfrm>
          <a:prstGeom prst="rect">
            <a:avLst/>
          </a:prstGeom>
          <a:noFill/>
          <a:ln w="9525">
            <a:noFill/>
            <a:miter lim="800000"/>
            <a:headEnd/>
            <a:tailEnd/>
          </a:ln>
          <a:effectLst/>
        </p:spPr>
        <p:txBody>
          <a:bodyPr wrap="square" lIns="62695" tIns="31348" rIns="62695" bIns="31348">
            <a:spAutoFit/>
          </a:bodyPr>
          <a:lstStyle/>
          <a:p>
            <a:pPr defTabSz="625475" eaLnBrk="0" hangingPunct="0"/>
            <a:r>
              <a:rPr lang="en-US" sz="900" i="1" dirty="0" err="1"/>
              <a:t>SoilMoisture</a:t>
            </a:r>
            <a:endParaRPr lang="en-US" sz="900" i="1" dirty="0"/>
          </a:p>
        </p:txBody>
      </p:sp>
      <p:sp>
        <p:nvSpPr>
          <p:cNvPr id="39" name="Rectangle 37"/>
          <p:cNvSpPr>
            <a:spLocks noChangeArrowheads="1"/>
          </p:cNvSpPr>
          <p:nvPr/>
        </p:nvSpPr>
        <p:spPr bwMode="auto">
          <a:xfrm>
            <a:off x="3700463" y="3970338"/>
            <a:ext cx="665162" cy="322262"/>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a:t>HamonET</a:t>
            </a:r>
          </a:p>
        </p:txBody>
      </p:sp>
      <p:sp>
        <p:nvSpPr>
          <p:cNvPr id="40" name="Line 38"/>
          <p:cNvSpPr>
            <a:spLocks noChangeShapeType="1"/>
          </p:cNvSpPr>
          <p:nvPr/>
        </p:nvSpPr>
        <p:spPr bwMode="auto">
          <a:xfrm flipV="1">
            <a:off x="2384425" y="4394200"/>
            <a:ext cx="222250" cy="4763"/>
          </a:xfrm>
          <a:prstGeom prst="line">
            <a:avLst/>
          </a:prstGeom>
          <a:noFill/>
          <a:ln w="9525">
            <a:solidFill>
              <a:schemeClr val="tx1"/>
            </a:solidFill>
            <a:round/>
            <a:headEnd/>
            <a:tailEnd type="triangle" w="med" len="med"/>
          </a:ln>
          <a:effectLst/>
        </p:spPr>
        <p:txBody>
          <a:bodyPr/>
          <a:lstStyle/>
          <a:p>
            <a:endParaRPr lang="en-US"/>
          </a:p>
        </p:txBody>
      </p:sp>
      <p:sp>
        <p:nvSpPr>
          <p:cNvPr id="41" name="Freeform 39"/>
          <p:cNvSpPr>
            <a:spLocks/>
          </p:cNvSpPr>
          <p:nvPr/>
        </p:nvSpPr>
        <p:spPr bwMode="auto">
          <a:xfrm>
            <a:off x="2409825" y="4011613"/>
            <a:ext cx="1233488" cy="9525"/>
          </a:xfrm>
          <a:custGeom>
            <a:avLst/>
            <a:gdLst/>
            <a:ahLst/>
            <a:cxnLst>
              <a:cxn ang="0">
                <a:pos x="0" y="9"/>
              </a:cxn>
              <a:cxn ang="0">
                <a:pos x="1109" y="0"/>
              </a:cxn>
            </a:cxnLst>
            <a:rect l="0" t="0" r="r" b="b"/>
            <a:pathLst>
              <a:path w="1109" h="9">
                <a:moveTo>
                  <a:pt x="0" y="9"/>
                </a:moveTo>
                <a:lnTo>
                  <a:pt x="1109" y="0"/>
                </a:lnTo>
              </a:path>
            </a:pathLst>
          </a:custGeom>
          <a:noFill/>
          <a:ln w="9525">
            <a:solidFill>
              <a:schemeClr val="tx1"/>
            </a:solidFill>
            <a:round/>
            <a:headEnd/>
            <a:tailEnd type="triangle" w="med" len="med"/>
          </a:ln>
          <a:effectLst/>
        </p:spPr>
        <p:txBody>
          <a:bodyPr/>
          <a:lstStyle/>
          <a:p>
            <a:endParaRPr lang="en-US"/>
          </a:p>
        </p:txBody>
      </p:sp>
      <p:sp>
        <p:nvSpPr>
          <p:cNvPr id="42" name="Line 40"/>
          <p:cNvSpPr>
            <a:spLocks noChangeShapeType="1"/>
          </p:cNvSpPr>
          <p:nvPr/>
        </p:nvSpPr>
        <p:spPr bwMode="auto">
          <a:xfrm>
            <a:off x="3406775" y="4241800"/>
            <a:ext cx="266700" cy="0"/>
          </a:xfrm>
          <a:prstGeom prst="line">
            <a:avLst/>
          </a:prstGeom>
          <a:noFill/>
          <a:ln w="9525">
            <a:solidFill>
              <a:schemeClr val="tx1"/>
            </a:solidFill>
            <a:round/>
            <a:headEnd/>
            <a:tailEnd type="triangle" w="med" len="med"/>
          </a:ln>
          <a:effectLst/>
        </p:spPr>
        <p:txBody>
          <a:bodyPr/>
          <a:lstStyle/>
          <a:p>
            <a:endParaRPr lang="en-US"/>
          </a:p>
        </p:txBody>
      </p:sp>
      <p:sp>
        <p:nvSpPr>
          <p:cNvPr id="43" name="Freeform 41"/>
          <p:cNvSpPr>
            <a:spLocks/>
          </p:cNvSpPr>
          <p:nvPr/>
        </p:nvSpPr>
        <p:spPr bwMode="auto">
          <a:xfrm>
            <a:off x="3065463" y="2765425"/>
            <a:ext cx="4762" cy="1425575"/>
          </a:xfrm>
          <a:custGeom>
            <a:avLst/>
            <a:gdLst/>
            <a:ahLst/>
            <a:cxnLst>
              <a:cxn ang="0">
                <a:pos x="3" y="0"/>
              </a:cxn>
              <a:cxn ang="0">
                <a:pos x="0" y="1347"/>
              </a:cxn>
            </a:cxnLst>
            <a:rect l="0" t="0" r="r" b="b"/>
            <a:pathLst>
              <a:path w="3" h="1347">
                <a:moveTo>
                  <a:pt x="3" y="0"/>
                </a:moveTo>
                <a:lnTo>
                  <a:pt x="0" y="1347"/>
                </a:lnTo>
              </a:path>
            </a:pathLst>
          </a:custGeom>
          <a:noFill/>
          <a:ln w="9525" cap="rnd">
            <a:solidFill>
              <a:schemeClr val="accent2"/>
            </a:solidFill>
            <a:prstDash val="sysDot"/>
            <a:round/>
            <a:headEnd/>
            <a:tailEnd type="triangle" w="med" len="med"/>
          </a:ln>
          <a:effectLst/>
        </p:spPr>
        <p:txBody>
          <a:bodyPr/>
          <a:lstStyle/>
          <a:p>
            <a:endParaRPr lang="en-US"/>
          </a:p>
        </p:txBody>
      </p:sp>
      <p:sp>
        <p:nvSpPr>
          <p:cNvPr id="44" name="Text Box 42"/>
          <p:cNvSpPr txBox="1">
            <a:spLocks noChangeArrowheads="1"/>
          </p:cNvSpPr>
          <p:nvPr/>
        </p:nvSpPr>
        <p:spPr bwMode="auto">
          <a:xfrm>
            <a:off x="3429000" y="4267200"/>
            <a:ext cx="401638" cy="200025"/>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dirty="0" err="1"/>
              <a:t>daylen</a:t>
            </a:r>
            <a:endParaRPr lang="en-US" sz="900" i="1" dirty="0"/>
          </a:p>
        </p:txBody>
      </p:sp>
      <p:sp>
        <p:nvSpPr>
          <p:cNvPr id="45" name="Freeform 43"/>
          <p:cNvSpPr>
            <a:spLocks/>
          </p:cNvSpPr>
          <p:nvPr/>
        </p:nvSpPr>
        <p:spPr bwMode="auto">
          <a:xfrm>
            <a:off x="2400300" y="3322638"/>
            <a:ext cx="1281113" cy="6350"/>
          </a:xfrm>
          <a:custGeom>
            <a:avLst/>
            <a:gdLst/>
            <a:ahLst/>
            <a:cxnLst>
              <a:cxn ang="0">
                <a:pos x="0" y="0"/>
              </a:cxn>
              <a:cxn ang="0">
                <a:pos x="1152" y="7"/>
              </a:cxn>
            </a:cxnLst>
            <a:rect l="0" t="0" r="r" b="b"/>
            <a:pathLst>
              <a:path w="1152" h="7">
                <a:moveTo>
                  <a:pt x="0" y="0"/>
                </a:moveTo>
                <a:lnTo>
                  <a:pt x="1152" y="7"/>
                </a:lnTo>
              </a:path>
            </a:pathLst>
          </a:custGeom>
          <a:noFill/>
          <a:ln w="9525">
            <a:solidFill>
              <a:schemeClr val="tx1"/>
            </a:solidFill>
            <a:round/>
            <a:headEnd/>
            <a:tailEnd type="triangle" w="med" len="med"/>
          </a:ln>
          <a:effectLst/>
        </p:spPr>
        <p:txBody>
          <a:bodyPr/>
          <a:lstStyle/>
          <a:p>
            <a:endParaRPr lang="en-US"/>
          </a:p>
        </p:txBody>
      </p:sp>
      <p:sp>
        <p:nvSpPr>
          <p:cNvPr id="46" name="Freeform 44"/>
          <p:cNvSpPr>
            <a:spLocks/>
          </p:cNvSpPr>
          <p:nvPr/>
        </p:nvSpPr>
        <p:spPr bwMode="auto">
          <a:xfrm>
            <a:off x="4365625" y="3394075"/>
            <a:ext cx="87313" cy="746125"/>
          </a:xfrm>
          <a:custGeom>
            <a:avLst/>
            <a:gdLst/>
            <a:ahLst/>
            <a:cxnLst>
              <a:cxn ang="0">
                <a:pos x="0" y="705"/>
              </a:cxn>
              <a:cxn ang="0">
                <a:pos x="78" y="450"/>
              </a:cxn>
              <a:cxn ang="0">
                <a:pos x="70" y="0"/>
              </a:cxn>
            </a:cxnLst>
            <a:rect l="0" t="0" r="r" b="b"/>
            <a:pathLst>
              <a:path w="78" h="705">
                <a:moveTo>
                  <a:pt x="0" y="705"/>
                </a:moveTo>
                <a:lnTo>
                  <a:pt x="78" y="450"/>
                </a:lnTo>
                <a:lnTo>
                  <a:pt x="70" y="0"/>
                </a:lnTo>
              </a:path>
            </a:pathLst>
          </a:custGeom>
          <a:noFill/>
          <a:ln w="9525">
            <a:solidFill>
              <a:schemeClr val="tx1"/>
            </a:solidFill>
            <a:round/>
            <a:headEnd/>
            <a:tailEnd type="triangle" w="med" len="med"/>
          </a:ln>
          <a:effectLst/>
        </p:spPr>
        <p:txBody>
          <a:bodyPr/>
          <a:lstStyle/>
          <a:p>
            <a:endParaRPr lang="en-US"/>
          </a:p>
        </p:txBody>
      </p:sp>
      <p:sp>
        <p:nvSpPr>
          <p:cNvPr id="47" name="Text Box 45"/>
          <p:cNvSpPr txBox="1">
            <a:spLocks noChangeArrowheads="1"/>
          </p:cNvSpPr>
          <p:nvPr/>
        </p:nvSpPr>
        <p:spPr bwMode="auto">
          <a:xfrm>
            <a:off x="4098925" y="3733800"/>
            <a:ext cx="331788" cy="200025"/>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a:t>potet</a:t>
            </a:r>
          </a:p>
        </p:txBody>
      </p:sp>
      <p:sp>
        <p:nvSpPr>
          <p:cNvPr id="48" name="Line 46"/>
          <p:cNvSpPr>
            <a:spLocks noChangeShapeType="1"/>
          </p:cNvSpPr>
          <p:nvPr/>
        </p:nvSpPr>
        <p:spPr bwMode="auto">
          <a:xfrm>
            <a:off x="4527550" y="3327400"/>
            <a:ext cx="1385888" cy="11113"/>
          </a:xfrm>
          <a:prstGeom prst="line">
            <a:avLst/>
          </a:prstGeom>
          <a:noFill/>
          <a:ln w="9525">
            <a:solidFill>
              <a:schemeClr val="tx1"/>
            </a:solidFill>
            <a:round/>
            <a:headEnd/>
            <a:tailEnd type="triangle" w="med" len="med"/>
          </a:ln>
          <a:effectLst/>
        </p:spPr>
        <p:txBody>
          <a:bodyPr/>
          <a:lstStyle/>
          <a:p>
            <a:endParaRPr lang="en-US"/>
          </a:p>
        </p:txBody>
      </p:sp>
      <p:sp>
        <p:nvSpPr>
          <p:cNvPr id="49" name="Line 47"/>
          <p:cNvSpPr>
            <a:spLocks noChangeShapeType="1"/>
          </p:cNvSpPr>
          <p:nvPr/>
        </p:nvSpPr>
        <p:spPr bwMode="auto">
          <a:xfrm>
            <a:off x="4527550" y="3163888"/>
            <a:ext cx="1385888" cy="11112"/>
          </a:xfrm>
          <a:prstGeom prst="line">
            <a:avLst/>
          </a:prstGeom>
          <a:noFill/>
          <a:ln w="9525">
            <a:solidFill>
              <a:schemeClr val="tx1"/>
            </a:solidFill>
            <a:round/>
            <a:headEnd/>
            <a:tailEnd type="triangle" w="med" len="med"/>
          </a:ln>
          <a:effectLst/>
        </p:spPr>
        <p:txBody>
          <a:bodyPr/>
          <a:lstStyle/>
          <a:p>
            <a:endParaRPr lang="en-US"/>
          </a:p>
        </p:txBody>
      </p:sp>
      <p:sp>
        <p:nvSpPr>
          <p:cNvPr id="50" name="Freeform 48"/>
          <p:cNvSpPr>
            <a:spLocks/>
          </p:cNvSpPr>
          <p:nvPr/>
        </p:nvSpPr>
        <p:spPr bwMode="auto">
          <a:xfrm>
            <a:off x="4722813" y="2730500"/>
            <a:ext cx="19050" cy="1763713"/>
          </a:xfrm>
          <a:custGeom>
            <a:avLst/>
            <a:gdLst/>
            <a:ahLst/>
            <a:cxnLst>
              <a:cxn ang="0">
                <a:pos x="0" y="0"/>
              </a:cxn>
              <a:cxn ang="0">
                <a:pos x="16" y="1668"/>
              </a:cxn>
            </a:cxnLst>
            <a:rect l="0" t="0" r="r" b="b"/>
            <a:pathLst>
              <a:path w="16" h="1668">
                <a:moveTo>
                  <a:pt x="0" y="0"/>
                </a:moveTo>
                <a:lnTo>
                  <a:pt x="16" y="1668"/>
                </a:lnTo>
              </a:path>
            </a:pathLst>
          </a:custGeom>
          <a:noFill/>
          <a:ln w="9525" cap="rnd">
            <a:solidFill>
              <a:schemeClr val="accent2"/>
            </a:solidFill>
            <a:prstDash val="sysDot"/>
            <a:round/>
            <a:headEnd/>
            <a:tailEnd type="triangle" w="med" len="med"/>
          </a:ln>
          <a:effectLst/>
        </p:spPr>
        <p:txBody>
          <a:bodyPr/>
          <a:lstStyle/>
          <a:p>
            <a:endParaRPr lang="en-US"/>
          </a:p>
        </p:txBody>
      </p:sp>
      <p:sp>
        <p:nvSpPr>
          <p:cNvPr id="51" name="Freeform 49"/>
          <p:cNvSpPr>
            <a:spLocks/>
          </p:cNvSpPr>
          <p:nvPr/>
        </p:nvSpPr>
        <p:spPr bwMode="auto">
          <a:xfrm>
            <a:off x="3844925" y="2730500"/>
            <a:ext cx="4763" cy="319088"/>
          </a:xfrm>
          <a:custGeom>
            <a:avLst/>
            <a:gdLst/>
            <a:ahLst/>
            <a:cxnLst>
              <a:cxn ang="0">
                <a:pos x="3" y="0"/>
              </a:cxn>
              <a:cxn ang="0">
                <a:pos x="0" y="302"/>
              </a:cxn>
            </a:cxnLst>
            <a:rect l="0" t="0" r="r" b="b"/>
            <a:pathLst>
              <a:path w="3" h="302">
                <a:moveTo>
                  <a:pt x="3" y="0"/>
                </a:moveTo>
                <a:lnTo>
                  <a:pt x="0" y="302"/>
                </a:lnTo>
              </a:path>
            </a:pathLst>
          </a:custGeom>
          <a:noFill/>
          <a:ln w="9525" cap="rnd">
            <a:solidFill>
              <a:schemeClr val="accent2"/>
            </a:solidFill>
            <a:prstDash val="sysDot"/>
            <a:round/>
            <a:headEnd/>
            <a:tailEnd type="triangle" w="med" len="med"/>
          </a:ln>
          <a:effectLst/>
        </p:spPr>
        <p:txBody>
          <a:bodyPr/>
          <a:lstStyle/>
          <a:p>
            <a:endParaRPr lang="en-US"/>
          </a:p>
        </p:txBody>
      </p:sp>
      <p:sp>
        <p:nvSpPr>
          <p:cNvPr id="52" name="Freeform 50"/>
          <p:cNvSpPr>
            <a:spLocks/>
          </p:cNvSpPr>
          <p:nvPr/>
        </p:nvSpPr>
        <p:spPr bwMode="auto">
          <a:xfrm>
            <a:off x="2419350" y="3632200"/>
            <a:ext cx="2587625" cy="379413"/>
          </a:xfrm>
          <a:custGeom>
            <a:avLst/>
            <a:gdLst/>
            <a:ahLst/>
            <a:cxnLst>
              <a:cxn ang="0">
                <a:pos x="0" y="359"/>
              </a:cxn>
              <a:cxn ang="0">
                <a:pos x="251" y="0"/>
              </a:cxn>
              <a:cxn ang="0">
                <a:pos x="2328" y="5"/>
              </a:cxn>
            </a:cxnLst>
            <a:rect l="0" t="0" r="r" b="b"/>
            <a:pathLst>
              <a:path w="2328" h="359">
                <a:moveTo>
                  <a:pt x="0" y="359"/>
                </a:moveTo>
                <a:lnTo>
                  <a:pt x="251" y="0"/>
                </a:lnTo>
                <a:lnTo>
                  <a:pt x="2328" y="5"/>
                </a:lnTo>
              </a:path>
            </a:pathLst>
          </a:custGeom>
          <a:noFill/>
          <a:ln w="9525">
            <a:solidFill>
              <a:schemeClr val="tx1"/>
            </a:solidFill>
            <a:round/>
            <a:headEnd type="none" w="med" len="med"/>
            <a:tailEnd type="triangle" w="med" len="med"/>
          </a:ln>
          <a:effectLst/>
        </p:spPr>
        <p:txBody>
          <a:bodyPr/>
          <a:lstStyle/>
          <a:p>
            <a:endParaRPr lang="en-US"/>
          </a:p>
        </p:txBody>
      </p:sp>
      <p:sp>
        <p:nvSpPr>
          <p:cNvPr id="53" name="Line 51"/>
          <p:cNvSpPr>
            <a:spLocks noChangeShapeType="1"/>
          </p:cNvSpPr>
          <p:nvPr/>
        </p:nvSpPr>
        <p:spPr bwMode="auto">
          <a:xfrm>
            <a:off x="5273675" y="3835400"/>
            <a:ext cx="0" cy="657225"/>
          </a:xfrm>
          <a:prstGeom prst="line">
            <a:avLst/>
          </a:prstGeom>
          <a:noFill/>
          <a:ln w="9525">
            <a:solidFill>
              <a:schemeClr val="tx1"/>
            </a:solidFill>
            <a:round/>
            <a:headEnd/>
            <a:tailEnd type="triangle" w="med" len="med"/>
          </a:ln>
          <a:effectLst/>
        </p:spPr>
        <p:txBody>
          <a:bodyPr/>
          <a:lstStyle/>
          <a:p>
            <a:endParaRPr lang="en-US"/>
          </a:p>
        </p:txBody>
      </p:sp>
      <p:sp>
        <p:nvSpPr>
          <p:cNvPr id="54" name="Line 52"/>
          <p:cNvSpPr>
            <a:spLocks noChangeShapeType="1"/>
          </p:cNvSpPr>
          <p:nvPr/>
        </p:nvSpPr>
        <p:spPr bwMode="auto">
          <a:xfrm>
            <a:off x="4365625" y="4140200"/>
            <a:ext cx="1547813" cy="0"/>
          </a:xfrm>
          <a:prstGeom prst="line">
            <a:avLst/>
          </a:prstGeom>
          <a:noFill/>
          <a:ln w="9525">
            <a:solidFill>
              <a:schemeClr val="tx1"/>
            </a:solidFill>
            <a:round/>
            <a:headEnd/>
            <a:tailEnd type="triangle" w="med" len="med"/>
          </a:ln>
          <a:effectLst/>
        </p:spPr>
        <p:txBody>
          <a:bodyPr/>
          <a:lstStyle/>
          <a:p>
            <a:endParaRPr lang="en-US"/>
          </a:p>
        </p:txBody>
      </p:sp>
      <p:sp>
        <p:nvSpPr>
          <p:cNvPr id="55" name="Line 53"/>
          <p:cNvSpPr>
            <a:spLocks noChangeShapeType="1"/>
          </p:cNvSpPr>
          <p:nvPr/>
        </p:nvSpPr>
        <p:spPr bwMode="auto">
          <a:xfrm>
            <a:off x="5807075" y="3727450"/>
            <a:ext cx="106363" cy="6350"/>
          </a:xfrm>
          <a:prstGeom prst="line">
            <a:avLst/>
          </a:prstGeom>
          <a:noFill/>
          <a:ln w="9525">
            <a:solidFill>
              <a:schemeClr val="tx1"/>
            </a:solidFill>
            <a:round/>
            <a:headEnd/>
            <a:tailEnd type="triangle" w="med" len="med"/>
          </a:ln>
          <a:effectLst/>
        </p:spPr>
        <p:txBody>
          <a:bodyPr/>
          <a:lstStyle/>
          <a:p>
            <a:endParaRPr lang="en-US"/>
          </a:p>
        </p:txBody>
      </p:sp>
      <p:sp>
        <p:nvSpPr>
          <p:cNvPr id="56" name="Line 54"/>
          <p:cNvSpPr>
            <a:spLocks noChangeShapeType="1"/>
          </p:cNvSpPr>
          <p:nvPr/>
        </p:nvSpPr>
        <p:spPr bwMode="auto">
          <a:xfrm>
            <a:off x="5432425" y="4699000"/>
            <a:ext cx="533400" cy="0"/>
          </a:xfrm>
          <a:prstGeom prst="line">
            <a:avLst/>
          </a:prstGeom>
          <a:noFill/>
          <a:ln w="9525">
            <a:solidFill>
              <a:schemeClr val="tx1"/>
            </a:solidFill>
            <a:round/>
            <a:headEnd/>
            <a:tailEnd type="triangle" w="med" len="med"/>
          </a:ln>
          <a:effectLst/>
        </p:spPr>
        <p:txBody>
          <a:bodyPr/>
          <a:lstStyle/>
          <a:p>
            <a:endParaRPr lang="en-US"/>
          </a:p>
        </p:txBody>
      </p:sp>
      <p:sp>
        <p:nvSpPr>
          <p:cNvPr id="57" name="Text Box 55"/>
          <p:cNvSpPr txBox="1">
            <a:spLocks noChangeArrowheads="1"/>
          </p:cNvSpPr>
          <p:nvPr/>
        </p:nvSpPr>
        <p:spPr bwMode="auto">
          <a:xfrm>
            <a:off x="5219700" y="4200525"/>
            <a:ext cx="520700" cy="200025"/>
          </a:xfrm>
          <a:prstGeom prst="rect">
            <a:avLst/>
          </a:prstGeom>
          <a:noFill/>
          <a:ln w="9525">
            <a:noFill/>
            <a:miter lim="800000"/>
            <a:headEnd/>
            <a:tailEnd/>
          </a:ln>
          <a:effectLst/>
        </p:spPr>
        <p:txBody>
          <a:bodyPr wrap="none" lIns="62695" tIns="31348" rIns="62695" bIns="31348">
            <a:spAutoFit/>
          </a:bodyPr>
          <a:lstStyle/>
          <a:p>
            <a:pPr defTabSz="625475" eaLnBrk="0" hangingPunct="0"/>
            <a:r>
              <a:rPr lang="en-US" sz="900" i="1"/>
              <a:t>snowmelt</a:t>
            </a:r>
          </a:p>
        </p:txBody>
      </p:sp>
      <p:sp>
        <p:nvSpPr>
          <p:cNvPr id="58" name="Freeform 56"/>
          <p:cNvSpPr>
            <a:spLocks/>
          </p:cNvSpPr>
          <p:nvPr/>
        </p:nvSpPr>
        <p:spPr bwMode="auto">
          <a:xfrm>
            <a:off x="4527550" y="3124200"/>
            <a:ext cx="317500" cy="1368425"/>
          </a:xfrm>
          <a:custGeom>
            <a:avLst/>
            <a:gdLst/>
            <a:ahLst/>
            <a:cxnLst>
              <a:cxn ang="0">
                <a:pos x="0" y="0"/>
              </a:cxn>
              <a:cxn ang="0">
                <a:pos x="236" y="153"/>
              </a:cxn>
              <a:cxn ang="0">
                <a:pos x="236" y="1375"/>
              </a:cxn>
            </a:cxnLst>
            <a:rect l="0" t="0" r="r" b="b"/>
            <a:pathLst>
              <a:path w="236" h="1375">
                <a:moveTo>
                  <a:pt x="0" y="0"/>
                </a:moveTo>
                <a:lnTo>
                  <a:pt x="236" y="153"/>
                </a:lnTo>
                <a:lnTo>
                  <a:pt x="236" y="1375"/>
                </a:lnTo>
              </a:path>
            </a:pathLst>
          </a:custGeom>
          <a:noFill/>
          <a:ln w="9525">
            <a:solidFill>
              <a:schemeClr val="tx1"/>
            </a:solidFill>
            <a:round/>
            <a:headEnd type="none" w="med" len="med"/>
            <a:tailEnd type="triangle" w="med" len="med"/>
          </a:ln>
          <a:effectLst/>
        </p:spPr>
        <p:txBody>
          <a:bodyPr/>
          <a:lstStyle/>
          <a:p>
            <a:endParaRPr lang="en-US"/>
          </a:p>
        </p:txBody>
      </p:sp>
      <p:sp>
        <p:nvSpPr>
          <p:cNvPr id="59" name="Freeform 57"/>
          <p:cNvSpPr>
            <a:spLocks/>
          </p:cNvSpPr>
          <p:nvPr/>
        </p:nvSpPr>
        <p:spPr bwMode="auto">
          <a:xfrm>
            <a:off x="4527550" y="2921000"/>
            <a:ext cx="1360488" cy="203200"/>
          </a:xfrm>
          <a:custGeom>
            <a:avLst/>
            <a:gdLst/>
            <a:ahLst/>
            <a:cxnLst>
              <a:cxn ang="0">
                <a:pos x="0" y="136"/>
              </a:cxn>
              <a:cxn ang="0">
                <a:pos x="291" y="0"/>
              </a:cxn>
              <a:cxn ang="0">
                <a:pos x="1225" y="3"/>
              </a:cxn>
            </a:cxnLst>
            <a:rect l="0" t="0" r="r" b="b"/>
            <a:pathLst>
              <a:path w="1225" h="136">
                <a:moveTo>
                  <a:pt x="0" y="136"/>
                </a:moveTo>
                <a:lnTo>
                  <a:pt x="291" y="0"/>
                </a:lnTo>
                <a:lnTo>
                  <a:pt x="1225" y="3"/>
                </a:lnTo>
              </a:path>
            </a:pathLst>
          </a:custGeom>
          <a:noFill/>
          <a:ln w="9525">
            <a:solidFill>
              <a:schemeClr val="tx1"/>
            </a:solidFill>
            <a:round/>
            <a:headEnd type="none" w="med" len="med"/>
            <a:tailEnd type="triangle" w="med" len="med"/>
          </a:ln>
          <a:effectLst/>
        </p:spPr>
        <p:txBody>
          <a:bodyPr/>
          <a:lstStyle/>
          <a:p>
            <a:endParaRPr lang="en-US"/>
          </a:p>
        </p:txBody>
      </p:sp>
      <p:sp>
        <p:nvSpPr>
          <p:cNvPr id="60" name="Freeform 58"/>
          <p:cNvSpPr>
            <a:spLocks/>
          </p:cNvSpPr>
          <p:nvPr/>
        </p:nvSpPr>
        <p:spPr bwMode="auto">
          <a:xfrm flipV="1">
            <a:off x="2393950" y="3325813"/>
            <a:ext cx="2613025" cy="211137"/>
          </a:xfrm>
          <a:custGeom>
            <a:avLst/>
            <a:gdLst/>
            <a:ahLst/>
            <a:cxnLst>
              <a:cxn ang="0">
                <a:pos x="0" y="390"/>
              </a:cxn>
              <a:cxn ang="0">
                <a:pos x="246" y="0"/>
              </a:cxn>
              <a:cxn ang="0">
                <a:pos x="2496" y="6"/>
              </a:cxn>
            </a:cxnLst>
            <a:rect l="0" t="0" r="r" b="b"/>
            <a:pathLst>
              <a:path w="2496" h="390">
                <a:moveTo>
                  <a:pt x="0" y="390"/>
                </a:moveTo>
                <a:lnTo>
                  <a:pt x="246" y="0"/>
                </a:lnTo>
                <a:lnTo>
                  <a:pt x="2496" y="6"/>
                </a:lnTo>
              </a:path>
            </a:pathLst>
          </a:custGeom>
          <a:noFill/>
          <a:ln w="9525">
            <a:solidFill>
              <a:schemeClr val="tx1"/>
            </a:solidFill>
            <a:round/>
            <a:headEnd type="none" w="med" len="med"/>
            <a:tailEnd type="triangle" w="med" len="med"/>
          </a:ln>
          <a:effectLst/>
        </p:spPr>
        <p:txBody>
          <a:bodyPr/>
          <a:lstStyle/>
          <a:p>
            <a:endParaRPr lang="en-US"/>
          </a:p>
        </p:txBody>
      </p:sp>
      <p:sp>
        <p:nvSpPr>
          <p:cNvPr id="61" name="Freeform 59"/>
          <p:cNvSpPr>
            <a:spLocks/>
          </p:cNvSpPr>
          <p:nvPr/>
        </p:nvSpPr>
        <p:spPr bwMode="auto">
          <a:xfrm>
            <a:off x="4365625" y="3756025"/>
            <a:ext cx="644525" cy="381000"/>
          </a:xfrm>
          <a:custGeom>
            <a:avLst/>
            <a:gdLst/>
            <a:ahLst/>
            <a:cxnLst>
              <a:cxn ang="0">
                <a:pos x="0" y="359"/>
              </a:cxn>
              <a:cxn ang="0">
                <a:pos x="237" y="5"/>
              </a:cxn>
              <a:cxn ang="0">
                <a:pos x="561" y="0"/>
              </a:cxn>
            </a:cxnLst>
            <a:rect l="0" t="0" r="r" b="b"/>
            <a:pathLst>
              <a:path w="561" h="359">
                <a:moveTo>
                  <a:pt x="0" y="359"/>
                </a:moveTo>
                <a:lnTo>
                  <a:pt x="237" y="5"/>
                </a:lnTo>
                <a:lnTo>
                  <a:pt x="561" y="0"/>
                </a:lnTo>
              </a:path>
            </a:pathLst>
          </a:custGeom>
          <a:noFill/>
          <a:ln w="9525">
            <a:solidFill>
              <a:schemeClr val="tx1"/>
            </a:solidFill>
            <a:round/>
            <a:headEnd type="none" w="med" len="med"/>
            <a:tailEnd type="triangle" w="med" len="med"/>
          </a:ln>
          <a:effectLst/>
        </p:spPr>
        <p:txBody>
          <a:bodyPr/>
          <a:lstStyle/>
          <a:p>
            <a:endParaRPr lang="en-US"/>
          </a:p>
        </p:txBody>
      </p:sp>
      <p:sp>
        <p:nvSpPr>
          <p:cNvPr id="62" name="Freeform 60"/>
          <p:cNvSpPr>
            <a:spLocks/>
          </p:cNvSpPr>
          <p:nvPr/>
        </p:nvSpPr>
        <p:spPr bwMode="auto">
          <a:xfrm>
            <a:off x="2393950" y="4121150"/>
            <a:ext cx="1277938" cy="276225"/>
          </a:xfrm>
          <a:custGeom>
            <a:avLst/>
            <a:gdLst/>
            <a:ahLst/>
            <a:cxnLst>
              <a:cxn ang="0">
                <a:pos x="0" y="261"/>
              </a:cxn>
              <a:cxn ang="0">
                <a:pos x="127" y="3"/>
              </a:cxn>
              <a:cxn ang="0">
                <a:pos x="1401" y="0"/>
              </a:cxn>
            </a:cxnLst>
            <a:rect l="0" t="0" r="r" b="b"/>
            <a:pathLst>
              <a:path w="1401" h="261">
                <a:moveTo>
                  <a:pt x="0" y="261"/>
                </a:moveTo>
                <a:lnTo>
                  <a:pt x="127" y="3"/>
                </a:lnTo>
                <a:lnTo>
                  <a:pt x="1401" y="0"/>
                </a:lnTo>
              </a:path>
            </a:pathLst>
          </a:custGeom>
          <a:noFill/>
          <a:ln w="9525">
            <a:solidFill>
              <a:schemeClr val="tx1"/>
            </a:solidFill>
            <a:round/>
            <a:headEnd type="none" w="med" len="med"/>
            <a:tailEnd type="triangle" w="med" len="med"/>
          </a:ln>
          <a:effectLst/>
        </p:spPr>
        <p:txBody>
          <a:bodyPr/>
          <a:lstStyle/>
          <a:p>
            <a:endParaRPr lang="en-US"/>
          </a:p>
        </p:txBody>
      </p:sp>
      <p:sp>
        <p:nvSpPr>
          <p:cNvPr id="63" name="Rectangle 61"/>
          <p:cNvSpPr>
            <a:spLocks noChangeArrowheads="1"/>
          </p:cNvSpPr>
          <p:nvPr/>
        </p:nvSpPr>
        <p:spPr bwMode="auto">
          <a:xfrm>
            <a:off x="1273175" y="3429000"/>
            <a:ext cx="801688" cy="322263"/>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dirty="0"/>
              <a:t>Climate</a:t>
            </a:r>
          </a:p>
        </p:txBody>
      </p:sp>
      <p:sp>
        <p:nvSpPr>
          <p:cNvPr id="64" name="Rectangle 62"/>
          <p:cNvSpPr>
            <a:spLocks noChangeArrowheads="1"/>
          </p:cNvSpPr>
          <p:nvPr/>
        </p:nvSpPr>
        <p:spPr bwMode="auto">
          <a:xfrm>
            <a:off x="1219200" y="2159000"/>
            <a:ext cx="6188075" cy="2946400"/>
          </a:xfrm>
          <a:prstGeom prst="rect">
            <a:avLst/>
          </a:prstGeom>
          <a:noFill/>
          <a:ln w="9525">
            <a:solidFill>
              <a:schemeClr val="tx1"/>
            </a:solidFill>
            <a:prstDash val="dash"/>
            <a:miter lim="800000"/>
            <a:headEnd/>
            <a:tailEnd/>
          </a:ln>
          <a:effectLst/>
        </p:spPr>
        <p:txBody>
          <a:bodyPr wrap="none" anchor="ctr"/>
          <a:lstStyle/>
          <a:p>
            <a:endParaRPr lang="en-US"/>
          </a:p>
        </p:txBody>
      </p:sp>
      <p:sp>
        <p:nvSpPr>
          <p:cNvPr id="65" name="Rectangle 63"/>
          <p:cNvSpPr>
            <a:spLocks noChangeArrowheads="1"/>
          </p:cNvSpPr>
          <p:nvPr/>
        </p:nvSpPr>
        <p:spPr bwMode="auto">
          <a:xfrm>
            <a:off x="6553200" y="3970338"/>
            <a:ext cx="800100" cy="322262"/>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a:t>Output</a:t>
            </a:r>
          </a:p>
        </p:txBody>
      </p:sp>
      <p:sp>
        <p:nvSpPr>
          <p:cNvPr id="67" name="Rectangle 62"/>
          <p:cNvSpPr>
            <a:spLocks noChangeArrowheads="1"/>
          </p:cNvSpPr>
          <p:nvPr/>
        </p:nvSpPr>
        <p:spPr bwMode="auto">
          <a:xfrm>
            <a:off x="685800" y="1524000"/>
            <a:ext cx="7162800" cy="3810000"/>
          </a:xfrm>
          <a:prstGeom prst="rect">
            <a:avLst/>
          </a:prstGeom>
          <a:noFill/>
          <a:ln w="9525">
            <a:solidFill>
              <a:schemeClr val="tx1"/>
            </a:solidFill>
            <a:prstDash val="dash"/>
            <a:miter lim="800000"/>
            <a:headEnd/>
            <a:tailEnd/>
          </a:ln>
          <a:effectLst/>
        </p:spPr>
        <p:txBody>
          <a:bodyPr wrap="none" anchor="ctr"/>
          <a:lstStyle/>
          <a:p>
            <a:endParaRPr lang="en-US"/>
          </a:p>
        </p:txBody>
      </p:sp>
      <p:sp>
        <p:nvSpPr>
          <p:cNvPr id="68" name="Text Box 28"/>
          <p:cNvSpPr txBox="1">
            <a:spLocks noChangeArrowheads="1"/>
          </p:cNvSpPr>
          <p:nvPr/>
        </p:nvSpPr>
        <p:spPr bwMode="auto">
          <a:xfrm>
            <a:off x="6248401" y="4876800"/>
            <a:ext cx="990600" cy="228600"/>
          </a:xfrm>
          <a:prstGeom prst="rect">
            <a:avLst/>
          </a:prstGeom>
          <a:noFill/>
          <a:ln w="9525">
            <a:noFill/>
            <a:miter lim="800000"/>
            <a:headEnd/>
            <a:tailEnd/>
          </a:ln>
          <a:effectLst/>
        </p:spPr>
        <p:txBody>
          <a:bodyPr wrap="square" lIns="62695" tIns="31348" rIns="62695" bIns="31348">
            <a:spAutoFit/>
          </a:bodyPr>
          <a:lstStyle/>
          <a:p>
            <a:pPr defTabSz="625475" eaLnBrk="0" hangingPunct="0"/>
            <a:r>
              <a:rPr lang="en-US" sz="1050" i="1" dirty="0" err="1" smtClean="0">
                <a:solidFill>
                  <a:schemeClr val="accent2"/>
                </a:solidFill>
              </a:rPr>
              <a:t>Thornthwaite</a:t>
            </a:r>
            <a:endParaRPr lang="en-US" sz="1050" i="1" dirty="0">
              <a:solidFill>
                <a:schemeClr val="accent2"/>
              </a:solidFill>
            </a:endParaRPr>
          </a:p>
        </p:txBody>
      </p:sp>
      <p:sp>
        <p:nvSpPr>
          <p:cNvPr id="69" name="Text Box 28"/>
          <p:cNvSpPr txBox="1">
            <a:spLocks noChangeArrowheads="1"/>
          </p:cNvSpPr>
          <p:nvPr/>
        </p:nvSpPr>
        <p:spPr bwMode="auto">
          <a:xfrm>
            <a:off x="6400800" y="5105400"/>
            <a:ext cx="1447800" cy="228600"/>
          </a:xfrm>
          <a:prstGeom prst="rect">
            <a:avLst/>
          </a:prstGeom>
          <a:noFill/>
          <a:ln w="9525">
            <a:noFill/>
            <a:miter lim="800000"/>
            <a:headEnd/>
            <a:tailEnd/>
          </a:ln>
          <a:effectLst/>
        </p:spPr>
        <p:txBody>
          <a:bodyPr wrap="square" lIns="62695" tIns="31348" rIns="62695" bIns="31348">
            <a:spAutoFit/>
          </a:bodyPr>
          <a:lstStyle/>
          <a:p>
            <a:pPr defTabSz="625475" eaLnBrk="0" hangingPunct="0"/>
            <a:r>
              <a:rPr lang="en-US" sz="1050" i="1" dirty="0" smtClean="0">
                <a:solidFill>
                  <a:schemeClr val="accent2"/>
                </a:solidFill>
              </a:rPr>
              <a:t>Monte Carlo Simulation</a:t>
            </a:r>
            <a:endParaRPr lang="en-US" sz="1050" i="1" dirty="0">
              <a:solidFill>
                <a:schemeClr val="accent2"/>
              </a:solidFill>
            </a:endParaRPr>
          </a:p>
        </p:txBody>
      </p:sp>
      <p:sp>
        <p:nvSpPr>
          <p:cNvPr id="70" name="Text Box 28"/>
          <p:cNvSpPr txBox="1">
            <a:spLocks noChangeArrowheads="1"/>
          </p:cNvSpPr>
          <p:nvPr/>
        </p:nvSpPr>
        <p:spPr bwMode="auto">
          <a:xfrm>
            <a:off x="2743200" y="1752600"/>
            <a:ext cx="2667000" cy="228600"/>
          </a:xfrm>
          <a:prstGeom prst="rect">
            <a:avLst/>
          </a:prstGeom>
          <a:noFill/>
          <a:ln w="9525">
            <a:noFill/>
            <a:miter lim="800000"/>
            <a:headEnd/>
            <a:tailEnd/>
          </a:ln>
          <a:effectLst/>
        </p:spPr>
        <p:txBody>
          <a:bodyPr wrap="square" lIns="62695" tIns="31348" rIns="62695" bIns="31348">
            <a:spAutoFit/>
          </a:bodyPr>
          <a:lstStyle/>
          <a:p>
            <a:pPr defTabSz="625475" eaLnBrk="0" hangingPunct="0"/>
            <a:r>
              <a:rPr lang="en-US" sz="1050" i="1" dirty="0" smtClean="0">
                <a:solidFill>
                  <a:schemeClr val="accent2"/>
                </a:solidFill>
              </a:rPr>
              <a:t>Random number generation in @Range</a:t>
            </a:r>
            <a:endParaRPr lang="en-US" sz="1050" i="1" dirty="0">
              <a:solidFill>
                <a:schemeClr val="accent2"/>
              </a:solidFill>
            </a:endParaRPr>
          </a:p>
        </p:txBody>
      </p:sp>
      <p:sp>
        <p:nvSpPr>
          <p:cNvPr id="71" name="Line 23"/>
          <p:cNvSpPr>
            <a:spLocks noChangeShapeType="1"/>
          </p:cNvSpPr>
          <p:nvPr/>
        </p:nvSpPr>
        <p:spPr bwMode="auto">
          <a:xfrm>
            <a:off x="3048000" y="1981200"/>
            <a:ext cx="0" cy="203200"/>
          </a:xfrm>
          <a:prstGeom prst="line">
            <a:avLst/>
          </a:prstGeom>
          <a:noFill/>
          <a:ln w="9525">
            <a:solidFill>
              <a:schemeClr val="tx1"/>
            </a:solidFill>
            <a:round/>
            <a:headEnd/>
            <a:tailEnd type="triangle" w="med" len="med"/>
          </a:ln>
          <a:effectLst/>
        </p:spPr>
        <p:txBody>
          <a:bodyPr/>
          <a:lstStyle/>
          <a:p>
            <a:endParaRPr lang="en-US"/>
          </a:p>
        </p:txBody>
      </p:sp>
      <p:sp>
        <p:nvSpPr>
          <p:cNvPr id="72" name="Line 23"/>
          <p:cNvSpPr>
            <a:spLocks noChangeShapeType="1"/>
          </p:cNvSpPr>
          <p:nvPr/>
        </p:nvSpPr>
        <p:spPr bwMode="auto">
          <a:xfrm>
            <a:off x="3810000" y="1981200"/>
            <a:ext cx="0" cy="203200"/>
          </a:xfrm>
          <a:prstGeom prst="line">
            <a:avLst/>
          </a:prstGeom>
          <a:noFill/>
          <a:ln w="9525">
            <a:solidFill>
              <a:schemeClr val="tx1"/>
            </a:solidFill>
            <a:round/>
            <a:headEnd/>
            <a:tailEnd type="triangle" w="med" len="med"/>
          </a:ln>
          <a:effectLst/>
        </p:spPr>
        <p:txBody>
          <a:bodyPr/>
          <a:lstStyle/>
          <a:p>
            <a:endParaRPr lang="en-US"/>
          </a:p>
        </p:txBody>
      </p:sp>
      <p:sp>
        <p:nvSpPr>
          <p:cNvPr id="73" name="Line 23"/>
          <p:cNvSpPr>
            <a:spLocks noChangeShapeType="1"/>
          </p:cNvSpPr>
          <p:nvPr/>
        </p:nvSpPr>
        <p:spPr bwMode="auto">
          <a:xfrm>
            <a:off x="4724400" y="1981200"/>
            <a:ext cx="0" cy="203200"/>
          </a:xfrm>
          <a:prstGeom prst="line">
            <a:avLst/>
          </a:prstGeom>
          <a:noFill/>
          <a:ln w="9525">
            <a:solidFill>
              <a:schemeClr val="tx1"/>
            </a:solidFill>
            <a:round/>
            <a:headEnd/>
            <a:tailEnd type="triangle" w="med" len="med"/>
          </a:ln>
          <a:effectLst/>
        </p:spPr>
        <p:txBody>
          <a:bodyPr/>
          <a:lstStyle/>
          <a:p>
            <a:endParaRPr lang="en-US"/>
          </a:p>
        </p:txBody>
      </p:sp>
      <p:sp>
        <p:nvSpPr>
          <p:cNvPr id="75" name="Text Box 28"/>
          <p:cNvSpPr txBox="1">
            <a:spLocks noChangeArrowheads="1"/>
          </p:cNvSpPr>
          <p:nvPr/>
        </p:nvSpPr>
        <p:spPr bwMode="auto">
          <a:xfrm>
            <a:off x="762000" y="1600200"/>
            <a:ext cx="838200" cy="228600"/>
          </a:xfrm>
          <a:prstGeom prst="rect">
            <a:avLst/>
          </a:prstGeom>
          <a:noFill/>
          <a:ln w="9525">
            <a:noFill/>
            <a:miter lim="800000"/>
            <a:headEnd/>
            <a:tailEnd/>
          </a:ln>
          <a:effectLst/>
        </p:spPr>
        <p:txBody>
          <a:bodyPr wrap="square" lIns="62695" tIns="31348" rIns="62695" bIns="31348">
            <a:spAutoFit/>
          </a:bodyPr>
          <a:lstStyle/>
          <a:p>
            <a:pPr defTabSz="625475" eaLnBrk="0" hangingPunct="0"/>
            <a:r>
              <a:rPr lang="en-US" sz="1050" i="1" dirty="0" smtClean="0">
                <a:solidFill>
                  <a:schemeClr val="accent2"/>
                </a:solidFill>
              </a:rPr>
              <a:t>1..1000000</a:t>
            </a:r>
            <a:endParaRPr lang="en-US" sz="1050" i="1" dirty="0">
              <a:solidFill>
                <a:schemeClr val="accent2"/>
              </a:solidFill>
            </a:endParaRPr>
          </a:p>
        </p:txBody>
      </p:sp>
      <p:sp>
        <p:nvSpPr>
          <p:cNvPr id="77" name="Rectangle 61"/>
          <p:cNvSpPr>
            <a:spLocks noChangeArrowheads="1"/>
          </p:cNvSpPr>
          <p:nvPr/>
        </p:nvSpPr>
        <p:spPr bwMode="auto">
          <a:xfrm>
            <a:off x="1905000" y="1600200"/>
            <a:ext cx="801688" cy="322263"/>
          </a:xfrm>
          <a:prstGeom prst="rect">
            <a:avLst/>
          </a:prstGeom>
          <a:ln>
            <a:headEnd/>
            <a:tailEnd/>
          </a:ln>
          <a:effectLst>
            <a:outerShdw blurRad="40000" dist="20000" dir="5400000" rotWithShape="0">
              <a:srgbClr val="000000">
                <a:alpha val="38000"/>
              </a:srgbClr>
            </a:outerShdw>
            <a:softEdge rad="12700"/>
          </a:effectLst>
        </p:spPr>
        <p:style>
          <a:lnRef idx="1">
            <a:schemeClr val="accent1"/>
          </a:lnRef>
          <a:fillRef idx="2">
            <a:schemeClr val="accent1"/>
          </a:fillRef>
          <a:effectRef idx="1">
            <a:schemeClr val="accent1"/>
          </a:effectRef>
          <a:fontRef idx="minor">
            <a:schemeClr val="dk1"/>
          </a:fontRef>
        </p:style>
        <p:txBody>
          <a:bodyPr wrap="none" lIns="62695" tIns="31348" rIns="62695" bIns="31348" anchor="ctr"/>
          <a:lstStyle/>
          <a:p>
            <a:pPr algn="ctr" defTabSz="625475" eaLnBrk="0" hangingPunct="0"/>
            <a:r>
              <a:rPr lang="en-US" sz="1000" dirty="0" smtClean="0"/>
              <a:t>OF</a:t>
            </a:r>
            <a:endParaRPr lang="en-US" sz="1000" dirty="0"/>
          </a:p>
        </p:txBody>
      </p:sp>
      <p:sp>
        <p:nvSpPr>
          <p:cNvPr id="78" name="Freeform 9"/>
          <p:cNvSpPr>
            <a:spLocks/>
          </p:cNvSpPr>
          <p:nvPr/>
        </p:nvSpPr>
        <p:spPr bwMode="auto">
          <a:xfrm>
            <a:off x="1828800" y="1982536"/>
            <a:ext cx="224337" cy="1169737"/>
          </a:xfrm>
          <a:custGeom>
            <a:avLst/>
            <a:gdLst>
              <a:gd name="connsiteX0" fmla="*/ 0 w 339"/>
              <a:gd name="connsiteY0" fmla="*/ 141 h 141"/>
              <a:gd name="connsiteX1" fmla="*/ 148 w 339"/>
              <a:gd name="connsiteY1" fmla="*/ 49 h 141"/>
              <a:gd name="connsiteX2" fmla="*/ 339 w 339"/>
              <a:gd name="connsiteY2" fmla="*/ 0 h 141"/>
              <a:gd name="connsiteX0" fmla="*/ 0 w 339"/>
              <a:gd name="connsiteY0" fmla="*/ 141 h 141"/>
              <a:gd name="connsiteX1" fmla="*/ 339 w 339"/>
              <a:gd name="connsiteY1" fmla="*/ 0 h 141"/>
              <a:gd name="connsiteX0" fmla="*/ 0 w 202"/>
              <a:gd name="connsiteY0" fmla="*/ 175 h 175"/>
              <a:gd name="connsiteX1" fmla="*/ 202 w 202"/>
              <a:gd name="connsiteY1" fmla="*/ 0 h 175"/>
            </a:gdLst>
            <a:ahLst/>
            <a:cxnLst>
              <a:cxn ang="0">
                <a:pos x="connsiteX0" y="connsiteY0"/>
              </a:cxn>
              <a:cxn ang="0">
                <a:pos x="connsiteX1" y="connsiteY1"/>
              </a:cxn>
            </a:cxnLst>
            <a:rect l="l" t="t" r="r" b="b"/>
            <a:pathLst>
              <a:path w="202" h="175">
                <a:moveTo>
                  <a:pt x="0" y="175"/>
                </a:moveTo>
                <a:lnTo>
                  <a:pt x="202" y="0"/>
                </a:lnTo>
              </a:path>
            </a:pathLst>
          </a:custGeom>
          <a:noFill/>
          <a:ln w="9525" cmpd="sng">
            <a:solidFill>
              <a:schemeClr val="tx1"/>
            </a:solidFill>
            <a:round/>
            <a:headEnd/>
            <a:tailEnd type="triangle" w="med" len="med"/>
          </a:ln>
          <a:effectLst/>
        </p:spPr>
        <p:txBody>
          <a:bodyPr/>
          <a:lstStyle/>
          <a:p>
            <a:endParaRPr lang="en-US"/>
          </a:p>
        </p:txBody>
      </p:sp>
      <p:sp>
        <p:nvSpPr>
          <p:cNvPr id="84" name="Freeform 18"/>
          <p:cNvSpPr>
            <a:spLocks/>
          </p:cNvSpPr>
          <p:nvPr/>
        </p:nvSpPr>
        <p:spPr bwMode="auto">
          <a:xfrm>
            <a:off x="2786062" y="1677046"/>
            <a:ext cx="4813936" cy="3021953"/>
          </a:xfrm>
          <a:custGeom>
            <a:avLst/>
            <a:gdLst>
              <a:gd name="connsiteX0" fmla="*/ 0 w 930"/>
              <a:gd name="connsiteY0" fmla="*/ 1226 h 1226"/>
              <a:gd name="connsiteX1" fmla="*/ 805 w 930"/>
              <a:gd name="connsiteY1" fmla="*/ 1219 h 1226"/>
              <a:gd name="connsiteX2" fmla="*/ 930 w 930"/>
              <a:gd name="connsiteY2" fmla="*/ 0 h 1226"/>
              <a:gd name="connsiteX0" fmla="*/ 0 w 951"/>
              <a:gd name="connsiteY0" fmla="*/ 1226 h 1226"/>
              <a:gd name="connsiteX1" fmla="*/ 805 w 951"/>
              <a:gd name="connsiteY1" fmla="*/ 1219 h 1226"/>
              <a:gd name="connsiteX2" fmla="*/ 873 w 951"/>
              <a:gd name="connsiteY2" fmla="*/ 555 h 1226"/>
              <a:gd name="connsiteX3" fmla="*/ 930 w 951"/>
              <a:gd name="connsiteY3" fmla="*/ 0 h 1226"/>
              <a:gd name="connsiteX0" fmla="*/ 3399 w 4971"/>
              <a:gd name="connsiteY0" fmla="*/ 1291 h 1291"/>
              <a:gd name="connsiteX1" fmla="*/ 4204 w 4971"/>
              <a:gd name="connsiteY1" fmla="*/ 1284 h 1291"/>
              <a:gd name="connsiteX2" fmla="*/ 4272 w 4971"/>
              <a:gd name="connsiteY2" fmla="*/ 620 h 1291"/>
              <a:gd name="connsiteX3" fmla="*/ 9 w 4971"/>
              <a:gd name="connsiteY3" fmla="*/ 0 h 1291"/>
              <a:gd name="connsiteX0" fmla="*/ 3390 w 4962"/>
              <a:gd name="connsiteY0" fmla="*/ 1291 h 1291"/>
              <a:gd name="connsiteX1" fmla="*/ 4195 w 4962"/>
              <a:gd name="connsiteY1" fmla="*/ 1284 h 1291"/>
              <a:gd name="connsiteX2" fmla="*/ 4263 w 4962"/>
              <a:gd name="connsiteY2" fmla="*/ 620 h 1291"/>
              <a:gd name="connsiteX3" fmla="*/ 4116 w 4962"/>
              <a:gd name="connsiteY3" fmla="*/ 99 h 1291"/>
              <a:gd name="connsiteX4" fmla="*/ 0 w 4962"/>
              <a:gd name="connsiteY4" fmla="*/ 0 h 1291"/>
              <a:gd name="connsiteX0" fmla="*/ 3390 w 4962"/>
              <a:gd name="connsiteY0" fmla="*/ 1291 h 1291"/>
              <a:gd name="connsiteX1" fmla="*/ 4195 w 4962"/>
              <a:gd name="connsiteY1" fmla="*/ 1284 h 1291"/>
              <a:gd name="connsiteX2" fmla="*/ 4263 w 4962"/>
              <a:gd name="connsiteY2" fmla="*/ 620 h 1291"/>
              <a:gd name="connsiteX3" fmla="*/ 4116 w 4962"/>
              <a:gd name="connsiteY3" fmla="*/ 99 h 1291"/>
              <a:gd name="connsiteX4" fmla="*/ 0 w 4962"/>
              <a:gd name="connsiteY4" fmla="*/ 0 h 1291"/>
              <a:gd name="connsiteX0" fmla="*/ 3390 w 4263"/>
              <a:gd name="connsiteY0" fmla="*/ 1291 h 1291"/>
              <a:gd name="connsiteX1" fmla="*/ 4195 w 4263"/>
              <a:gd name="connsiteY1" fmla="*/ 1284 h 1291"/>
              <a:gd name="connsiteX2" fmla="*/ 4263 w 4263"/>
              <a:gd name="connsiteY2" fmla="*/ 620 h 1291"/>
              <a:gd name="connsiteX3" fmla="*/ 4116 w 4263"/>
              <a:gd name="connsiteY3" fmla="*/ 99 h 1291"/>
              <a:gd name="connsiteX4" fmla="*/ 0 w 4263"/>
              <a:gd name="connsiteY4" fmla="*/ 0 h 1291"/>
              <a:gd name="connsiteX0" fmla="*/ 3390 w 4355"/>
              <a:gd name="connsiteY0" fmla="*/ 1291 h 1291"/>
              <a:gd name="connsiteX1" fmla="*/ 4332 w 4355"/>
              <a:gd name="connsiteY1" fmla="*/ 1284 h 1291"/>
              <a:gd name="connsiteX2" fmla="*/ 4263 w 4355"/>
              <a:gd name="connsiteY2" fmla="*/ 620 h 1291"/>
              <a:gd name="connsiteX3" fmla="*/ 4116 w 4355"/>
              <a:gd name="connsiteY3" fmla="*/ 99 h 1291"/>
              <a:gd name="connsiteX4" fmla="*/ 0 w 4355"/>
              <a:gd name="connsiteY4" fmla="*/ 0 h 1291"/>
              <a:gd name="connsiteX0" fmla="*/ 3390 w 4332"/>
              <a:gd name="connsiteY0" fmla="*/ 1291 h 1291"/>
              <a:gd name="connsiteX1" fmla="*/ 4332 w 4332"/>
              <a:gd name="connsiteY1" fmla="*/ 1284 h 1291"/>
              <a:gd name="connsiteX2" fmla="*/ 4263 w 4332"/>
              <a:gd name="connsiteY2" fmla="*/ 620 h 1291"/>
              <a:gd name="connsiteX3" fmla="*/ 4116 w 4332"/>
              <a:gd name="connsiteY3" fmla="*/ 99 h 1291"/>
              <a:gd name="connsiteX4" fmla="*/ 0 w 4332"/>
              <a:gd name="connsiteY4" fmla="*/ 0 h 1291"/>
              <a:gd name="connsiteX0" fmla="*/ 3390 w 4332"/>
              <a:gd name="connsiteY0" fmla="*/ 1291 h 1291"/>
              <a:gd name="connsiteX1" fmla="*/ 4332 w 4332"/>
              <a:gd name="connsiteY1" fmla="*/ 1284 h 1291"/>
              <a:gd name="connsiteX2" fmla="*/ 4263 w 4332"/>
              <a:gd name="connsiteY2" fmla="*/ 620 h 1291"/>
              <a:gd name="connsiteX3" fmla="*/ 4116 w 4332"/>
              <a:gd name="connsiteY3" fmla="*/ 99 h 1291"/>
              <a:gd name="connsiteX4" fmla="*/ 4309 w 4332"/>
              <a:gd name="connsiteY4" fmla="*/ 35 h 1291"/>
              <a:gd name="connsiteX5" fmla="*/ 0 w 4332"/>
              <a:gd name="connsiteY5" fmla="*/ 0 h 1291"/>
              <a:gd name="connsiteX0" fmla="*/ 3390 w 4332"/>
              <a:gd name="connsiteY0" fmla="*/ 1291 h 1291"/>
              <a:gd name="connsiteX1" fmla="*/ 4332 w 4332"/>
              <a:gd name="connsiteY1" fmla="*/ 1284 h 1291"/>
              <a:gd name="connsiteX2" fmla="*/ 4263 w 4332"/>
              <a:gd name="connsiteY2" fmla="*/ 620 h 1291"/>
              <a:gd name="connsiteX3" fmla="*/ 4322 w 4332"/>
              <a:gd name="connsiteY3" fmla="*/ 99 h 1291"/>
              <a:gd name="connsiteX4" fmla="*/ 4309 w 4332"/>
              <a:gd name="connsiteY4" fmla="*/ 35 h 1291"/>
              <a:gd name="connsiteX5" fmla="*/ 0 w 4332"/>
              <a:gd name="connsiteY5" fmla="*/ 0 h 1291"/>
              <a:gd name="connsiteX0" fmla="*/ 3390 w 4332"/>
              <a:gd name="connsiteY0" fmla="*/ 1291 h 1291"/>
              <a:gd name="connsiteX1" fmla="*/ 4332 w 4332"/>
              <a:gd name="connsiteY1" fmla="*/ 1284 h 1291"/>
              <a:gd name="connsiteX2" fmla="*/ 4263 w 4332"/>
              <a:gd name="connsiteY2" fmla="*/ 620 h 1291"/>
              <a:gd name="connsiteX3" fmla="*/ 4322 w 4332"/>
              <a:gd name="connsiteY3" fmla="*/ 99 h 1291"/>
              <a:gd name="connsiteX4" fmla="*/ 4309 w 4332"/>
              <a:gd name="connsiteY4" fmla="*/ 35 h 1291"/>
              <a:gd name="connsiteX5" fmla="*/ 0 w 4332"/>
              <a:gd name="connsiteY5" fmla="*/ 0 h 1291"/>
              <a:gd name="connsiteX0" fmla="*/ 3390 w 4487"/>
              <a:gd name="connsiteY0" fmla="*/ 1291 h 1291"/>
              <a:gd name="connsiteX1" fmla="*/ 4332 w 4487"/>
              <a:gd name="connsiteY1" fmla="*/ 1284 h 1291"/>
              <a:gd name="connsiteX2" fmla="*/ 4322 w 4487"/>
              <a:gd name="connsiteY2" fmla="*/ 99 h 1291"/>
              <a:gd name="connsiteX3" fmla="*/ 4309 w 4487"/>
              <a:gd name="connsiteY3" fmla="*/ 35 h 1291"/>
              <a:gd name="connsiteX4" fmla="*/ 0 w 4487"/>
              <a:gd name="connsiteY4" fmla="*/ 0 h 1291"/>
              <a:gd name="connsiteX0" fmla="*/ 3390 w 4332"/>
              <a:gd name="connsiteY0" fmla="*/ 1291 h 1291"/>
              <a:gd name="connsiteX1" fmla="*/ 4332 w 4332"/>
              <a:gd name="connsiteY1" fmla="*/ 1284 h 1291"/>
              <a:gd name="connsiteX2" fmla="*/ 4322 w 4332"/>
              <a:gd name="connsiteY2" fmla="*/ 99 h 1291"/>
              <a:gd name="connsiteX3" fmla="*/ 4309 w 4332"/>
              <a:gd name="connsiteY3" fmla="*/ 35 h 1291"/>
              <a:gd name="connsiteX4" fmla="*/ 0 w 4332"/>
              <a:gd name="connsiteY4" fmla="*/ 0 h 1291"/>
              <a:gd name="connsiteX0" fmla="*/ 3390 w 4332"/>
              <a:gd name="connsiteY0" fmla="*/ 1291 h 1291"/>
              <a:gd name="connsiteX1" fmla="*/ 4332 w 4332"/>
              <a:gd name="connsiteY1" fmla="*/ 1284 h 1291"/>
              <a:gd name="connsiteX2" fmla="*/ 4322 w 4332"/>
              <a:gd name="connsiteY2" fmla="*/ 99 h 1291"/>
              <a:gd name="connsiteX3" fmla="*/ 4309 w 4332"/>
              <a:gd name="connsiteY3" fmla="*/ 35 h 1291"/>
              <a:gd name="connsiteX4" fmla="*/ 0 w 4332"/>
              <a:gd name="connsiteY4" fmla="*/ 0 h 1291"/>
              <a:gd name="connsiteX0" fmla="*/ 3390 w 4332"/>
              <a:gd name="connsiteY0" fmla="*/ 1291 h 1291"/>
              <a:gd name="connsiteX1" fmla="*/ 4332 w 4332"/>
              <a:gd name="connsiteY1" fmla="*/ 1284 h 1291"/>
              <a:gd name="connsiteX2" fmla="*/ 4322 w 4332"/>
              <a:gd name="connsiteY2" fmla="*/ 99 h 1291"/>
              <a:gd name="connsiteX3" fmla="*/ 4309 w 4332"/>
              <a:gd name="connsiteY3" fmla="*/ 35 h 1291"/>
              <a:gd name="connsiteX4" fmla="*/ 0 w 4332"/>
              <a:gd name="connsiteY4" fmla="*/ 0 h 1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2" h="1291">
                <a:moveTo>
                  <a:pt x="3390" y="1291"/>
                </a:moveTo>
                <a:lnTo>
                  <a:pt x="4332" y="1284"/>
                </a:lnTo>
                <a:cubicBezTo>
                  <a:pt x="4329" y="889"/>
                  <a:pt x="4325" y="494"/>
                  <a:pt x="4322" y="99"/>
                </a:cubicBezTo>
                <a:cubicBezTo>
                  <a:pt x="4318" y="78"/>
                  <a:pt x="4313" y="56"/>
                  <a:pt x="4309" y="35"/>
                </a:cubicBezTo>
                <a:lnTo>
                  <a:pt x="0" y="0"/>
                </a:lnTo>
              </a:path>
            </a:pathLst>
          </a:custGeom>
          <a:noFill/>
          <a:ln w="9525" cmpd="sng">
            <a:solidFill>
              <a:schemeClr val="tx1"/>
            </a:solidFill>
            <a:round/>
            <a:headEnd/>
            <a:tailEnd type="triangle" w="med" len="med"/>
          </a:ln>
          <a:effectLst/>
        </p:spPr>
        <p:txBody>
          <a:bodyPr/>
          <a:lstStyle/>
          <a:p>
            <a:endParaRPr lang="en-US"/>
          </a:p>
        </p:txBody>
      </p:sp>
    </p:spTree>
    <p:extLst>
      <p:ext uri="{BB962C8B-B14F-4D97-AF65-F5344CB8AC3E}">
        <p14:creationId xmlns:p14="http://schemas.microsoft.com/office/powerpoint/2010/main" val="3220334901"/>
      </p:ext>
    </p:extLst>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
          <p:cNvSpPr>
            <a:spLocks noGrp="1" noChangeArrowheads="1"/>
          </p:cNvSpPr>
          <p:nvPr>
            <p:ph type="title"/>
          </p:nvPr>
        </p:nvSpPr>
        <p:spPr>
          <a:xfrm>
            <a:off x="456481" y="273629"/>
            <a:ext cx="8226720" cy="1143480"/>
          </a:xfrm>
        </p:spPr>
        <p:txBody>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smtClean="0"/>
              <a:t>Invasiveness Measures</a:t>
            </a:r>
          </a:p>
        </p:txBody>
      </p:sp>
      <p:sp>
        <p:nvSpPr>
          <p:cNvPr id="2" name="Rectangle 2"/>
          <p:cNvSpPr>
            <a:spLocks noGrp="1" noChangeArrowheads="1"/>
          </p:cNvSpPr>
          <p:nvPr>
            <p:ph idx="1"/>
          </p:nvPr>
        </p:nvSpPr>
        <p:spPr>
          <a:xfrm>
            <a:off x="456481" y="1604329"/>
            <a:ext cx="8226720" cy="4497593"/>
          </a:xfrm>
        </p:spPr>
        <p:txBody>
          <a:bodyPr tIns="0" rtlCol="0">
            <a:normAutofit/>
          </a:bodyPr>
          <a:lstStyle/>
          <a:p>
            <a:pPr marL="620650" indent="-619209" defTabSz="914305">
              <a:buFont typeface="Times New Roman" pitchFamily="16" charset="0"/>
              <a:buChar char="•"/>
              <a:tabLst>
                <a:tab pos="620650" algn="l"/>
                <a:tab pos="722891" algn="l"/>
                <a:tab pos="1137617" algn="l"/>
                <a:tab pos="1552343" algn="l"/>
                <a:tab pos="1967069" algn="l"/>
                <a:tab pos="2381795" algn="l"/>
                <a:tab pos="2796521" algn="l"/>
                <a:tab pos="3211247" algn="l"/>
                <a:tab pos="3625974" algn="l"/>
                <a:tab pos="4040700" algn="l"/>
                <a:tab pos="4455426" algn="l"/>
                <a:tab pos="4870152" algn="l"/>
                <a:tab pos="5284878" algn="l"/>
                <a:tab pos="5699604" algn="l"/>
                <a:tab pos="6114330" algn="l"/>
                <a:tab pos="6529056" algn="l"/>
                <a:tab pos="6943782" algn="l"/>
                <a:tab pos="7358509" algn="l"/>
                <a:tab pos="7773235" algn="l"/>
                <a:tab pos="8187961" algn="l"/>
                <a:tab pos="8602687" algn="l"/>
              </a:tabLst>
              <a:defRPr/>
            </a:pPr>
            <a:r>
              <a:rPr lang="en-US" dirty="0" smtClean="0"/>
              <a:t>Source code size (bytes)</a:t>
            </a:r>
          </a:p>
          <a:p>
            <a:pPr marL="620650" indent="-619209" defTabSz="914305">
              <a:buFont typeface="Times New Roman" pitchFamily="16" charset="0"/>
              <a:buChar char="•"/>
              <a:tabLst>
                <a:tab pos="620650" algn="l"/>
                <a:tab pos="722891" algn="l"/>
                <a:tab pos="1137617" algn="l"/>
                <a:tab pos="1552343" algn="l"/>
                <a:tab pos="1967069" algn="l"/>
                <a:tab pos="2381795" algn="l"/>
                <a:tab pos="2796521" algn="l"/>
                <a:tab pos="3211247" algn="l"/>
                <a:tab pos="3625974" algn="l"/>
                <a:tab pos="4040700" algn="l"/>
                <a:tab pos="4455426" algn="l"/>
                <a:tab pos="4870152" algn="l"/>
                <a:tab pos="5284878" algn="l"/>
                <a:tab pos="5699604" algn="l"/>
                <a:tab pos="6114330" algn="l"/>
                <a:tab pos="6529056" algn="l"/>
                <a:tab pos="6943782" algn="l"/>
                <a:tab pos="7358509" algn="l"/>
                <a:tab pos="7773235" algn="l"/>
                <a:tab pos="8187961" algn="l"/>
                <a:tab pos="8602687" algn="l"/>
              </a:tabLst>
              <a:defRPr/>
            </a:pPr>
            <a:r>
              <a:rPr lang="en-US" dirty="0" smtClean="0"/>
              <a:t>Lines of Code (LOC)</a:t>
            </a:r>
          </a:p>
          <a:p>
            <a:pPr marL="620650" indent="-619209" defTabSz="914305">
              <a:buFont typeface="Times New Roman" pitchFamily="16" charset="0"/>
              <a:buChar char="•"/>
              <a:tabLst>
                <a:tab pos="620650" algn="l"/>
                <a:tab pos="722891" algn="l"/>
                <a:tab pos="1137617" algn="l"/>
                <a:tab pos="1552343" algn="l"/>
                <a:tab pos="1967069" algn="l"/>
                <a:tab pos="2381795" algn="l"/>
                <a:tab pos="2796521" algn="l"/>
                <a:tab pos="3211247" algn="l"/>
                <a:tab pos="3625974" algn="l"/>
                <a:tab pos="4040700" algn="l"/>
                <a:tab pos="4455426" algn="l"/>
                <a:tab pos="4870152" algn="l"/>
                <a:tab pos="5284878" algn="l"/>
                <a:tab pos="5699604" algn="l"/>
                <a:tab pos="6114330" algn="l"/>
                <a:tab pos="6529056" algn="l"/>
                <a:tab pos="6943782" algn="l"/>
                <a:tab pos="7358509" algn="l"/>
                <a:tab pos="7773235" algn="l"/>
                <a:tab pos="8187961" algn="l"/>
                <a:tab pos="8602687" algn="l"/>
              </a:tabLst>
              <a:defRPr/>
            </a:pPr>
            <a:r>
              <a:rPr lang="en-US" dirty="0" smtClean="0"/>
              <a:t>Framework dependent </a:t>
            </a:r>
            <a:r>
              <a:rPr lang="en-US" dirty="0" err="1" smtClean="0"/>
              <a:t>datatypes</a:t>
            </a:r>
            <a:r>
              <a:rPr lang="en-US" dirty="0" smtClean="0"/>
              <a:t> used/uses</a:t>
            </a:r>
          </a:p>
          <a:p>
            <a:pPr marL="620650" indent="-619209" defTabSz="914305">
              <a:buFont typeface="Times New Roman" pitchFamily="16" charset="0"/>
              <a:buChar char="•"/>
              <a:tabLst>
                <a:tab pos="620650" algn="l"/>
                <a:tab pos="722891" algn="l"/>
                <a:tab pos="1137617" algn="l"/>
                <a:tab pos="1552343" algn="l"/>
                <a:tab pos="1967069" algn="l"/>
                <a:tab pos="2381795" algn="l"/>
                <a:tab pos="2796521" algn="l"/>
                <a:tab pos="3211247" algn="l"/>
                <a:tab pos="3625974" algn="l"/>
                <a:tab pos="4040700" algn="l"/>
                <a:tab pos="4455426" algn="l"/>
                <a:tab pos="4870152" algn="l"/>
                <a:tab pos="5284878" algn="l"/>
                <a:tab pos="5699604" algn="l"/>
                <a:tab pos="6114330" algn="l"/>
                <a:tab pos="6529056" algn="l"/>
                <a:tab pos="6943782" algn="l"/>
                <a:tab pos="7358509" algn="l"/>
                <a:tab pos="7773235" algn="l"/>
                <a:tab pos="8187961" algn="l"/>
                <a:tab pos="8602687" algn="l"/>
              </a:tabLst>
              <a:defRPr/>
            </a:pPr>
            <a:r>
              <a:rPr lang="en-US" dirty="0" smtClean="0"/>
              <a:t>Framework specific functions used/uses</a:t>
            </a:r>
          </a:p>
          <a:p>
            <a:pPr marL="620650" indent="-619209" defTabSz="914305">
              <a:buFont typeface="Times New Roman" pitchFamily="16" charset="0"/>
              <a:buChar char="•"/>
              <a:tabLst>
                <a:tab pos="620650" algn="l"/>
                <a:tab pos="722891" algn="l"/>
                <a:tab pos="1137617" algn="l"/>
                <a:tab pos="1552343" algn="l"/>
                <a:tab pos="1967069" algn="l"/>
                <a:tab pos="2381795" algn="l"/>
                <a:tab pos="2796521" algn="l"/>
                <a:tab pos="3211247" algn="l"/>
                <a:tab pos="3625974" algn="l"/>
                <a:tab pos="4040700" algn="l"/>
                <a:tab pos="4455426" algn="l"/>
                <a:tab pos="4870152" algn="l"/>
                <a:tab pos="5284878" algn="l"/>
                <a:tab pos="5699604" algn="l"/>
                <a:tab pos="6114330" algn="l"/>
                <a:tab pos="6529056" algn="l"/>
                <a:tab pos="6943782" algn="l"/>
                <a:tab pos="7358509" algn="l"/>
                <a:tab pos="7773235" algn="l"/>
                <a:tab pos="8187961" algn="l"/>
                <a:tab pos="8602687" algn="l"/>
              </a:tabLst>
              <a:defRPr/>
            </a:pPr>
            <a:r>
              <a:rPr lang="en-US" dirty="0" smtClean="0"/>
              <a:t>Framework dependent code lines of code (FDLOC)</a:t>
            </a:r>
          </a:p>
          <a:p>
            <a:pPr marL="1346420" lvl="1" indent="-515528" defTabSz="914305">
              <a:buFont typeface="Times New Roman" pitchFamily="16" charset="0"/>
              <a:buChar char="–"/>
              <a:tabLst>
                <a:tab pos="620650" algn="l"/>
                <a:tab pos="722891" algn="l"/>
                <a:tab pos="1137617" algn="l"/>
                <a:tab pos="1552343" algn="l"/>
                <a:tab pos="1967069" algn="l"/>
                <a:tab pos="2381795" algn="l"/>
                <a:tab pos="2796521" algn="l"/>
                <a:tab pos="3211247" algn="l"/>
                <a:tab pos="3625974" algn="l"/>
                <a:tab pos="4040700" algn="l"/>
                <a:tab pos="4455426" algn="l"/>
                <a:tab pos="4870152" algn="l"/>
                <a:tab pos="5284878" algn="l"/>
                <a:tab pos="5699604" algn="l"/>
                <a:tab pos="6114330" algn="l"/>
                <a:tab pos="6529056" algn="l"/>
                <a:tab pos="6943782" algn="l"/>
                <a:tab pos="7358509" algn="l"/>
                <a:tab pos="7773235" algn="l"/>
                <a:tab pos="8187961" algn="l"/>
                <a:tab pos="8602687" algn="l"/>
              </a:tabLst>
              <a:defRPr/>
            </a:pPr>
            <a:r>
              <a:rPr lang="en-US" dirty="0" smtClean="0"/>
              <a:t>Does not compile if framework removed</a:t>
            </a:r>
          </a:p>
          <a:p>
            <a:pPr marL="1346420" lvl="1" indent="-515528" defTabSz="914305">
              <a:buFont typeface="Times New Roman" pitchFamily="16" charset="0"/>
              <a:buChar char="–"/>
              <a:tabLst>
                <a:tab pos="620650" algn="l"/>
                <a:tab pos="722891" algn="l"/>
                <a:tab pos="1137617" algn="l"/>
                <a:tab pos="1552343" algn="l"/>
                <a:tab pos="1967069" algn="l"/>
                <a:tab pos="2381795" algn="l"/>
                <a:tab pos="2796521" algn="l"/>
                <a:tab pos="3211247" algn="l"/>
                <a:tab pos="3625974" algn="l"/>
                <a:tab pos="4040700" algn="l"/>
                <a:tab pos="4455426" algn="l"/>
                <a:tab pos="4870152" algn="l"/>
                <a:tab pos="5284878" algn="l"/>
                <a:tab pos="5699604" algn="l"/>
                <a:tab pos="6114330" algn="l"/>
                <a:tab pos="6529056" algn="l"/>
                <a:tab pos="6943782" algn="l"/>
                <a:tab pos="7358509" algn="l"/>
                <a:tab pos="7773235" algn="l"/>
                <a:tab pos="8187961" algn="l"/>
                <a:tab pos="8602687" algn="l"/>
              </a:tabLst>
              <a:defRPr/>
            </a:pPr>
            <a:r>
              <a:rPr lang="en-US" dirty="0" smtClean="0"/>
              <a:t>Must be </a:t>
            </a:r>
            <a:r>
              <a:rPr lang="en-US" dirty="0" err="1" smtClean="0"/>
              <a:t>refactored</a:t>
            </a:r>
            <a:r>
              <a:rPr lang="en-US" dirty="0" smtClean="0"/>
              <a:t> if framework removed or changed</a:t>
            </a:r>
          </a:p>
        </p:txBody>
      </p:sp>
      <p:sp>
        <p:nvSpPr>
          <p:cNvPr id="3" name="Slide Number Placeholder 2"/>
          <p:cNvSpPr>
            <a:spLocks noGrp="1"/>
          </p:cNvSpPr>
          <p:nvPr>
            <p:ph type="sldNum" sz="quarter" idx="12"/>
          </p:nvPr>
        </p:nvSpPr>
        <p:spPr/>
        <p:txBody>
          <a:bodyPr/>
          <a:lstStyle/>
          <a:p>
            <a:fld id="{E9353CB8-35B8-441F-A176-6CE3BA725640}" type="slidenum">
              <a:rPr lang="en-US" smtClean="0"/>
              <a:pPr/>
              <a:t>284</a:t>
            </a:fld>
            <a:endParaRPr lang="en-US"/>
          </a:p>
        </p:txBody>
      </p:sp>
    </p:spTree>
    <p:extLst>
      <p:ext uri="{BB962C8B-B14F-4D97-AF65-F5344CB8AC3E}">
        <p14:creationId xmlns:p14="http://schemas.microsoft.com/office/powerpoint/2010/main" val="3967068800"/>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a:xfrm>
            <a:off x="456481" y="313953"/>
            <a:ext cx="8226720" cy="1061392"/>
          </a:xfrm>
        </p:spPr>
        <p:txBody>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3600" dirty="0" smtClean="0"/>
              <a:t>Model Implementation Investigation - 2</a:t>
            </a:r>
          </a:p>
        </p:txBody>
      </p:sp>
      <p:sp>
        <p:nvSpPr>
          <p:cNvPr id="11267" name="Rectangle 2"/>
          <p:cNvSpPr>
            <a:spLocks noGrp="1" noChangeArrowheads="1"/>
          </p:cNvSpPr>
          <p:nvPr>
            <p:ph idx="1"/>
          </p:nvPr>
        </p:nvSpPr>
        <p:spPr>
          <a:xfrm>
            <a:off x="456481" y="1604329"/>
            <a:ext cx="8226720" cy="4444307"/>
          </a:xfrm>
        </p:spPr>
        <p:txBody>
          <a:bodyPr tIns="0"/>
          <a:lstStyle/>
          <a:p>
            <a:pPr marL="620650" indent="-619209">
              <a:buFont typeface="Times New Roman" pitchFamily="16" charset="0"/>
              <a:buChar char="•"/>
              <a:tabLst>
                <a:tab pos="620650" algn="l"/>
                <a:tab pos="722891" algn="l"/>
                <a:tab pos="1137617" algn="l"/>
                <a:tab pos="1552343" algn="l"/>
                <a:tab pos="1967069" algn="l"/>
                <a:tab pos="2381795" algn="l"/>
                <a:tab pos="2796521" algn="l"/>
                <a:tab pos="3211247" algn="l"/>
                <a:tab pos="3625974" algn="l"/>
                <a:tab pos="4040700" algn="l"/>
                <a:tab pos="4455426" algn="l"/>
                <a:tab pos="4870152" algn="l"/>
                <a:tab pos="5284878" algn="l"/>
                <a:tab pos="5699604" algn="l"/>
                <a:tab pos="6114330" algn="l"/>
                <a:tab pos="6529056" algn="l"/>
                <a:tab pos="6943782" algn="l"/>
                <a:tab pos="7358509" algn="l"/>
                <a:tab pos="7773235" algn="l"/>
                <a:tab pos="8187961" algn="l"/>
                <a:tab pos="8602687" algn="l"/>
              </a:tabLst>
            </a:pPr>
            <a:r>
              <a:rPr lang="en-US" dirty="0" smtClean="0"/>
              <a:t>Model implementation in 4 Languages, 5 Frameworks</a:t>
            </a:r>
          </a:p>
          <a:p>
            <a:pPr marL="1346420" lvl="1" indent="-515528">
              <a:buFont typeface="Times New Roman" pitchFamily="16" charset="0"/>
              <a:buChar char="–"/>
              <a:tabLst>
                <a:tab pos="620650" algn="l"/>
                <a:tab pos="722891" algn="l"/>
                <a:tab pos="1137617" algn="l"/>
                <a:tab pos="1552343" algn="l"/>
                <a:tab pos="1967069" algn="l"/>
                <a:tab pos="2381795" algn="l"/>
                <a:tab pos="2796521" algn="l"/>
                <a:tab pos="3211247" algn="l"/>
                <a:tab pos="3625974" algn="l"/>
                <a:tab pos="4040700" algn="l"/>
                <a:tab pos="4455426" algn="l"/>
                <a:tab pos="4870152" algn="l"/>
                <a:tab pos="5284878" algn="l"/>
                <a:tab pos="5699604" algn="l"/>
                <a:tab pos="6114330" algn="l"/>
                <a:tab pos="6529056" algn="l"/>
                <a:tab pos="6943782" algn="l"/>
                <a:tab pos="7358509" algn="l"/>
                <a:tab pos="7773235" algn="l"/>
                <a:tab pos="8187961" algn="l"/>
                <a:tab pos="8602687" algn="l"/>
              </a:tabLst>
            </a:pPr>
            <a:r>
              <a:rPr lang="en-US" dirty="0" smtClean="0"/>
              <a:t>Produce identical output</a:t>
            </a:r>
          </a:p>
          <a:p>
            <a:pPr marL="1346420" lvl="1" indent="-515528">
              <a:buFont typeface="Times New Roman" pitchFamily="16" charset="0"/>
              <a:buChar char="–"/>
              <a:tabLst>
                <a:tab pos="620650" algn="l"/>
                <a:tab pos="722891" algn="l"/>
                <a:tab pos="1137617" algn="l"/>
                <a:tab pos="1552343" algn="l"/>
                <a:tab pos="1967069" algn="l"/>
                <a:tab pos="2381795" algn="l"/>
                <a:tab pos="2796521" algn="l"/>
                <a:tab pos="3211247" algn="l"/>
                <a:tab pos="3625974" algn="l"/>
                <a:tab pos="4040700" algn="l"/>
                <a:tab pos="4455426" algn="l"/>
                <a:tab pos="4870152" algn="l"/>
                <a:tab pos="5284878" algn="l"/>
                <a:tab pos="5699604" algn="l"/>
                <a:tab pos="6114330" algn="l"/>
                <a:tab pos="6529056" algn="l"/>
                <a:tab pos="6943782" algn="l"/>
                <a:tab pos="7358509" algn="l"/>
                <a:tab pos="7773235" algn="l"/>
                <a:tab pos="8187961" algn="l"/>
                <a:tab pos="8602687" algn="l"/>
              </a:tabLst>
            </a:pPr>
            <a:r>
              <a:rPr lang="en-US" dirty="0" smtClean="0"/>
              <a:t>Same functional decomposition</a:t>
            </a:r>
          </a:p>
          <a:p>
            <a:pPr marL="1346420" lvl="1" indent="-515528">
              <a:buFont typeface="Times New Roman" pitchFamily="16" charset="0"/>
              <a:buChar char="–"/>
              <a:tabLst>
                <a:tab pos="620650" algn="l"/>
                <a:tab pos="722891" algn="l"/>
                <a:tab pos="1137617" algn="l"/>
                <a:tab pos="1552343" algn="l"/>
                <a:tab pos="1967069" algn="l"/>
                <a:tab pos="2381795" algn="l"/>
                <a:tab pos="2796521" algn="l"/>
                <a:tab pos="3211247" algn="l"/>
                <a:tab pos="3625974" algn="l"/>
                <a:tab pos="4040700" algn="l"/>
                <a:tab pos="4455426" algn="l"/>
                <a:tab pos="4870152" algn="l"/>
                <a:tab pos="5284878" algn="l"/>
                <a:tab pos="5699604" algn="l"/>
                <a:tab pos="6114330" algn="l"/>
                <a:tab pos="6529056" algn="l"/>
                <a:tab pos="6943782" algn="l"/>
                <a:tab pos="7358509" algn="l"/>
                <a:tab pos="7773235" algn="l"/>
                <a:tab pos="8187961" algn="l"/>
                <a:tab pos="8602687" algn="l"/>
              </a:tabLst>
            </a:pPr>
            <a:r>
              <a:rPr lang="en-US" dirty="0" smtClean="0"/>
              <a:t>Time step driven by input </a:t>
            </a:r>
            <a:r>
              <a:rPr lang="en-US" dirty="0" err="1" smtClean="0"/>
              <a:t>datafile</a:t>
            </a:r>
            <a:endParaRPr lang="en-US" dirty="0" smtClean="0"/>
          </a:p>
          <a:p>
            <a:pPr marL="620650" indent="-619209">
              <a:buFont typeface="Times New Roman" pitchFamily="16" charset="0"/>
              <a:buChar char="•"/>
              <a:tabLst>
                <a:tab pos="620650" algn="l"/>
                <a:tab pos="722891" algn="l"/>
                <a:tab pos="1137617" algn="l"/>
                <a:tab pos="1552343" algn="l"/>
                <a:tab pos="1967069" algn="l"/>
                <a:tab pos="2381795" algn="l"/>
                <a:tab pos="2796521" algn="l"/>
                <a:tab pos="3211247" algn="l"/>
                <a:tab pos="3625974" algn="l"/>
                <a:tab pos="4040700" algn="l"/>
                <a:tab pos="4455426" algn="l"/>
                <a:tab pos="4870152" algn="l"/>
                <a:tab pos="5284878" algn="l"/>
                <a:tab pos="5699604" algn="l"/>
                <a:tab pos="6114330" algn="l"/>
                <a:tab pos="6529056" algn="l"/>
                <a:tab pos="6943782" algn="l"/>
                <a:tab pos="7358509" algn="l"/>
                <a:tab pos="7773235" algn="l"/>
                <a:tab pos="8187961" algn="l"/>
                <a:tab pos="8602687" algn="l"/>
              </a:tabLst>
            </a:pPr>
            <a:endParaRPr lang="en-US" dirty="0" smtClean="0"/>
          </a:p>
          <a:p>
            <a:pPr marL="620650" indent="-619209">
              <a:buFont typeface="Times New Roman" pitchFamily="16" charset="0"/>
              <a:buChar char="•"/>
              <a:tabLst>
                <a:tab pos="620650" algn="l"/>
                <a:tab pos="722891" algn="l"/>
                <a:tab pos="1137617" algn="l"/>
                <a:tab pos="1552343" algn="l"/>
                <a:tab pos="1967069" algn="l"/>
                <a:tab pos="2381795" algn="l"/>
                <a:tab pos="2796521" algn="l"/>
                <a:tab pos="3211247" algn="l"/>
                <a:tab pos="3625974" algn="l"/>
                <a:tab pos="4040700" algn="l"/>
                <a:tab pos="4455426" algn="l"/>
                <a:tab pos="4870152" algn="l"/>
                <a:tab pos="5284878" algn="l"/>
                <a:tab pos="5699604" algn="l"/>
                <a:tab pos="6114330" algn="l"/>
                <a:tab pos="6529056" algn="l"/>
                <a:tab pos="6943782" algn="l"/>
                <a:tab pos="7358509" algn="l"/>
                <a:tab pos="7773235" algn="l"/>
                <a:tab pos="8187961" algn="l"/>
                <a:tab pos="8602687" algn="l"/>
              </a:tabLst>
            </a:pPr>
            <a:r>
              <a:rPr lang="en-US" dirty="0" smtClean="0"/>
              <a:t>How do the implementations differ?</a:t>
            </a:r>
          </a:p>
          <a:p>
            <a:pPr marL="1346420" lvl="1" indent="-515528">
              <a:buFont typeface="Times New Roman" pitchFamily="16" charset="0"/>
              <a:buChar char="–"/>
              <a:tabLst>
                <a:tab pos="620650" algn="l"/>
                <a:tab pos="722891" algn="l"/>
                <a:tab pos="1137617" algn="l"/>
                <a:tab pos="1552343" algn="l"/>
                <a:tab pos="1967069" algn="l"/>
                <a:tab pos="2381795" algn="l"/>
                <a:tab pos="2796521" algn="l"/>
                <a:tab pos="3211247" algn="l"/>
                <a:tab pos="3625974" algn="l"/>
                <a:tab pos="4040700" algn="l"/>
                <a:tab pos="4455426" algn="l"/>
                <a:tab pos="4870152" algn="l"/>
                <a:tab pos="5284878" algn="l"/>
                <a:tab pos="5699604" algn="l"/>
                <a:tab pos="6114330" algn="l"/>
                <a:tab pos="6529056" algn="l"/>
                <a:tab pos="6943782" algn="l"/>
                <a:tab pos="7358509" algn="l"/>
                <a:tab pos="7773235" algn="l"/>
                <a:tab pos="8187961" algn="l"/>
                <a:tab pos="8602687" algn="l"/>
              </a:tabLst>
            </a:pPr>
            <a:r>
              <a:rPr lang="en-US" dirty="0" smtClean="0"/>
              <a:t>Preliminary Measurements</a:t>
            </a:r>
          </a:p>
        </p:txBody>
      </p:sp>
      <p:sp>
        <p:nvSpPr>
          <p:cNvPr id="2" name="Slide Number Placeholder 1"/>
          <p:cNvSpPr>
            <a:spLocks noGrp="1"/>
          </p:cNvSpPr>
          <p:nvPr>
            <p:ph type="sldNum" sz="quarter" idx="12"/>
          </p:nvPr>
        </p:nvSpPr>
        <p:spPr/>
        <p:txBody>
          <a:bodyPr/>
          <a:lstStyle/>
          <a:p>
            <a:fld id="{E9353CB8-35B8-441F-A176-6CE3BA725640}" type="slidenum">
              <a:rPr lang="en-US" smtClean="0"/>
              <a:pPr/>
              <a:t>285</a:t>
            </a:fld>
            <a:endParaRPr lang="en-US"/>
          </a:p>
        </p:txBody>
      </p:sp>
    </p:spTree>
    <p:extLst>
      <p:ext uri="{BB962C8B-B14F-4D97-AF65-F5344CB8AC3E}">
        <p14:creationId xmlns:p14="http://schemas.microsoft.com/office/powerpoint/2010/main" val="307806168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a:xfrm>
            <a:off x="456481" y="313953"/>
            <a:ext cx="8228160" cy="1062832"/>
          </a:xfrm>
        </p:spPr>
        <p:txBody>
          <a:bodyPr tIns="35268"/>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smtClean="0"/>
              <a:t>Source Code Size</a:t>
            </a:r>
          </a:p>
        </p:txBody>
      </p:sp>
      <p:sp>
        <p:nvSpPr>
          <p:cNvPr id="12291" name="Rectangle 2"/>
          <p:cNvSpPr>
            <a:spLocks noGrp="1" noChangeArrowheads="1"/>
          </p:cNvSpPr>
          <p:nvPr>
            <p:ph idx="1"/>
          </p:nvPr>
        </p:nvSpPr>
        <p:spPr>
          <a:xfrm>
            <a:off x="456481" y="1604329"/>
            <a:ext cx="8228160" cy="4444307"/>
          </a:xfrm>
        </p:spPr>
        <p:txBody>
          <a:bodyPr/>
          <a:lstStyle/>
          <a:p>
            <a:pPr marL="390246" indent="-293764">
              <a:buClr>
                <a:srgbClr val="FFCC99"/>
              </a:buClr>
              <a:buSzPct val="45000"/>
              <a:buFont typeface="Wingdings"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err="1" smtClean="0"/>
              <a:t>Thornthwaite</a:t>
            </a:r>
            <a:endParaRPr lang="en-US" dirty="0" smtClean="0"/>
          </a:p>
          <a:p>
            <a:pPr marL="390246" indent="-293764">
              <a:buNone/>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sz="1100" dirty="0" smtClean="0"/>
              <a:t>* ESMF C implementation uses global data</a:t>
            </a:r>
          </a:p>
        </p:txBody>
      </p:sp>
      <p:graphicFrame>
        <p:nvGraphicFramePr>
          <p:cNvPr id="2" name="Group 3"/>
          <p:cNvGraphicFramePr>
            <a:graphicFrameLocks noGrp="1"/>
          </p:cNvGraphicFramePr>
          <p:nvPr/>
        </p:nvGraphicFramePr>
        <p:xfrm>
          <a:off x="990720" y="2743489"/>
          <a:ext cx="7161120" cy="2805822"/>
        </p:xfrm>
        <a:graphic>
          <a:graphicData uri="http://schemas.openxmlformats.org/drawingml/2006/table">
            <a:tbl>
              <a:tblPr/>
              <a:tblGrid>
                <a:gridCol w="5015520"/>
                <a:gridCol w="2145600"/>
              </a:tblGrid>
              <a:tr h="311758">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1" i="0" u="none" strike="noStrike" cap="none" normalizeH="0" baseline="0" dirty="0" smtClean="0">
                          <a:ln>
                            <a:noFill/>
                          </a:ln>
                          <a:solidFill>
                            <a:srgbClr val="000000"/>
                          </a:solidFill>
                          <a:effectLst/>
                          <a:latin typeface="Arial" charset="0"/>
                          <a:ea typeface="DejaVu Sans" charset="0"/>
                          <a:cs typeface="DejaVu Sans" charset="0"/>
                        </a:rPr>
                        <a:t>Implementation</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66CC"/>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1" i="0" u="none" strike="noStrike" cap="none" normalizeH="0" baseline="0" smtClean="0">
                          <a:ln>
                            <a:noFill/>
                          </a:ln>
                          <a:solidFill>
                            <a:srgbClr val="000000"/>
                          </a:solidFill>
                          <a:effectLst/>
                          <a:latin typeface="Arial" charset="0"/>
                          <a:ea typeface="DejaVu Sans" charset="0"/>
                          <a:cs typeface="DejaVu Sans" charset="0"/>
                        </a:rPr>
                        <a:t>Size (bytes)</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66CC"/>
                    </a:solidFill>
                  </a:tcPr>
                </a:tc>
              </a:tr>
              <a:tr h="311758">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Plain C++</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12437</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r>
              <a:tr h="311758">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OMS Java</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21846</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r>
              <a:tr h="311758">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NGMF Java</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11843</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r>
              <a:tr h="311758">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ESMF C*</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24002</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r>
              <a:tr h="311758">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ESMF Fortran</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44473</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r>
              <a:tr h="311758">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Plain Fortran</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10678</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r>
              <a:tr h="311758">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CCA Java (java source only, no infrastructure)</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581901</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r>
              <a:tr h="311758">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err="1" smtClean="0">
                          <a:ln>
                            <a:noFill/>
                          </a:ln>
                          <a:solidFill>
                            <a:srgbClr val="000000"/>
                          </a:solidFill>
                          <a:effectLst/>
                          <a:latin typeface="Arial" charset="0"/>
                          <a:ea typeface="DejaVu Sans" charset="0"/>
                          <a:cs typeface="DejaVu Sans" charset="0"/>
                        </a:rPr>
                        <a:t>OpenMI</a:t>
                      </a:r>
                      <a:r>
                        <a:rPr kumimoji="0" lang="en-US" sz="1800" b="0" i="0" u="none" strike="noStrike" cap="none" normalizeH="0" baseline="0" dirty="0" smtClean="0">
                          <a:ln>
                            <a:noFill/>
                          </a:ln>
                          <a:solidFill>
                            <a:srgbClr val="000000"/>
                          </a:solidFill>
                          <a:effectLst/>
                          <a:latin typeface="Arial" charset="0"/>
                          <a:ea typeface="DejaVu Sans" charset="0"/>
                          <a:cs typeface="DejaVu Sans" charset="0"/>
                        </a:rPr>
                        <a:t> Java</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smtClean="0">
                          <a:ln>
                            <a:noFill/>
                          </a:ln>
                          <a:solidFill>
                            <a:srgbClr val="000000"/>
                          </a:solidFill>
                          <a:effectLst/>
                          <a:latin typeface="Arial" charset="0"/>
                          <a:ea typeface="DejaVu Sans" charset="0"/>
                          <a:cs typeface="DejaVu Sans" charset="0"/>
                        </a:rPr>
                        <a:t>40408</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r>
            </a:tbl>
          </a:graphicData>
        </a:graphic>
      </p:graphicFrame>
      <p:sp>
        <p:nvSpPr>
          <p:cNvPr id="3" name="Slide Number Placeholder 2"/>
          <p:cNvSpPr>
            <a:spLocks noGrp="1"/>
          </p:cNvSpPr>
          <p:nvPr>
            <p:ph type="sldNum" sz="quarter" idx="12"/>
          </p:nvPr>
        </p:nvSpPr>
        <p:spPr/>
        <p:txBody>
          <a:bodyPr/>
          <a:lstStyle/>
          <a:p>
            <a:fld id="{E9353CB8-35B8-441F-A176-6CE3BA725640}" type="slidenum">
              <a:rPr lang="en-US" smtClean="0"/>
              <a:pPr/>
              <a:t>286</a:t>
            </a:fld>
            <a:endParaRPr lang="en-US"/>
          </a:p>
        </p:txBody>
      </p:sp>
    </p:spTree>
    <p:extLst>
      <p:ext uri="{BB962C8B-B14F-4D97-AF65-F5344CB8AC3E}">
        <p14:creationId xmlns:p14="http://schemas.microsoft.com/office/powerpoint/2010/main" val="16239181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a:xfrm>
            <a:off x="456481" y="313953"/>
            <a:ext cx="8228160" cy="1062832"/>
          </a:xfrm>
        </p:spPr>
        <p:txBody>
          <a:bodyPr tIns="35268"/>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smtClean="0"/>
              <a:t>Lines of Code</a:t>
            </a:r>
          </a:p>
        </p:txBody>
      </p:sp>
      <p:sp>
        <p:nvSpPr>
          <p:cNvPr id="13315" name="Rectangle 2"/>
          <p:cNvSpPr>
            <a:spLocks noGrp="1" noChangeArrowheads="1"/>
          </p:cNvSpPr>
          <p:nvPr>
            <p:ph idx="1"/>
          </p:nvPr>
        </p:nvSpPr>
        <p:spPr>
          <a:xfrm>
            <a:off x="456481" y="1604329"/>
            <a:ext cx="8228160" cy="4444307"/>
          </a:xfrm>
        </p:spPr>
        <p:txBody>
          <a:bodyPr/>
          <a:lstStyle/>
          <a:p>
            <a:pPr marL="390246" indent="-293764">
              <a:buClr>
                <a:srgbClr val="FFCC99"/>
              </a:buClr>
              <a:buSzPct val="45000"/>
              <a:buFont typeface="Wingdings"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err="1" smtClean="0"/>
              <a:t>Thornthwaite</a:t>
            </a:r>
            <a:endParaRPr lang="en-US" dirty="0" smtClean="0"/>
          </a:p>
          <a:p>
            <a:pPr marL="390246" indent="-293764">
              <a:buNone/>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sz="1100" dirty="0" smtClean="0"/>
              <a:t>* ESMF C implementation uses global data</a:t>
            </a:r>
          </a:p>
        </p:txBody>
      </p:sp>
      <p:graphicFrame>
        <p:nvGraphicFramePr>
          <p:cNvPr id="2" name="Group 3"/>
          <p:cNvGraphicFramePr>
            <a:graphicFrameLocks noGrp="1"/>
          </p:cNvGraphicFramePr>
          <p:nvPr/>
        </p:nvGraphicFramePr>
        <p:xfrm>
          <a:off x="760320" y="2737728"/>
          <a:ext cx="7823520" cy="2805822"/>
        </p:xfrm>
        <a:graphic>
          <a:graphicData uri="http://schemas.openxmlformats.org/drawingml/2006/table">
            <a:tbl>
              <a:tblPr/>
              <a:tblGrid>
                <a:gridCol w="5706720"/>
                <a:gridCol w="2116800"/>
              </a:tblGrid>
              <a:tr h="311758">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1" i="0" u="none" strike="noStrike" cap="none" normalizeH="0" baseline="0" dirty="0" smtClean="0">
                          <a:ln>
                            <a:noFill/>
                          </a:ln>
                          <a:solidFill>
                            <a:schemeClr val="bg1"/>
                          </a:solidFill>
                          <a:effectLst/>
                          <a:latin typeface="Arial" charset="0"/>
                          <a:ea typeface="DejaVu Sans" charset="0"/>
                          <a:cs typeface="DejaVu Sans" charset="0"/>
                        </a:rPr>
                        <a:t>Implementation</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66CC"/>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1" i="0" u="none" strike="noStrike" cap="none" normalizeH="0" baseline="0" dirty="0" smtClean="0">
                          <a:ln>
                            <a:noFill/>
                          </a:ln>
                          <a:solidFill>
                            <a:schemeClr val="bg1"/>
                          </a:solidFill>
                          <a:effectLst/>
                          <a:latin typeface="Arial" charset="0"/>
                          <a:ea typeface="DejaVu Sans" charset="0"/>
                          <a:cs typeface="DejaVu Sans" charset="0"/>
                        </a:rPr>
                        <a:t>Size</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66CC"/>
                    </a:solidFill>
                  </a:tcPr>
                </a:tc>
              </a:tr>
              <a:tr h="311758">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smtClean="0">
                          <a:ln>
                            <a:noFill/>
                          </a:ln>
                          <a:solidFill>
                            <a:srgbClr val="000000"/>
                          </a:solidFill>
                          <a:effectLst/>
                          <a:latin typeface="Arial" charset="0"/>
                          <a:ea typeface="DejaVu Sans" charset="0"/>
                          <a:cs typeface="DejaVu Sans" charset="0"/>
                        </a:rPr>
                        <a:t>Plain C++ (.</a:t>
                      </a:r>
                      <a:r>
                        <a:rPr kumimoji="0" lang="en-US" sz="1800" b="0" i="0" u="none" strike="noStrike" cap="none" normalizeH="0" baseline="0" dirty="0" err="1" smtClean="0">
                          <a:ln>
                            <a:noFill/>
                          </a:ln>
                          <a:solidFill>
                            <a:srgbClr val="000000"/>
                          </a:solidFill>
                          <a:effectLst/>
                          <a:latin typeface="Arial" charset="0"/>
                          <a:ea typeface="DejaVu Sans" charset="0"/>
                          <a:cs typeface="DejaVu Sans" charset="0"/>
                        </a:rPr>
                        <a:t>cpp</a:t>
                      </a:r>
                      <a:r>
                        <a:rPr kumimoji="0" lang="en-US" sz="1800" b="0" i="0" u="none" strike="noStrike" cap="none" normalizeH="0" baseline="0" dirty="0" smtClean="0">
                          <a:ln>
                            <a:noFill/>
                          </a:ln>
                          <a:solidFill>
                            <a:srgbClr val="000000"/>
                          </a:solidFill>
                          <a:effectLst/>
                          <a:latin typeface="Arial" charset="0"/>
                          <a:ea typeface="DejaVu Sans" charset="0"/>
                          <a:cs typeface="DejaVu Sans" charset="0"/>
                        </a:rPr>
                        <a:t> and .h files)</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364</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r>
              <a:tr h="311758">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OMS Java (java source only, no infrastructure)</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444</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r>
              <a:tr h="311758">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NGMF Java (java source only, no infrastructure)</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240</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r>
              <a:tr h="311758">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ESMF C* (.cpp and .h files)</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496</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r>
              <a:tr h="311758">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CCA Java (java source only, no infrastructure)</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9926</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r>
              <a:tr h="311758">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Plain Fortran</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244</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r>
              <a:tr h="311758">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ESMF Fortran</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700</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r>
              <a:tr h="311758">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OpenMI Java</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kumimoji="0" lang="en-US" sz="1800" b="0" i="0" u="none" strike="noStrike" cap="none" normalizeH="0" baseline="0" dirty="0" smtClean="0">
                          <a:ln>
                            <a:noFill/>
                          </a:ln>
                          <a:solidFill>
                            <a:srgbClr val="000000"/>
                          </a:solidFill>
                          <a:effectLst/>
                          <a:latin typeface="Arial" charset="0"/>
                          <a:ea typeface="DejaVu Sans" charset="0"/>
                          <a:cs typeface="DejaVu Sans" charset="0"/>
                        </a:rPr>
                        <a:t>532</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r>
            </a:tbl>
          </a:graphicData>
        </a:graphic>
      </p:graphicFrame>
      <p:sp>
        <p:nvSpPr>
          <p:cNvPr id="3" name="Slide Number Placeholder 2"/>
          <p:cNvSpPr>
            <a:spLocks noGrp="1"/>
          </p:cNvSpPr>
          <p:nvPr>
            <p:ph type="sldNum" sz="quarter" idx="12"/>
          </p:nvPr>
        </p:nvSpPr>
        <p:spPr/>
        <p:txBody>
          <a:bodyPr/>
          <a:lstStyle/>
          <a:p>
            <a:fld id="{E9353CB8-35B8-441F-A176-6CE3BA725640}" type="slidenum">
              <a:rPr lang="en-US" smtClean="0"/>
              <a:pPr/>
              <a:t>287</a:t>
            </a:fld>
            <a:endParaRPr lang="en-US"/>
          </a:p>
        </p:txBody>
      </p:sp>
    </p:spTree>
    <p:extLst>
      <p:ext uri="{BB962C8B-B14F-4D97-AF65-F5344CB8AC3E}">
        <p14:creationId xmlns:p14="http://schemas.microsoft.com/office/powerpoint/2010/main" val="185607403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Grp="1" noChangeArrowheads="1"/>
          </p:cNvSpPr>
          <p:nvPr>
            <p:ph type="title"/>
          </p:nvPr>
        </p:nvSpPr>
        <p:spPr>
          <a:xfrm>
            <a:off x="456481" y="313953"/>
            <a:ext cx="8228160" cy="1062832"/>
          </a:xfrm>
        </p:spPr>
        <p:txBody>
          <a:bodyPr tIns="35268">
            <a:norm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smtClean="0"/>
              <a:t>Framework </a:t>
            </a:r>
            <a:r>
              <a:rPr lang="en-US" dirty="0" err="1" smtClean="0"/>
              <a:t>Datatype</a:t>
            </a:r>
            <a:r>
              <a:rPr lang="en-US" dirty="0" smtClean="0"/>
              <a:t> Usage</a:t>
            </a:r>
          </a:p>
        </p:txBody>
      </p:sp>
      <p:sp>
        <p:nvSpPr>
          <p:cNvPr id="14339" name="Rectangle 2"/>
          <p:cNvSpPr>
            <a:spLocks noGrp="1" noChangeArrowheads="1"/>
          </p:cNvSpPr>
          <p:nvPr>
            <p:ph idx="1"/>
          </p:nvPr>
        </p:nvSpPr>
        <p:spPr>
          <a:xfrm>
            <a:off x="456481" y="1604329"/>
            <a:ext cx="8228160" cy="4444307"/>
          </a:xfrm>
        </p:spPr>
        <p:txBody>
          <a:bodyPr/>
          <a:lstStyle/>
          <a:p>
            <a:pPr marL="390246" indent="-293764">
              <a:buClr>
                <a:srgbClr val="FFCC99"/>
              </a:buClr>
              <a:buSzPct val="45000"/>
              <a:buFont typeface="Wingdings"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err="1" smtClean="0"/>
              <a:t>Thornthwaite</a:t>
            </a:r>
            <a:endParaRPr lang="en-US" dirty="0" smtClean="0"/>
          </a:p>
          <a:p>
            <a:pPr marL="390246" indent="-293764">
              <a:buNone/>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sz="1100" dirty="0" smtClean="0"/>
              <a:t>* ESMF C implementation uses global data</a:t>
            </a:r>
          </a:p>
        </p:txBody>
      </p:sp>
      <p:graphicFrame>
        <p:nvGraphicFramePr>
          <p:cNvPr id="2" name="Group 3"/>
          <p:cNvGraphicFramePr>
            <a:graphicFrameLocks noGrp="1"/>
          </p:cNvGraphicFramePr>
          <p:nvPr/>
        </p:nvGraphicFramePr>
        <p:xfrm>
          <a:off x="218881" y="2533226"/>
          <a:ext cx="8701920" cy="3423925"/>
        </p:xfrm>
        <a:graphic>
          <a:graphicData uri="http://schemas.openxmlformats.org/drawingml/2006/table">
            <a:tbl>
              <a:tblPr/>
              <a:tblGrid>
                <a:gridCol w="5433120"/>
                <a:gridCol w="1434240"/>
                <a:gridCol w="1834560"/>
              </a:tblGrid>
              <a:tr h="826647">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1" i="0" u="none" strike="noStrike" cap="none" normalizeH="0" baseline="0" smtClean="0">
                          <a:ln>
                            <a:noFill/>
                          </a:ln>
                          <a:solidFill>
                            <a:srgbClr val="000000"/>
                          </a:solidFill>
                          <a:effectLst/>
                          <a:latin typeface="Arial" charset="0"/>
                          <a:ea typeface="DejaVu Sans" charset="0"/>
                          <a:cs typeface="DejaVu Sans" charset="0"/>
                        </a:rPr>
                        <a:t>Implementation</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66CC"/>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1" i="0" u="none" strike="noStrike" cap="none" normalizeH="0" baseline="0" smtClean="0">
                          <a:ln>
                            <a:noFill/>
                          </a:ln>
                          <a:solidFill>
                            <a:srgbClr val="000000"/>
                          </a:solidFill>
                          <a:effectLst/>
                          <a:latin typeface="Arial" charset="0"/>
                          <a:ea typeface="DejaVu Sans" charset="0"/>
                          <a:cs typeface="DejaVu Sans" charset="0"/>
                        </a:rPr>
                        <a:t>Framework datatypes used</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66CC"/>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1" i="0" u="none" strike="noStrike" cap="none" normalizeH="0" baseline="0" smtClean="0">
                          <a:ln>
                            <a:noFill/>
                          </a:ln>
                          <a:solidFill>
                            <a:srgbClr val="000000"/>
                          </a:solidFill>
                          <a:effectLst/>
                          <a:latin typeface="Arial" charset="0"/>
                          <a:ea typeface="DejaVu Sans" charset="0"/>
                          <a:cs typeface="DejaVu Sans" charset="0"/>
                        </a:rPr>
                        <a:t>Framework datatype</a:t>
                      </a:r>
                    </a:p>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1" i="0" u="none" strike="noStrike" cap="none" normalizeH="0" baseline="0" smtClean="0">
                          <a:ln>
                            <a:noFill/>
                          </a:ln>
                          <a:solidFill>
                            <a:srgbClr val="000000"/>
                          </a:solidFill>
                          <a:effectLst/>
                          <a:latin typeface="Arial" charset="0"/>
                          <a:ea typeface="DejaVu Sans" charset="0"/>
                          <a:cs typeface="DejaVu Sans" charset="0"/>
                        </a:rPr>
                        <a:t>uses</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66CC"/>
                    </a:solidFill>
                  </a:tcPr>
                </a:tc>
              </a:tr>
              <a:tr h="313953">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Plain C++ (.cpp and .h files)</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0</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0</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r>
              <a:tr h="313953">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Plain Fortran (.F90 files)</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0</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0</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r>
              <a:tr h="332675">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OMS Java (java source only, no infrastructure)</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4</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36</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r>
              <a:tr h="311758">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NGMF Java (java source only, no infrastructure)</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1</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1</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r>
              <a:tr h="313953">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ESMF C* (.cpp and .h files)</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8</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30</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r>
              <a:tr h="313953">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ESMF Fortran (.F90 files)</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4</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113</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r>
              <a:tr h="383080">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CCA Java (java source only, no infrastructure)</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12</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91</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r>
              <a:tr h="313953">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OpenMI Java</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10</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137</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r>
            </a:tbl>
          </a:graphicData>
        </a:graphic>
      </p:graphicFrame>
      <p:sp>
        <p:nvSpPr>
          <p:cNvPr id="3" name="Slide Number Placeholder 2"/>
          <p:cNvSpPr>
            <a:spLocks noGrp="1"/>
          </p:cNvSpPr>
          <p:nvPr>
            <p:ph type="sldNum" sz="quarter" idx="12"/>
          </p:nvPr>
        </p:nvSpPr>
        <p:spPr/>
        <p:txBody>
          <a:bodyPr/>
          <a:lstStyle/>
          <a:p>
            <a:fld id="{E9353CB8-35B8-441F-A176-6CE3BA725640}" type="slidenum">
              <a:rPr lang="en-US" smtClean="0"/>
              <a:pPr/>
              <a:t>288</a:t>
            </a:fld>
            <a:endParaRPr lang="en-US"/>
          </a:p>
        </p:txBody>
      </p:sp>
    </p:spTree>
    <p:extLst>
      <p:ext uri="{BB962C8B-B14F-4D97-AF65-F5344CB8AC3E}">
        <p14:creationId xmlns:p14="http://schemas.microsoft.com/office/powerpoint/2010/main" val="420896643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a:xfrm>
            <a:off x="456481" y="313953"/>
            <a:ext cx="8228160" cy="1062832"/>
          </a:xfrm>
        </p:spPr>
        <p:txBody>
          <a:bodyPr tIns="35268">
            <a:norm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dirty="0" smtClean="0"/>
              <a:t>Framework Specific Functions</a:t>
            </a:r>
          </a:p>
        </p:txBody>
      </p:sp>
      <p:sp>
        <p:nvSpPr>
          <p:cNvPr id="15363" name="Rectangle 2"/>
          <p:cNvSpPr>
            <a:spLocks noGrp="1" noChangeArrowheads="1"/>
          </p:cNvSpPr>
          <p:nvPr>
            <p:ph idx="1"/>
          </p:nvPr>
        </p:nvSpPr>
        <p:spPr>
          <a:xfrm>
            <a:off x="456481" y="1604329"/>
            <a:ext cx="8228160" cy="4444307"/>
          </a:xfrm>
        </p:spPr>
        <p:txBody>
          <a:bodyPr/>
          <a:lstStyle/>
          <a:p>
            <a:pPr marL="390246" indent="-293764">
              <a:buClr>
                <a:srgbClr val="FFCC99"/>
              </a:buClr>
              <a:buSzPct val="45000"/>
              <a:buFont typeface="Wingdings"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dirty="0" err="1" smtClean="0"/>
              <a:t>Thornthwaite</a:t>
            </a:r>
            <a:endParaRPr lang="en-US" dirty="0" smtClean="0"/>
          </a:p>
          <a:p>
            <a:pPr marL="390246" indent="-293764">
              <a:buNone/>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sz="1100" dirty="0" smtClean="0"/>
              <a:t>* ESMF C implementation uses global data</a:t>
            </a:r>
          </a:p>
        </p:txBody>
      </p:sp>
      <p:graphicFrame>
        <p:nvGraphicFramePr>
          <p:cNvPr id="2" name="Group 3"/>
          <p:cNvGraphicFramePr>
            <a:graphicFrameLocks noGrp="1"/>
          </p:cNvGraphicFramePr>
          <p:nvPr/>
        </p:nvGraphicFramePr>
        <p:xfrm>
          <a:off x="264960" y="2538988"/>
          <a:ext cx="8710560" cy="3850965"/>
        </p:xfrm>
        <a:graphic>
          <a:graphicData uri="http://schemas.openxmlformats.org/drawingml/2006/table">
            <a:tbl>
              <a:tblPr/>
              <a:tblGrid>
                <a:gridCol w="4353120"/>
                <a:gridCol w="2175840"/>
                <a:gridCol w="2181600"/>
              </a:tblGrid>
              <a:tr h="570300">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1" i="0" u="none" strike="noStrike" cap="none" normalizeH="0" baseline="0" smtClean="0">
                          <a:ln>
                            <a:noFill/>
                          </a:ln>
                          <a:solidFill>
                            <a:srgbClr val="000000"/>
                          </a:solidFill>
                          <a:effectLst/>
                          <a:latin typeface="Arial" charset="0"/>
                          <a:ea typeface="DejaVu Sans" charset="0"/>
                          <a:cs typeface="DejaVu Sans" charset="0"/>
                        </a:rPr>
                        <a:t>Implementation</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66CC"/>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1" i="0" u="none" strike="noStrike" cap="none" normalizeH="0" baseline="0" smtClean="0">
                          <a:ln>
                            <a:noFill/>
                          </a:ln>
                          <a:solidFill>
                            <a:srgbClr val="000000"/>
                          </a:solidFill>
                          <a:effectLst/>
                          <a:latin typeface="Arial" charset="0"/>
                          <a:ea typeface="DejaVu Sans" charset="0"/>
                          <a:cs typeface="DejaVu Sans" charset="0"/>
                        </a:rPr>
                        <a:t>Framework functions used</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66CC"/>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1" i="0" u="none" strike="noStrike" cap="none" normalizeH="0" baseline="0" smtClean="0">
                          <a:ln>
                            <a:noFill/>
                          </a:ln>
                          <a:solidFill>
                            <a:srgbClr val="000000"/>
                          </a:solidFill>
                          <a:effectLst/>
                          <a:latin typeface="Arial" charset="0"/>
                          <a:ea typeface="DejaVu Sans" charset="0"/>
                          <a:cs typeface="DejaVu Sans" charset="0"/>
                        </a:rPr>
                        <a:t>Framework function uses</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66CC"/>
                    </a:solidFill>
                  </a:tcPr>
                </a:tc>
              </a:tr>
              <a:tr h="313953">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Plain C++ (.cpp and .h files)</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0</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0</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r>
              <a:tr h="313953">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Plain Fortran (.F90 files)</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0</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0</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r>
              <a:tr h="570300">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OMS Java (java source only, no infrastructure)</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3</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4</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r>
              <a:tr h="570300">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NGMF Java (java source only, no infrastructure)</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4</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18</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r>
              <a:tr h="313953">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ESMF C* (.cpp and .h files)</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9</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55</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r>
              <a:tr h="313953">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ESMF Fortran (.F90 files)</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8</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138</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r>
              <a:tr h="570300">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CCA Java (java source only, no infrastructure)</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1480*</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r>
              <a:tr h="313953">
                <a:tc>
                  <a:txBody>
                    <a:bodyPr/>
                    <a:lstStyle/>
                    <a:p>
                      <a:pPr marL="0" marR="0" lvl="0" indent="0" algn="l"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OpenMI Java</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20</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87000"/>
                        </a:lnSpc>
                        <a:spcBef>
                          <a:spcPct val="0"/>
                        </a:spcBef>
                        <a:spcAft>
                          <a:spcPct val="0"/>
                        </a:spcAft>
                        <a:buClr>
                          <a:srgbClr val="000000"/>
                        </a:buClr>
                        <a:buSzPct val="100000"/>
                        <a:buFont typeface="Times New Roman" pitchFamily="16" charset="0"/>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231</a:t>
                      </a:r>
                    </a:p>
                  </a:txBody>
                  <a:tcPr marL="82944" marR="82944" marT="29719"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r>
            </a:tbl>
          </a:graphicData>
        </a:graphic>
      </p:graphicFrame>
      <p:sp>
        <p:nvSpPr>
          <p:cNvPr id="3" name="Slide Number Placeholder 2"/>
          <p:cNvSpPr>
            <a:spLocks noGrp="1"/>
          </p:cNvSpPr>
          <p:nvPr>
            <p:ph type="sldNum" sz="quarter" idx="12"/>
          </p:nvPr>
        </p:nvSpPr>
        <p:spPr/>
        <p:txBody>
          <a:bodyPr/>
          <a:lstStyle/>
          <a:p>
            <a:fld id="{E9353CB8-35B8-441F-A176-6CE3BA725640}" type="slidenum">
              <a:rPr lang="en-US" smtClean="0"/>
              <a:pPr/>
              <a:t>289</a:t>
            </a:fld>
            <a:endParaRPr lang="en-US"/>
          </a:p>
        </p:txBody>
      </p:sp>
    </p:spTree>
    <p:extLst>
      <p:ext uri="{BB962C8B-B14F-4D97-AF65-F5344CB8AC3E}">
        <p14:creationId xmlns:p14="http://schemas.microsoft.com/office/powerpoint/2010/main" val="77883823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800100" y="571500"/>
            <a:ext cx="590550" cy="22860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err="1" smtClean="0"/>
              <a:t>tmean</a:t>
            </a:r>
            <a:endParaRPr lang="en-US" sz="700" dirty="0"/>
          </a:p>
        </p:txBody>
      </p:sp>
      <p:sp>
        <p:nvSpPr>
          <p:cNvPr id="6" name="Rounded Rectangle 5"/>
          <p:cNvSpPr/>
          <p:nvPr/>
        </p:nvSpPr>
        <p:spPr>
          <a:xfrm>
            <a:off x="819150" y="876300"/>
            <a:ext cx="571500" cy="20955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err="1" smtClean="0"/>
              <a:t>Tmin</a:t>
            </a:r>
            <a:endParaRPr lang="en-US" sz="700" dirty="0" smtClean="0"/>
          </a:p>
        </p:txBody>
      </p:sp>
      <p:sp>
        <p:nvSpPr>
          <p:cNvPr id="7" name="Rounded Rectangle 6"/>
          <p:cNvSpPr/>
          <p:nvPr/>
        </p:nvSpPr>
        <p:spPr>
          <a:xfrm>
            <a:off x="800100" y="1143000"/>
            <a:ext cx="590550" cy="22860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err="1" smtClean="0"/>
              <a:t>Tmax</a:t>
            </a:r>
            <a:endParaRPr lang="en-US" sz="700" dirty="0" smtClean="0"/>
          </a:p>
        </p:txBody>
      </p:sp>
      <p:sp>
        <p:nvSpPr>
          <p:cNvPr id="8" name="Rounded Rectangle 7"/>
          <p:cNvSpPr/>
          <p:nvPr/>
        </p:nvSpPr>
        <p:spPr>
          <a:xfrm>
            <a:off x="781050" y="1428750"/>
            <a:ext cx="609600" cy="22860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err="1" smtClean="0"/>
              <a:t>Ahum</a:t>
            </a:r>
            <a:endParaRPr lang="en-US" sz="700" dirty="0" smtClean="0"/>
          </a:p>
        </p:txBody>
      </p:sp>
      <p:sp>
        <p:nvSpPr>
          <p:cNvPr id="9" name="Rounded Rectangle 8"/>
          <p:cNvSpPr/>
          <p:nvPr/>
        </p:nvSpPr>
        <p:spPr>
          <a:xfrm>
            <a:off x="781050" y="1733550"/>
            <a:ext cx="609600" cy="22860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err="1" smtClean="0"/>
              <a:t>Solrad</a:t>
            </a:r>
            <a:endParaRPr lang="en-US" sz="700" dirty="0" smtClean="0"/>
          </a:p>
        </p:txBody>
      </p:sp>
      <p:sp>
        <p:nvSpPr>
          <p:cNvPr id="10" name="Rounded Rectangle 9"/>
          <p:cNvSpPr/>
          <p:nvPr/>
        </p:nvSpPr>
        <p:spPr>
          <a:xfrm>
            <a:off x="762000" y="2038350"/>
            <a:ext cx="628650" cy="22860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Wind</a:t>
            </a:r>
          </a:p>
        </p:txBody>
      </p:sp>
      <p:sp>
        <p:nvSpPr>
          <p:cNvPr id="11" name="Rounded Rectangle 10"/>
          <p:cNvSpPr/>
          <p:nvPr/>
        </p:nvSpPr>
        <p:spPr>
          <a:xfrm>
            <a:off x="742950" y="2381250"/>
            <a:ext cx="647700" cy="20955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err="1" smtClean="0"/>
              <a:t>AreaAggregator</a:t>
            </a:r>
            <a:endParaRPr lang="en-US" sz="700" dirty="0" smtClean="0"/>
          </a:p>
        </p:txBody>
      </p:sp>
      <p:sp>
        <p:nvSpPr>
          <p:cNvPr id="12" name="Rounded Rectangle 11"/>
          <p:cNvSpPr/>
          <p:nvPr/>
        </p:nvSpPr>
        <p:spPr>
          <a:xfrm>
            <a:off x="647700" y="76200"/>
            <a:ext cx="7639050" cy="6210300"/>
          </a:xfrm>
          <a:prstGeom prst="roundRect">
            <a:avLst>
              <a:gd name="adj" fmla="val 2018"/>
            </a:avLst>
          </a:prstGeom>
          <a:no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endParaRPr lang="en-US" sz="600" dirty="0" smtClean="0"/>
          </a:p>
        </p:txBody>
      </p:sp>
      <p:sp>
        <p:nvSpPr>
          <p:cNvPr id="13" name="Rounded Rectangle 12"/>
          <p:cNvSpPr/>
          <p:nvPr/>
        </p:nvSpPr>
        <p:spPr>
          <a:xfrm>
            <a:off x="1524000" y="228600"/>
            <a:ext cx="990600" cy="4324350"/>
          </a:xfrm>
          <a:prstGeom prst="roundRect">
            <a:avLst>
              <a:gd name="adj" fmla="val 2018"/>
            </a:avLst>
          </a:prstGeom>
          <a:no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endParaRPr lang="en-US" sz="600" dirty="0" smtClean="0"/>
          </a:p>
        </p:txBody>
      </p:sp>
      <p:sp>
        <p:nvSpPr>
          <p:cNvPr id="14" name="Rounded Rectangle 13"/>
          <p:cNvSpPr/>
          <p:nvPr/>
        </p:nvSpPr>
        <p:spPr>
          <a:xfrm>
            <a:off x="2800350" y="190500"/>
            <a:ext cx="5295900" cy="4362450"/>
          </a:xfrm>
          <a:prstGeom prst="roundRect">
            <a:avLst>
              <a:gd name="adj" fmla="val 2018"/>
            </a:avLst>
          </a:prstGeom>
          <a:no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endParaRPr lang="en-US" sz="600" dirty="0" smtClean="0"/>
          </a:p>
        </p:txBody>
      </p:sp>
      <p:sp>
        <p:nvSpPr>
          <p:cNvPr id="15" name="Rounded Rectangle 14"/>
          <p:cNvSpPr/>
          <p:nvPr/>
        </p:nvSpPr>
        <p:spPr>
          <a:xfrm>
            <a:off x="762000" y="3086100"/>
            <a:ext cx="609600" cy="19050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err="1" smtClean="0"/>
              <a:t>EntityReader</a:t>
            </a:r>
            <a:endParaRPr lang="en-US" sz="700" dirty="0"/>
          </a:p>
        </p:txBody>
      </p:sp>
      <p:sp>
        <p:nvSpPr>
          <p:cNvPr id="16" name="Rounded Rectangle 15"/>
          <p:cNvSpPr/>
          <p:nvPr/>
        </p:nvSpPr>
        <p:spPr>
          <a:xfrm>
            <a:off x="742950" y="3429000"/>
            <a:ext cx="666750" cy="26670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Management</a:t>
            </a:r>
          </a:p>
          <a:p>
            <a:pPr algn="ctr"/>
            <a:r>
              <a:rPr lang="en-US" sz="700" dirty="0" smtClean="0"/>
              <a:t>Reader</a:t>
            </a:r>
          </a:p>
        </p:txBody>
      </p:sp>
      <p:sp>
        <p:nvSpPr>
          <p:cNvPr id="17" name="TextBox 16"/>
          <p:cNvSpPr txBox="1"/>
          <p:nvPr/>
        </p:nvSpPr>
        <p:spPr>
          <a:xfrm>
            <a:off x="1600200" y="266700"/>
            <a:ext cx="342900" cy="176972"/>
          </a:xfrm>
          <a:prstGeom prst="rect">
            <a:avLst/>
          </a:prstGeom>
          <a:noFill/>
        </p:spPr>
        <p:txBody>
          <a:bodyPr wrap="square" lIns="22860" tIns="11430" rIns="22860" bIns="11430" rtlCol="0">
            <a:spAutoFit/>
          </a:bodyPr>
          <a:lstStyle/>
          <a:p>
            <a:r>
              <a:rPr lang="en-US" sz="1000" dirty="0" smtClean="0"/>
              <a:t>Init</a:t>
            </a:r>
            <a:endParaRPr lang="en-US" sz="1000" dirty="0"/>
          </a:p>
        </p:txBody>
      </p:sp>
      <p:sp>
        <p:nvSpPr>
          <p:cNvPr id="18" name="TextBox 17"/>
          <p:cNvSpPr txBox="1"/>
          <p:nvPr/>
        </p:nvSpPr>
        <p:spPr>
          <a:xfrm>
            <a:off x="2876550" y="247650"/>
            <a:ext cx="1562100" cy="330860"/>
          </a:xfrm>
          <a:prstGeom prst="rect">
            <a:avLst/>
          </a:prstGeom>
          <a:noFill/>
        </p:spPr>
        <p:txBody>
          <a:bodyPr wrap="square" lIns="22860" tIns="11430" rIns="22860" bIns="11430" rtlCol="0">
            <a:spAutoFit/>
          </a:bodyPr>
          <a:lstStyle/>
          <a:p>
            <a:r>
              <a:rPr lang="en-US" sz="1000" dirty="0" smtClean="0"/>
              <a:t>Temporal/Spatial Processing</a:t>
            </a:r>
          </a:p>
        </p:txBody>
      </p:sp>
      <p:sp>
        <p:nvSpPr>
          <p:cNvPr id="19" name="Rounded Rectangle 18"/>
          <p:cNvSpPr/>
          <p:nvPr/>
        </p:nvSpPr>
        <p:spPr>
          <a:xfrm>
            <a:off x="1600200" y="1085850"/>
            <a:ext cx="533400" cy="247650"/>
          </a:xfrm>
          <a:prstGeom prst="roundRect">
            <a:avLst/>
          </a:prstGeom>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600" dirty="0" err="1" smtClean="0"/>
              <a:t>CalcIDWeights</a:t>
            </a:r>
            <a:endParaRPr lang="en-US" sz="600" dirty="0"/>
          </a:p>
        </p:txBody>
      </p:sp>
      <p:sp>
        <p:nvSpPr>
          <p:cNvPr id="20" name="Rounded Rectangle 19"/>
          <p:cNvSpPr/>
          <p:nvPr/>
        </p:nvSpPr>
        <p:spPr>
          <a:xfrm>
            <a:off x="1657350" y="1866900"/>
            <a:ext cx="647700" cy="24765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err="1" smtClean="0"/>
              <a:t>AreaWeight</a:t>
            </a:r>
            <a:endParaRPr lang="en-US" sz="700" dirty="0"/>
          </a:p>
        </p:txBody>
      </p:sp>
      <p:sp>
        <p:nvSpPr>
          <p:cNvPr id="21" name="Rounded Rectangle 20"/>
          <p:cNvSpPr/>
          <p:nvPr/>
        </p:nvSpPr>
        <p:spPr>
          <a:xfrm>
            <a:off x="1657350" y="2247900"/>
            <a:ext cx="647700" cy="24765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err="1" smtClean="0"/>
              <a:t>LatLong</a:t>
            </a:r>
            <a:endParaRPr lang="en-US" sz="700" dirty="0"/>
          </a:p>
        </p:txBody>
      </p:sp>
      <p:sp>
        <p:nvSpPr>
          <p:cNvPr id="22" name="Rounded Rectangle 21"/>
          <p:cNvSpPr/>
          <p:nvPr/>
        </p:nvSpPr>
        <p:spPr>
          <a:xfrm>
            <a:off x="1600200" y="2628900"/>
            <a:ext cx="762000" cy="24765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err="1" smtClean="0"/>
              <a:t>LanduseStateVars</a:t>
            </a:r>
            <a:endParaRPr lang="en-US" sz="700" dirty="0"/>
          </a:p>
        </p:txBody>
      </p:sp>
      <p:sp>
        <p:nvSpPr>
          <p:cNvPr id="23" name="Rounded Rectangle 22"/>
          <p:cNvSpPr/>
          <p:nvPr/>
        </p:nvSpPr>
        <p:spPr>
          <a:xfrm>
            <a:off x="1657350" y="3009900"/>
            <a:ext cx="647700" cy="24765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err="1" smtClean="0"/>
              <a:t>ExtraTerrRad</a:t>
            </a:r>
            <a:endParaRPr lang="en-US" sz="700" dirty="0"/>
          </a:p>
        </p:txBody>
      </p:sp>
      <p:cxnSp>
        <p:nvCxnSpPr>
          <p:cNvPr id="24" name="Straight Arrow Connector 23"/>
          <p:cNvCxnSpPr>
            <a:stCxn id="13" idx="3"/>
            <a:endCxn id="14" idx="1"/>
          </p:cNvCxnSpPr>
          <p:nvPr/>
        </p:nvCxnSpPr>
        <p:spPr>
          <a:xfrm flipV="1">
            <a:off x="2514600" y="2371725"/>
            <a:ext cx="285750" cy="190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2971800" y="609600"/>
            <a:ext cx="1238250" cy="3752850"/>
          </a:xfrm>
          <a:prstGeom prst="roundRect">
            <a:avLst>
              <a:gd name="adj" fmla="val 2018"/>
            </a:avLst>
          </a:prstGeom>
          <a:noFill/>
          <a:ln>
            <a:solidFill>
              <a:schemeClr val="accent1">
                <a:lumMod val="60000"/>
                <a:lumOff val="40000"/>
              </a:schemeClr>
            </a:solidFill>
          </a:ln>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endParaRPr lang="en-US" sz="600" dirty="0" smtClean="0"/>
          </a:p>
        </p:txBody>
      </p:sp>
      <p:sp>
        <p:nvSpPr>
          <p:cNvPr id="26" name="Rounded Rectangle 25"/>
          <p:cNvSpPr/>
          <p:nvPr/>
        </p:nvSpPr>
        <p:spPr>
          <a:xfrm>
            <a:off x="4438650" y="495300"/>
            <a:ext cx="2076450" cy="3848100"/>
          </a:xfrm>
          <a:prstGeom prst="roundRect">
            <a:avLst>
              <a:gd name="adj" fmla="val 2018"/>
            </a:avLst>
          </a:prstGeom>
          <a:no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endParaRPr lang="en-US" sz="600" dirty="0" smtClean="0"/>
          </a:p>
        </p:txBody>
      </p:sp>
      <p:sp>
        <p:nvSpPr>
          <p:cNvPr id="27" name="Rounded Rectangle 26"/>
          <p:cNvSpPr/>
          <p:nvPr/>
        </p:nvSpPr>
        <p:spPr>
          <a:xfrm>
            <a:off x="3181350" y="1028700"/>
            <a:ext cx="533400" cy="247650"/>
          </a:xfrm>
          <a:prstGeom prst="roundRect">
            <a:avLst/>
          </a:prstGeom>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600" dirty="0" err="1" smtClean="0"/>
              <a:t>Regiionalizer</a:t>
            </a:r>
            <a:endParaRPr lang="en-US" sz="600" dirty="0"/>
          </a:p>
        </p:txBody>
      </p:sp>
      <p:sp>
        <p:nvSpPr>
          <p:cNvPr id="28" name="Rounded Rectangle 27"/>
          <p:cNvSpPr/>
          <p:nvPr/>
        </p:nvSpPr>
        <p:spPr>
          <a:xfrm>
            <a:off x="3219450" y="1066800"/>
            <a:ext cx="533400" cy="247650"/>
          </a:xfrm>
          <a:prstGeom prst="roundRect">
            <a:avLst/>
          </a:prstGeom>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600" dirty="0" err="1" smtClean="0"/>
              <a:t>Regiionalizer</a:t>
            </a:r>
            <a:endParaRPr lang="en-US" sz="600" dirty="0"/>
          </a:p>
        </p:txBody>
      </p:sp>
      <p:sp>
        <p:nvSpPr>
          <p:cNvPr id="29" name="Rounded Rectangle 28"/>
          <p:cNvSpPr/>
          <p:nvPr/>
        </p:nvSpPr>
        <p:spPr>
          <a:xfrm>
            <a:off x="3257550" y="1104900"/>
            <a:ext cx="533400" cy="247650"/>
          </a:xfrm>
          <a:prstGeom prst="roundRect">
            <a:avLst/>
          </a:prstGeom>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600" dirty="0" err="1" smtClean="0"/>
              <a:t>Regiionalizer</a:t>
            </a:r>
            <a:endParaRPr lang="en-US" sz="600" dirty="0"/>
          </a:p>
        </p:txBody>
      </p:sp>
      <p:sp>
        <p:nvSpPr>
          <p:cNvPr id="30" name="Rounded Rectangle 29"/>
          <p:cNvSpPr/>
          <p:nvPr/>
        </p:nvSpPr>
        <p:spPr>
          <a:xfrm>
            <a:off x="3295650" y="1143000"/>
            <a:ext cx="533400" cy="247650"/>
          </a:xfrm>
          <a:prstGeom prst="roundRect">
            <a:avLst/>
          </a:prstGeom>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600" dirty="0" err="1" smtClean="0"/>
              <a:t>Regiionalizer</a:t>
            </a:r>
            <a:endParaRPr lang="en-US" sz="600" dirty="0"/>
          </a:p>
        </p:txBody>
      </p:sp>
      <p:sp>
        <p:nvSpPr>
          <p:cNvPr id="31" name="Rounded Rectangle 30"/>
          <p:cNvSpPr/>
          <p:nvPr/>
        </p:nvSpPr>
        <p:spPr>
          <a:xfrm>
            <a:off x="3333750" y="1181100"/>
            <a:ext cx="533400" cy="247650"/>
          </a:xfrm>
          <a:prstGeom prst="roundRect">
            <a:avLst/>
          </a:prstGeom>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600" dirty="0" err="1" smtClean="0"/>
              <a:t>Regiionalizer</a:t>
            </a:r>
            <a:endParaRPr lang="en-US" sz="600" dirty="0"/>
          </a:p>
        </p:txBody>
      </p:sp>
      <p:sp>
        <p:nvSpPr>
          <p:cNvPr id="32" name="Rounded Rectangle 31"/>
          <p:cNvSpPr/>
          <p:nvPr/>
        </p:nvSpPr>
        <p:spPr>
          <a:xfrm>
            <a:off x="3371850" y="1219200"/>
            <a:ext cx="533400" cy="247650"/>
          </a:xfrm>
          <a:prstGeom prst="roundRect">
            <a:avLst/>
          </a:prstGeom>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600" dirty="0" err="1" smtClean="0"/>
              <a:t>Regiionalizer</a:t>
            </a:r>
            <a:endParaRPr lang="en-US" sz="600" dirty="0"/>
          </a:p>
        </p:txBody>
      </p:sp>
      <p:sp>
        <p:nvSpPr>
          <p:cNvPr id="33" name="Rounded Rectangle 32"/>
          <p:cNvSpPr/>
          <p:nvPr/>
        </p:nvSpPr>
        <p:spPr>
          <a:xfrm>
            <a:off x="3409950" y="1257300"/>
            <a:ext cx="533400" cy="24765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err="1" smtClean="0"/>
              <a:t>Regiionalizer</a:t>
            </a:r>
            <a:endParaRPr lang="en-US" sz="700" dirty="0"/>
          </a:p>
        </p:txBody>
      </p:sp>
      <p:sp>
        <p:nvSpPr>
          <p:cNvPr id="34" name="Rounded Rectangle 33"/>
          <p:cNvSpPr/>
          <p:nvPr/>
        </p:nvSpPr>
        <p:spPr>
          <a:xfrm>
            <a:off x="3333750" y="1714500"/>
            <a:ext cx="533400" cy="24765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Relative Humidity</a:t>
            </a:r>
            <a:endParaRPr lang="en-US" sz="700" dirty="0"/>
          </a:p>
        </p:txBody>
      </p:sp>
      <p:sp>
        <p:nvSpPr>
          <p:cNvPr id="35" name="Rounded Rectangle 34"/>
          <p:cNvSpPr/>
          <p:nvPr/>
        </p:nvSpPr>
        <p:spPr>
          <a:xfrm>
            <a:off x="3228975" y="2152650"/>
            <a:ext cx="742950" cy="26670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err="1" smtClean="0"/>
              <a:t>DailyNetRadiation</a:t>
            </a:r>
            <a:endParaRPr lang="en-US" sz="700" dirty="0"/>
          </a:p>
        </p:txBody>
      </p:sp>
      <p:sp>
        <p:nvSpPr>
          <p:cNvPr id="36" name="Rounded Rectangle 35"/>
          <p:cNvSpPr/>
          <p:nvPr/>
        </p:nvSpPr>
        <p:spPr>
          <a:xfrm>
            <a:off x="3228975" y="2590800"/>
            <a:ext cx="742950" cy="26670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Penman/</a:t>
            </a:r>
            <a:r>
              <a:rPr lang="en-US" sz="700" dirty="0" err="1" smtClean="0"/>
              <a:t>Monteith</a:t>
            </a:r>
            <a:endParaRPr lang="en-US" sz="700" dirty="0"/>
          </a:p>
        </p:txBody>
      </p:sp>
      <p:sp>
        <p:nvSpPr>
          <p:cNvPr id="37" name="Rounded Rectangle 36"/>
          <p:cNvSpPr/>
          <p:nvPr/>
        </p:nvSpPr>
        <p:spPr>
          <a:xfrm>
            <a:off x="3228975" y="2990850"/>
            <a:ext cx="742950" cy="26670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Rain/Snow Parts</a:t>
            </a:r>
            <a:endParaRPr lang="en-US" sz="700" dirty="0"/>
          </a:p>
        </p:txBody>
      </p:sp>
      <p:sp>
        <p:nvSpPr>
          <p:cNvPr id="38" name="Rounded Rectangle 37"/>
          <p:cNvSpPr/>
          <p:nvPr/>
        </p:nvSpPr>
        <p:spPr>
          <a:xfrm>
            <a:off x="3228975" y="3409950"/>
            <a:ext cx="742950" cy="26670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Interception</a:t>
            </a:r>
            <a:endParaRPr lang="en-US" sz="700" dirty="0"/>
          </a:p>
        </p:txBody>
      </p:sp>
      <p:sp>
        <p:nvSpPr>
          <p:cNvPr id="39" name="Rounded Rectangle 38"/>
          <p:cNvSpPr/>
          <p:nvPr/>
        </p:nvSpPr>
        <p:spPr>
          <a:xfrm>
            <a:off x="3228975" y="3886200"/>
            <a:ext cx="742950" cy="26670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Snow</a:t>
            </a:r>
            <a:endParaRPr lang="en-US" sz="700" dirty="0"/>
          </a:p>
        </p:txBody>
      </p:sp>
      <p:cxnSp>
        <p:nvCxnSpPr>
          <p:cNvPr id="40" name="Straight Arrow Connector 39"/>
          <p:cNvCxnSpPr/>
          <p:nvPr/>
        </p:nvCxnSpPr>
        <p:spPr>
          <a:xfrm>
            <a:off x="4219575" y="2188369"/>
            <a:ext cx="200025" cy="238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4610100" y="781050"/>
            <a:ext cx="742950" cy="26670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J2KProcessLayeredSoilWater2008</a:t>
            </a:r>
            <a:endParaRPr lang="en-US" sz="700" dirty="0"/>
          </a:p>
        </p:txBody>
      </p:sp>
      <p:sp>
        <p:nvSpPr>
          <p:cNvPr id="42" name="Rounded Rectangle 41"/>
          <p:cNvSpPr/>
          <p:nvPr/>
        </p:nvSpPr>
        <p:spPr>
          <a:xfrm>
            <a:off x="4610100" y="1181100"/>
            <a:ext cx="742950" cy="26670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J2KSNDormancy</a:t>
            </a:r>
            <a:endParaRPr lang="en-US" sz="700" dirty="0"/>
          </a:p>
        </p:txBody>
      </p:sp>
      <p:sp>
        <p:nvSpPr>
          <p:cNvPr id="43" name="Rounded Rectangle 42"/>
          <p:cNvSpPr/>
          <p:nvPr/>
        </p:nvSpPr>
        <p:spPr>
          <a:xfrm>
            <a:off x="4610100" y="1581150"/>
            <a:ext cx="742950" cy="26670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ETPETP</a:t>
            </a:r>
            <a:endParaRPr lang="en-US" sz="700" dirty="0"/>
          </a:p>
        </p:txBody>
      </p:sp>
      <p:sp>
        <p:nvSpPr>
          <p:cNvPr id="44" name="Rounded Rectangle 43"/>
          <p:cNvSpPr/>
          <p:nvPr/>
        </p:nvSpPr>
        <p:spPr>
          <a:xfrm>
            <a:off x="4591050" y="1981200"/>
            <a:ext cx="781050" cy="266700"/>
          </a:xfrm>
          <a:prstGeom prst="round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err="1" smtClean="0"/>
              <a:t>ManageLanduse</a:t>
            </a:r>
            <a:endParaRPr lang="en-US" sz="700" dirty="0" smtClean="0"/>
          </a:p>
          <a:p>
            <a:pPr algn="ctr"/>
            <a:r>
              <a:rPr lang="en-US" sz="700" dirty="0" err="1" smtClean="0"/>
              <a:t>Szeno</a:t>
            </a:r>
            <a:endParaRPr lang="en-US" sz="700" dirty="0"/>
          </a:p>
        </p:txBody>
      </p:sp>
      <p:sp>
        <p:nvSpPr>
          <p:cNvPr id="45" name="Rounded Rectangle 44"/>
          <p:cNvSpPr/>
          <p:nvPr/>
        </p:nvSpPr>
        <p:spPr>
          <a:xfrm>
            <a:off x="4610100" y="2381250"/>
            <a:ext cx="742950" cy="266700"/>
          </a:xfrm>
          <a:prstGeom prst="round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err="1" smtClean="0"/>
              <a:t>PotCropGrowth</a:t>
            </a:r>
            <a:endParaRPr lang="en-US" sz="700" dirty="0"/>
          </a:p>
        </p:txBody>
      </p:sp>
      <p:sp>
        <p:nvSpPr>
          <p:cNvPr id="46" name="Rounded Rectangle 45"/>
          <p:cNvSpPr/>
          <p:nvPr/>
        </p:nvSpPr>
        <p:spPr>
          <a:xfrm>
            <a:off x="4610100" y="2781300"/>
            <a:ext cx="742950" cy="266700"/>
          </a:xfrm>
          <a:prstGeom prst="round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J2KSoilTemplayer</a:t>
            </a:r>
            <a:endParaRPr lang="en-US" sz="700" dirty="0"/>
          </a:p>
        </p:txBody>
      </p:sp>
      <p:sp>
        <p:nvSpPr>
          <p:cNvPr id="47" name="Rounded Rectangle 46"/>
          <p:cNvSpPr/>
          <p:nvPr/>
        </p:nvSpPr>
        <p:spPr>
          <a:xfrm>
            <a:off x="4610100" y="3181350"/>
            <a:ext cx="742950" cy="26670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J2KNSoilLayer</a:t>
            </a:r>
            <a:endParaRPr lang="en-US" sz="700" dirty="0"/>
          </a:p>
        </p:txBody>
      </p:sp>
      <p:sp>
        <p:nvSpPr>
          <p:cNvPr id="48" name="Rounded Rectangle 47"/>
          <p:cNvSpPr/>
          <p:nvPr/>
        </p:nvSpPr>
        <p:spPr>
          <a:xfrm>
            <a:off x="4610100" y="3581400"/>
            <a:ext cx="742950" cy="26670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J2KProcess</a:t>
            </a:r>
          </a:p>
          <a:p>
            <a:pPr algn="ctr"/>
            <a:r>
              <a:rPr lang="en-US" sz="700" dirty="0" smtClean="0"/>
              <a:t>Groundwater</a:t>
            </a:r>
            <a:endParaRPr lang="en-US" sz="700" dirty="0"/>
          </a:p>
        </p:txBody>
      </p:sp>
      <p:sp>
        <p:nvSpPr>
          <p:cNvPr id="49" name="Rounded Rectangle 48"/>
          <p:cNvSpPr/>
          <p:nvPr/>
        </p:nvSpPr>
        <p:spPr>
          <a:xfrm>
            <a:off x="4610100" y="3943350"/>
            <a:ext cx="742950" cy="266700"/>
          </a:xfrm>
          <a:prstGeom prst="round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J2KGroundwater</a:t>
            </a:r>
          </a:p>
          <a:p>
            <a:pPr algn="ctr"/>
            <a:r>
              <a:rPr lang="en-US" sz="700" dirty="0" smtClean="0"/>
              <a:t>N2005</a:t>
            </a:r>
            <a:endParaRPr lang="en-US" sz="700" dirty="0"/>
          </a:p>
        </p:txBody>
      </p:sp>
      <p:sp>
        <p:nvSpPr>
          <p:cNvPr id="50" name="Rounded Rectangle 49"/>
          <p:cNvSpPr/>
          <p:nvPr/>
        </p:nvSpPr>
        <p:spPr>
          <a:xfrm>
            <a:off x="5648325" y="800100"/>
            <a:ext cx="742950" cy="266700"/>
          </a:xfrm>
          <a:prstGeom prst="round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J2KPlantGrowth</a:t>
            </a:r>
          </a:p>
          <a:p>
            <a:pPr algn="ctr"/>
            <a:r>
              <a:rPr lang="en-US" sz="700" dirty="0" err="1" smtClean="0"/>
              <a:t>WaterStress</a:t>
            </a:r>
            <a:endParaRPr lang="en-US" sz="700" dirty="0"/>
          </a:p>
        </p:txBody>
      </p:sp>
      <p:sp>
        <p:nvSpPr>
          <p:cNvPr id="51" name="Rounded Rectangle 50"/>
          <p:cNvSpPr/>
          <p:nvPr/>
        </p:nvSpPr>
        <p:spPr>
          <a:xfrm>
            <a:off x="5648325" y="1200150"/>
            <a:ext cx="742950" cy="266700"/>
          </a:xfrm>
          <a:prstGeom prst="round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J2KPlantGrowth</a:t>
            </a:r>
          </a:p>
          <a:p>
            <a:pPr algn="ctr"/>
            <a:r>
              <a:rPr lang="en-US" sz="700" dirty="0" err="1" smtClean="0"/>
              <a:t>TempStress</a:t>
            </a:r>
            <a:endParaRPr lang="en-US" sz="700" dirty="0"/>
          </a:p>
        </p:txBody>
      </p:sp>
      <p:sp>
        <p:nvSpPr>
          <p:cNvPr id="52" name="Rounded Rectangle 51"/>
          <p:cNvSpPr/>
          <p:nvPr/>
        </p:nvSpPr>
        <p:spPr>
          <a:xfrm>
            <a:off x="5648325" y="1600200"/>
            <a:ext cx="742950" cy="266700"/>
          </a:xfrm>
          <a:prstGeom prst="round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J2KPlantGrowth</a:t>
            </a:r>
          </a:p>
          <a:p>
            <a:pPr algn="ctr"/>
            <a:r>
              <a:rPr lang="en-US" sz="700" dirty="0" err="1" smtClean="0"/>
              <a:t>NitrogenStress</a:t>
            </a:r>
            <a:endParaRPr lang="en-US" sz="700" dirty="0"/>
          </a:p>
        </p:txBody>
      </p:sp>
      <p:sp>
        <p:nvSpPr>
          <p:cNvPr id="53" name="Rounded Rectangle 52"/>
          <p:cNvSpPr/>
          <p:nvPr/>
        </p:nvSpPr>
        <p:spPr>
          <a:xfrm>
            <a:off x="5562600" y="2000250"/>
            <a:ext cx="914400" cy="266700"/>
          </a:xfrm>
          <a:prstGeom prst="roundRect">
            <a:avLst/>
          </a:prstGeom>
          <a:solidFill>
            <a:schemeClr val="accent2">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J2KPlantGrowthStress</a:t>
            </a:r>
            <a:endParaRPr lang="en-US" sz="700" dirty="0"/>
          </a:p>
        </p:txBody>
      </p:sp>
      <p:sp>
        <p:nvSpPr>
          <p:cNvPr id="54" name="Rounded Rectangle 53"/>
          <p:cNvSpPr/>
          <p:nvPr/>
        </p:nvSpPr>
        <p:spPr>
          <a:xfrm>
            <a:off x="5595257" y="2400300"/>
            <a:ext cx="849086" cy="26670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J2KProcessHorizon</a:t>
            </a:r>
          </a:p>
          <a:p>
            <a:pPr algn="ctr"/>
            <a:r>
              <a:rPr lang="en-US" sz="700" dirty="0" smtClean="0"/>
              <a:t>Routing</a:t>
            </a:r>
            <a:endParaRPr lang="en-US" sz="700" dirty="0"/>
          </a:p>
        </p:txBody>
      </p:sp>
      <p:sp>
        <p:nvSpPr>
          <p:cNvPr id="55" name="Rounded Rectangle 54"/>
          <p:cNvSpPr/>
          <p:nvPr/>
        </p:nvSpPr>
        <p:spPr>
          <a:xfrm>
            <a:off x="5648325" y="2800350"/>
            <a:ext cx="742950" cy="26670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J2KNRoutinglayer</a:t>
            </a:r>
            <a:endParaRPr lang="en-US" sz="700" dirty="0"/>
          </a:p>
        </p:txBody>
      </p:sp>
      <p:sp>
        <p:nvSpPr>
          <p:cNvPr id="56" name="TextBox 55"/>
          <p:cNvSpPr txBox="1"/>
          <p:nvPr/>
        </p:nvSpPr>
        <p:spPr>
          <a:xfrm>
            <a:off x="3028950" y="571500"/>
            <a:ext cx="1314450" cy="176972"/>
          </a:xfrm>
          <a:prstGeom prst="rect">
            <a:avLst/>
          </a:prstGeom>
          <a:noFill/>
        </p:spPr>
        <p:txBody>
          <a:bodyPr wrap="square" lIns="22860" tIns="11430" rIns="22860" bIns="11430" rtlCol="0">
            <a:spAutoFit/>
          </a:bodyPr>
          <a:lstStyle/>
          <a:p>
            <a:r>
              <a:rPr lang="en-US" sz="1000" dirty="0" smtClean="0"/>
              <a:t>Surface - Processes</a:t>
            </a:r>
          </a:p>
        </p:txBody>
      </p:sp>
      <p:sp>
        <p:nvSpPr>
          <p:cNvPr id="57" name="TextBox 56"/>
          <p:cNvSpPr txBox="1"/>
          <p:nvPr/>
        </p:nvSpPr>
        <p:spPr>
          <a:xfrm>
            <a:off x="4533900" y="495300"/>
            <a:ext cx="1790700" cy="176972"/>
          </a:xfrm>
          <a:prstGeom prst="rect">
            <a:avLst/>
          </a:prstGeom>
          <a:noFill/>
        </p:spPr>
        <p:txBody>
          <a:bodyPr wrap="square" lIns="22860" tIns="11430" rIns="22860" bIns="11430" rtlCol="0">
            <a:spAutoFit/>
          </a:bodyPr>
          <a:lstStyle/>
          <a:p>
            <a:r>
              <a:rPr lang="en-US" sz="1000" dirty="0" err="1" smtClean="0"/>
              <a:t>SubSurface</a:t>
            </a:r>
            <a:r>
              <a:rPr lang="en-US" sz="1000" dirty="0" smtClean="0"/>
              <a:t> - Processes</a:t>
            </a:r>
          </a:p>
        </p:txBody>
      </p:sp>
      <p:sp>
        <p:nvSpPr>
          <p:cNvPr id="58" name="Rounded Rectangle 57"/>
          <p:cNvSpPr/>
          <p:nvPr/>
        </p:nvSpPr>
        <p:spPr>
          <a:xfrm>
            <a:off x="6629400" y="476250"/>
            <a:ext cx="1295400" cy="3867150"/>
          </a:xfrm>
          <a:prstGeom prst="roundRect">
            <a:avLst>
              <a:gd name="adj" fmla="val 2018"/>
            </a:avLst>
          </a:prstGeom>
          <a:no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endParaRPr lang="en-US" sz="600" dirty="0" smtClean="0"/>
          </a:p>
        </p:txBody>
      </p:sp>
      <p:sp>
        <p:nvSpPr>
          <p:cNvPr id="59" name="TextBox 58"/>
          <p:cNvSpPr txBox="1"/>
          <p:nvPr/>
        </p:nvSpPr>
        <p:spPr>
          <a:xfrm>
            <a:off x="6705600" y="590550"/>
            <a:ext cx="971550" cy="176972"/>
          </a:xfrm>
          <a:prstGeom prst="rect">
            <a:avLst/>
          </a:prstGeom>
          <a:noFill/>
        </p:spPr>
        <p:txBody>
          <a:bodyPr wrap="square" lIns="22860" tIns="11430" rIns="22860" bIns="11430" rtlCol="0">
            <a:spAutoFit/>
          </a:bodyPr>
          <a:lstStyle/>
          <a:p>
            <a:r>
              <a:rPr lang="en-US" sz="1000" dirty="0" smtClean="0"/>
              <a:t> Routing</a:t>
            </a:r>
          </a:p>
        </p:txBody>
      </p:sp>
      <p:sp>
        <p:nvSpPr>
          <p:cNvPr id="60" name="Rounded Rectangle 59"/>
          <p:cNvSpPr/>
          <p:nvPr/>
        </p:nvSpPr>
        <p:spPr>
          <a:xfrm>
            <a:off x="6772275" y="838200"/>
            <a:ext cx="838200" cy="22860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J2KProcessReach</a:t>
            </a:r>
          </a:p>
          <a:p>
            <a:pPr algn="ctr"/>
            <a:r>
              <a:rPr lang="en-US" sz="700" dirty="0" smtClean="0"/>
              <a:t>Routing</a:t>
            </a:r>
            <a:endParaRPr lang="en-US" sz="700" dirty="0"/>
          </a:p>
        </p:txBody>
      </p:sp>
      <p:sp>
        <p:nvSpPr>
          <p:cNvPr id="61" name="Rounded Rectangle 60"/>
          <p:cNvSpPr/>
          <p:nvPr/>
        </p:nvSpPr>
        <p:spPr>
          <a:xfrm>
            <a:off x="6724650" y="1238250"/>
            <a:ext cx="933450" cy="22860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J2KProcessReach</a:t>
            </a:r>
          </a:p>
          <a:p>
            <a:pPr algn="ctr"/>
            <a:r>
              <a:rPr lang="en-US" sz="700" dirty="0" err="1" smtClean="0"/>
              <a:t>RoutingN</a:t>
            </a:r>
            <a:endParaRPr lang="en-US" sz="700" dirty="0"/>
          </a:p>
        </p:txBody>
      </p:sp>
      <p:sp>
        <p:nvSpPr>
          <p:cNvPr id="62" name="Rounded Rectangle 61"/>
          <p:cNvSpPr/>
          <p:nvPr/>
        </p:nvSpPr>
        <p:spPr>
          <a:xfrm>
            <a:off x="6724650" y="1600200"/>
            <a:ext cx="933450" cy="22860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700" dirty="0" smtClean="0"/>
              <a:t>Output</a:t>
            </a:r>
            <a:endParaRPr lang="en-US" sz="700" dirty="0"/>
          </a:p>
        </p:txBody>
      </p:sp>
      <p:sp>
        <p:nvSpPr>
          <p:cNvPr id="63" name="Rounded Rectangle 62"/>
          <p:cNvSpPr/>
          <p:nvPr/>
        </p:nvSpPr>
        <p:spPr>
          <a:xfrm>
            <a:off x="1638300" y="1123950"/>
            <a:ext cx="533400" cy="247650"/>
          </a:xfrm>
          <a:prstGeom prst="roundRect">
            <a:avLst/>
          </a:prstGeom>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600" dirty="0" err="1" smtClean="0"/>
              <a:t>CalcIDWeights</a:t>
            </a:r>
            <a:endParaRPr lang="en-US" sz="600" dirty="0"/>
          </a:p>
        </p:txBody>
      </p:sp>
      <p:sp>
        <p:nvSpPr>
          <p:cNvPr id="64" name="Rounded Rectangle 63"/>
          <p:cNvSpPr/>
          <p:nvPr/>
        </p:nvSpPr>
        <p:spPr>
          <a:xfrm>
            <a:off x="1676400" y="1162050"/>
            <a:ext cx="533400" cy="247650"/>
          </a:xfrm>
          <a:prstGeom prst="roundRect">
            <a:avLst/>
          </a:prstGeom>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600" dirty="0" err="1" smtClean="0"/>
              <a:t>CalcIDWeights</a:t>
            </a:r>
            <a:endParaRPr lang="en-US" sz="600" dirty="0"/>
          </a:p>
        </p:txBody>
      </p:sp>
      <p:sp>
        <p:nvSpPr>
          <p:cNvPr id="65" name="Rounded Rectangle 64"/>
          <p:cNvSpPr/>
          <p:nvPr/>
        </p:nvSpPr>
        <p:spPr>
          <a:xfrm>
            <a:off x="1714500" y="1200150"/>
            <a:ext cx="533400" cy="247650"/>
          </a:xfrm>
          <a:prstGeom prst="roundRect">
            <a:avLst/>
          </a:prstGeom>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600" dirty="0" err="1" smtClean="0"/>
              <a:t>CalcIDWeights</a:t>
            </a:r>
            <a:endParaRPr lang="en-US" sz="600" dirty="0"/>
          </a:p>
        </p:txBody>
      </p:sp>
      <p:sp>
        <p:nvSpPr>
          <p:cNvPr id="66" name="Rounded Rectangle 65"/>
          <p:cNvSpPr/>
          <p:nvPr/>
        </p:nvSpPr>
        <p:spPr>
          <a:xfrm>
            <a:off x="1752600" y="1238250"/>
            <a:ext cx="533400" cy="247650"/>
          </a:xfrm>
          <a:prstGeom prst="roundRect">
            <a:avLst/>
          </a:prstGeom>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600" dirty="0" err="1" smtClean="0"/>
              <a:t>CalcIDWeights</a:t>
            </a:r>
            <a:endParaRPr lang="en-US" sz="600" dirty="0"/>
          </a:p>
        </p:txBody>
      </p:sp>
      <p:sp>
        <p:nvSpPr>
          <p:cNvPr id="67" name="Rounded Rectangle 66"/>
          <p:cNvSpPr/>
          <p:nvPr/>
        </p:nvSpPr>
        <p:spPr>
          <a:xfrm>
            <a:off x="1790700" y="1276350"/>
            <a:ext cx="533400" cy="247650"/>
          </a:xfrm>
          <a:prstGeom prst="roundRect">
            <a:avLst/>
          </a:prstGeom>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600" dirty="0" err="1" smtClean="0"/>
              <a:t>CalcIDWeights</a:t>
            </a:r>
            <a:endParaRPr lang="en-US" sz="600" dirty="0"/>
          </a:p>
        </p:txBody>
      </p:sp>
      <p:sp>
        <p:nvSpPr>
          <p:cNvPr id="68" name="Rounded Rectangle 67"/>
          <p:cNvSpPr/>
          <p:nvPr/>
        </p:nvSpPr>
        <p:spPr>
          <a:xfrm>
            <a:off x="1828800" y="1314450"/>
            <a:ext cx="533400" cy="247650"/>
          </a:xfrm>
          <a:prstGeom prst="roundRect">
            <a:avLst/>
          </a:prstGeom>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600" dirty="0" err="1" smtClean="0"/>
              <a:t>CalcIDWeights</a:t>
            </a:r>
            <a:endParaRPr lang="en-US" sz="600" dirty="0"/>
          </a:p>
        </p:txBody>
      </p:sp>
      <p:sp>
        <p:nvSpPr>
          <p:cNvPr id="69" name="Rounded Rectangle 68"/>
          <p:cNvSpPr/>
          <p:nvPr/>
        </p:nvSpPr>
        <p:spPr>
          <a:xfrm>
            <a:off x="1866900" y="1352550"/>
            <a:ext cx="533400" cy="247650"/>
          </a:xfrm>
          <a:prstGeom prst="round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r>
              <a:rPr lang="en-US" sz="600" dirty="0" err="1" smtClean="0"/>
              <a:t>CalcIDWeights</a:t>
            </a:r>
            <a:endParaRPr lang="en-US" sz="600" dirty="0"/>
          </a:p>
        </p:txBody>
      </p:sp>
      <p:cxnSp>
        <p:nvCxnSpPr>
          <p:cNvPr id="70" name="Straight Arrow Connector 69"/>
          <p:cNvCxnSpPr/>
          <p:nvPr/>
        </p:nvCxnSpPr>
        <p:spPr>
          <a:xfrm rot="5400000">
            <a:off x="3505200" y="2057400"/>
            <a:ext cx="19050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rot="5400000">
            <a:off x="3505200" y="2514600"/>
            <a:ext cx="19050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a:off x="3533775" y="2924175"/>
            <a:ext cx="13335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37" idx="2"/>
            <a:endCxn id="38" idx="0"/>
          </p:cNvCxnSpPr>
          <p:nvPr/>
        </p:nvCxnSpPr>
        <p:spPr>
          <a:xfrm rot="5400000">
            <a:off x="3524250" y="3333750"/>
            <a:ext cx="15240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rot="5400000">
            <a:off x="3495675" y="3781425"/>
            <a:ext cx="20955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endCxn id="34" idx="0"/>
          </p:cNvCxnSpPr>
          <p:nvPr/>
        </p:nvCxnSpPr>
        <p:spPr>
          <a:xfrm rot="5400000">
            <a:off x="3505200" y="1619250"/>
            <a:ext cx="19050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41" idx="2"/>
            <a:endCxn id="42" idx="0"/>
          </p:cNvCxnSpPr>
          <p:nvPr/>
        </p:nvCxnSpPr>
        <p:spPr>
          <a:xfrm rot="5400000">
            <a:off x="4914900" y="1114425"/>
            <a:ext cx="13335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42" idx="2"/>
            <a:endCxn id="43" idx="0"/>
          </p:cNvCxnSpPr>
          <p:nvPr/>
        </p:nvCxnSpPr>
        <p:spPr>
          <a:xfrm rot="5400000">
            <a:off x="4914900" y="1514475"/>
            <a:ext cx="13335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43" idx="2"/>
            <a:endCxn id="44" idx="0"/>
          </p:cNvCxnSpPr>
          <p:nvPr/>
        </p:nvCxnSpPr>
        <p:spPr>
          <a:xfrm rot="5400000">
            <a:off x="4914900" y="1914525"/>
            <a:ext cx="13335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44" idx="2"/>
            <a:endCxn id="45" idx="0"/>
          </p:cNvCxnSpPr>
          <p:nvPr/>
        </p:nvCxnSpPr>
        <p:spPr>
          <a:xfrm rot="5400000">
            <a:off x="4914900" y="2314575"/>
            <a:ext cx="13335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stCxn id="45" idx="2"/>
            <a:endCxn id="46" idx="0"/>
          </p:cNvCxnSpPr>
          <p:nvPr/>
        </p:nvCxnSpPr>
        <p:spPr>
          <a:xfrm rot="5400000">
            <a:off x="4914900" y="2714625"/>
            <a:ext cx="13335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stCxn id="46" idx="2"/>
            <a:endCxn id="47" idx="0"/>
          </p:cNvCxnSpPr>
          <p:nvPr/>
        </p:nvCxnSpPr>
        <p:spPr>
          <a:xfrm rot="5400000">
            <a:off x="4914900" y="3114675"/>
            <a:ext cx="13335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47" idx="2"/>
            <a:endCxn id="48" idx="0"/>
          </p:cNvCxnSpPr>
          <p:nvPr/>
        </p:nvCxnSpPr>
        <p:spPr>
          <a:xfrm rot="5400000">
            <a:off x="4914900" y="3514725"/>
            <a:ext cx="13335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48" idx="2"/>
            <a:endCxn id="49" idx="0"/>
          </p:cNvCxnSpPr>
          <p:nvPr/>
        </p:nvCxnSpPr>
        <p:spPr>
          <a:xfrm rot="5400000">
            <a:off x="4933950" y="3895725"/>
            <a:ext cx="9525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4" name="Shape 83"/>
          <p:cNvCxnSpPr>
            <a:stCxn id="49" idx="2"/>
            <a:endCxn id="50" idx="0"/>
          </p:cNvCxnSpPr>
          <p:nvPr/>
        </p:nvCxnSpPr>
        <p:spPr>
          <a:xfrm rot="5400000" flipH="1" flipV="1">
            <a:off x="3795713" y="1985963"/>
            <a:ext cx="3409950" cy="1038225"/>
          </a:xfrm>
          <a:prstGeom prst="bentConnector5">
            <a:avLst>
              <a:gd name="adj1" fmla="val -1676"/>
              <a:gd name="adj2" fmla="val 50000"/>
              <a:gd name="adj3" fmla="val 101676"/>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50" idx="2"/>
            <a:endCxn id="51" idx="0"/>
          </p:cNvCxnSpPr>
          <p:nvPr/>
        </p:nvCxnSpPr>
        <p:spPr>
          <a:xfrm rot="5400000">
            <a:off x="5953125" y="1133475"/>
            <a:ext cx="13335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51" idx="2"/>
            <a:endCxn id="52" idx="0"/>
          </p:cNvCxnSpPr>
          <p:nvPr/>
        </p:nvCxnSpPr>
        <p:spPr>
          <a:xfrm rot="5400000">
            <a:off x="5953125" y="1533525"/>
            <a:ext cx="13335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52" idx="2"/>
            <a:endCxn id="53" idx="0"/>
          </p:cNvCxnSpPr>
          <p:nvPr/>
        </p:nvCxnSpPr>
        <p:spPr>
          <a:xfrm rot="5400000">
            <a:off x="5953125" y="1933575"/>
            <a:ext cx="13335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53" idx="2"/>
            <a:endCxn id="54" idx="0"/>
          </p:cNvCxnSpPr>
          <p:nvPr/>
        </p:nvCxnSpPr>
        <p:spPr>
          <a:xfrm rot="5400000">
            <a:off x="5953125" y="2333625"/>
            <a:ext cx="13335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54" idx="2"/>
            <a:endCxn id="55" idx="0"/>
          </p:cNvCxnSpPr>
          <p:nvPr/>
        </p:nvCxnSpPr>
        <p:spPr>
          <a:xfrm rot="5400000">
            <a:off x="5953125" y="2733675"/>
            <a:ext cx="13335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stCxn id="60" idx="2"/>
            <a:endCxn id="61" idx="0"/>
          </p:cNvCxnSpPr>
          <p:nvPr/>
        </p:nvCxnSpPr>
        <p:spPr>
          <a:xfrm rot="5400000">
            <a:off x="7105650" y="1152525"/>
            <a:ext cx="17145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1" idx="2"/>
            <a:endCxn id="62" idx="0"/>
          </p:cNvCxnSpPr>
          <p:nvPr/>
        </p:nvCxnSpPr>
        <p:spPr>
          <a:xfrm rot="5400000">
            <a:off x="7124700" y="1533525"/>
            <a:ext cx="13335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2" name="Group 3"/>
          <p:cNvGrpSpPr>
            <a:grpSpLocks/>
          </p:cNvGrpSpPr>
          <p:nvPr/>
        </p:nvGrpSpPr>
        <p:grpSpPr bwMode="auto">
          <a:xfrm>
            <a:off x="6477000" y="4800600"/>
            <a:ext cx="1485900" cy="1200150"/>
            <a:chOff x="10143" y="23605"/>
            <a:chExt cx="4685" cy="3536"/>
          </a:xfrm>
        </p:grpSpPr>
        <p:pic>
          <p:nvPicPr>
            <p:cNvPr id="93" name="Picture 4" descr="hru_poly_new"/>
            <p:cNvPicPr preferRelativeResize="0">
              <a:picLocks noChangeAspect="1" noChangeArrowheads="1"/>
            </p:cNvPicPr>
            <p:nvPr/>
          </p:nvPicPr>
          <p:blipFill>
            <a:blip r:embed="rId2" cstate="print"/>
            <a:srcRect/>
            <a:stretch>
              <a:fillRect/>
            </a:stretch>
          </p:blipFill>
          <p:spPr bwMode="auto">
            <a:xfrm>
              <a:off x="10143" y="23605"/>
              <a:ext cx="4685" cy="3536"/>
            </a:xfrm>
            <a:prstGeom prst="rect">
              <a:avLst/>
            </a:prstGeom>
            <a:noFill/>
            <a:ln w="25400">
              <a:solidFill>
                <a:schemeClr val="tx1"/>
              </a:solidFill>
              <a:miter lim="800000"/>
              <a:headEnd/>
              <a:tailEnd/>
            </a:ln>
            <a:effectLst>
              <a:outerShdw dist="107763" dir="2700000" algn="ctr" rotWithShape="0">
                <a:srgbClr val="808080">
                  <a:alpha val="50000"/>
                </a:srgbClr>
              </a:outerShdw>
            </a:effectLst>
          </p:spPr>
        </p:pic>
        <p:sp>
          <p:nvSpPr>
            <p:cNvPr id="94" name="Freeform 5"/>
            <p:cNvSpPr>
              <a:spLocks noChangeAspect="1"/>
            </p:cNvSpPr>
            <p:nvPr/>
          </p:nvSpPr>
          <p:spPr bwMode="auto">
            <a:xfrm>
              <a:off x="10452" y="24421"/>
              <a:ext cx="3642" cy="1558"/>
            </a:xfrm>
            <a:custGeom>
              <a:avLst/>
              <a:gdLst>
                <a:gd name="T0" fmla="*/ 0 w 3642"/>
                <a:gd name="T1" fmla="*/ 6 h 912"/>
                <a:gd name="T2" fmla="*/ 0 w 3642"/>
                <a:gd name="T3" fmla="*/ 234 h 912"/>
                <a:gd name="T4" fmla="*/ 684 w 3642"/>
                <a:gd name="T5" fmla="*/ 234 h 912"/>
                <a:gd name="T6" fmla="*/ 684 w 3642"/>
                <a:gd name="T7" fmla="*/ 462 h 912"/>
                <a:gd name="T8" fmla="*/ 912 w 3642"/>
                <a:gd name="T9" fmla="*/ 468 h 912"/>
                <a:gd name="T10" fmla="*/ 912 w 3642"/>
                <a:gd name="T11" fmla="*/ 684 h 912"/>
                <a:gd name="T12" fmla="*/ 1140 w 3642"/>
                <a:gd name="T13" fmla="*/ 684 h 912"/>
                <a:gd name="T14" fmla="*/ 1140 w 3642"/>
                <a:gd name="T15" fmla="*/ 912 h 912"/>
                <a:gd name="T16" fmla="*/ 3642 w 3642"/>
                <a:gd name="T17" fmla="*/ 912 h 912"/>
                <a:gd name="T18" fmla="*/ 3642 w 3642"/>
                <a:gd name="T19" fmla="*/ 684 h 912"/>
                <a:gd name="T20" fmla="*/ 3408 w 3642"/>
                <a:gd name="T21" fmla="*/ 684 h 912"/>
                <a:gd name="T22" fmla="*/ 3408 w 3642"/>
                <a:gd name="T23" fmla="*/ 462 h 912"/>
                <a:gd name="T24" fmla="*/ 3192 w 3642"/>
                <a:gd name="T25" fmla="*/ 462 h 912"/>
                <a:gd name="T26" fmla="*/ 3192 w 3642"/>
                <a:gd name="T27" fmla="*/ 234 h 912"/>
                <a:gd name="T28" fmla="*/ 1824 w 3642"/>
                <a:gd name="T29" fmla="*/ 234 h 912"/>
                <a:gd name="T30" fmla="*/ 1824 w 3642"/>
                <a:gd name="T31" fmla="*/ 0 h 912"/>
                <a:gd name="T32" fmla="*/ 0 w 3642"/>
                <a:gd name="T33" fmla="*/ 6 h 9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642"/>
                <a:gd name="T52" fmla="*/ 0 h 912"/>
                <a:gd name="T53" fmla="*/ 3642 w 3642"/>
                <a:gd name="T54" fmla="*/ 912 h 9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642" h="912">
                  <a:moveTo>
                    <a:pt x="0" y="6"/>
                  </a:moveTo>
                  <a:lnTo>
                    <a:pt x="0" y="234"/>
                  </a:lnTo>
                  <a:lnTo>
                    <a:pt x="684" y="234"/>
                  </a:lnTo>
                  <a:lnTo>
                    <a:pt x="684" y="462"/>
                  </a:lnTo>
                  <a:lnTo>
                    <a:pt x="912" y="468"/>
                  </a:lnTo>
                  <a:lnTo>
                    <a:pt x="912" y="684"/>
                  </a:lnTo>
                  <a:lnTo>
                    <a:pt x="1140" y="684"/>
                  </a:lnTo>
                  <a:lnTo>
                    <a:pt x="1140" y="912"/>
                  </a:lnTo>
                  <a:lnTo>
                    <a:pt x="3642" y="912"/>
                  </a:lnTo>
                  <a:lnTo>
                    <a:pt x="3642" y="684"/>
                  </a:lnTo>
                  <a:lnTo>
                    <a:pt x="3408" y="684"/>
                  </a:lnTo>
                  <a:lnTo>
                    <a:pt x="3408" y="462"/>
                  </a:lnTo>
                  <a:lnTo>
                    <a:pt x="3192" y="462"/>
                  </a:lnTo>
                  <a:lnTo>
                    <a:pt x="3192" y="234"/>
                  </a:lnTo>
                  <a:lnTo>
                    <a:pt x="1824" y="234"/>
                  </a:lnTo>
                  <a:lnTo>
                    <a:pt x="1824" y="0"/>
                  </a:lnTo>
                  <a:lnTo>
                    <a:pt x="0" y="6"/>
                  </a:lnTo>
                  <a:close/>
                </a:path>
              </a:pathLst>
            </a:custGeom>
            <a:solidFill>
              <a:schemeClr val="accent2">
                <a:alpha val="39999"/>
              </a:schemeClr>
            </a:solidFill>
            <a:ln w="28575">
              <a:solidFill>
                <a:schemeClr val="tx1"/>
              </a:solidFill>
              <a:round/>
              <a:headEnd/>
              <a:tailEnd/>
            </a:ln>
          </p:spPr>
          <p:txBody>
            <a:bodyPr>
              <a:spAutoFit/>
            </a:bodyPr>
            <a:lstStyle/>
            <a:p>
              <a:endParaRPr lang="en-GB">
                <a:latin typeface="Gill Sans MT" pitchFamily="34" charset="0"/>
              </a:endParaRPr>
            </a:p>
          </p:txBody>
        </p:sp>
        <p:sp>
          <p:nvSpPr>
            <p:cNvPr id="95" name="Freeform 6"/>
            <p:cNvSpPr>
              <a:spLocks noChangeAspect="1"/>
            </p:cNvSpPr>
            <p:nvPr/>
          </p:nvSpPr>
          <p:spPr bwMode="auto">
            <a:xfrm>
              <a:off x="11820" y="25332"/>
              <a:ext cx="2046" cy="1558"/>
            </a:xfrm>
            <a:custGeom>
              <a:avLst/>
              <a:gdLst>
                <a:gd name="T0" fmla="*/ 0 w 2046"/>
                <a:gd name="T1" fmla="*/ 7 h 685"/>
                <a:gd name="T2" fmla="*/ 0 w 2046"/>
                <a:gd name="T3" fmla="*/ 229 h 685"/>
                <a:gd name="T4" fmla="*/ 228 w 2046"/>
                <a:gd name="T5" fmla="*/ 229 h 685"/>
                <a:gd name="T6" fmla="*/ 228 w 2046"/>
                <a:gd name="T7" fmla="*/ 457 h 685"/>
                <a:gd name="T8" fmla="*/ 462 w 2046"/>
                <a:gd name="T9" fmla="*/ 457 h 685"/>
                <a:gd name="T10" fmla="*/ 456 w 2046"/>
                <a:gd name="T11" fmla="*/ 685 h 685"/>
                <a:gd name="T12" fmla="*/ 678 w 2046"/>
                <a:gd name="T13" fmla="*/ 685 h 685"/>
                <a:gd name="T14" fmla="*/ 678 w 2046"/>
                <a:gd name="T15" fmla="*/ 457 h 685"/>
                <a:gd name="T16" fmla="*/ 906 w 2046"/>
                <a:gd name="T17" fmla="*/ 457 h 685"/>
                <a:gd name="T18" fmla="*/ 906 w 2046"/>
                <a:gd name="T19" fmla="*/ 229 h 685"/>
                <a:gd name="T20" fmla="*/ 1590 w 2046"/>
                <a:gd name="T21" fmla="*/ 229 h 685"/>
                <a:gd name="T22" fmla="*/ 1590 w 2046"/>
                <a:gd name="T23" fmla="*/ 457 h 685"/>
                <a:gd name="T24" fmla="*/ 2046 w 2046"/>
                <a:gd name="T25" fmla="*/ 457 h 685"/>
                <a:gd name="T26" fmla="*/ 2046 w 2046"/>
                <a:gd name="T27" fmla="*/ 247 h 685"/>
                <a:gd name="T28" fmla="*/ 1818 w 2046"/>
                <a:gd name="T29" fmla="*/ 240 h 685"/>
                <a:gd name="T30" fmla="*/ 1818 w 2046"/>
                <a:gd name="T31" fmla="*/ 0 h 685"/>
                <a:gd name="T32" fmla="*/ 0 w 2046"/>
                <a:gd name="T33" fmla="*/ 7 h 68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046"/>
                <a:gd name="T52" fmla="*/ 0 h 685"/>
                <a:gd name="T53" fmla="*/ 2046 w 2046"/>
                <a:gd name="T54" fmla="*/ 685 h 68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046" h="685">
                  <a:moveTo>
                    <a:pt x="0" y="7"/>
                  </a:moveTo>
                  <a:lnTo>
                    <a:pt x="0" y="229"/>
                  </a:lnTo>
                  <a:lnTo>
                    <a:pt x="228" y="229"/>
                  </a:lnTo>
                  <a:lnTo>
                    <a:pt x="228" y="457"/>
                  </a:lnTo>
                  <a:lnTo>
                    <a:pt x="462" y="457"/>
                  </a:lnTo>
                  <a:lnTo>
                    <a:pt x="456" y="685"/>
                  </a:lnTo>
                  <a:lnTo>
                    <a:pt x="678" y="685"/>
                  </a:lnTo>
                  <a:lnTo>
                    <a:pt x="678" y="457"/>
                  </a:lnTo>
                  <a:lnTo>
                    <a:pt x="906" y="457"/>
                  </a:lnTo>
                  <a:lnTo>
                    <a:pt x="906" y="229"/>
                  </a:lnTo>
                  <a:lnTo>
                    <a:pt x="1590" y="229"/>
                  </a:lnTo>
                  <a:lnTo>
                    <a:pt x="1590" y="457"/>
                  </a:lnTo>
                  <a:lnTo>
                    <a:pt x="2046" y="457"/>
                  </a:lnTo>
                  <a:lnTo>
                    <a:pt x="2046" y="247"/>
                  </a:lnTo>
                  <a:lnTo>
                    <a:pt x="1818" y="240"/>
                  </a:lnTo>
                  <a:lnTo>
                    <a:pt x="1818" y="0"/>
                  </a:lnTo>
                  <a:lnTo>
                    <a:pt x="0" y="7"/>
                  </a:lnTo>
                  <a:close/>
                </a:path>
              </a:pathLst>
            </a:custGeom>
            <a:solidFill>
              <a:srgbClr val="FF9900">
                <a:alpha val="39999"/>
              </a:srgbClr>
            </a:solidFill>
            <a:ln w="28575">
              <a:solidFill>
                <a:schemeClr val="tx1"/>
              </a:solidFill>
              <a:round/>
              <a:headEnd/>
              <a:tailEnd/>
            </a:ln>
          </p:spPr>
          <p:txBody>
            <a:bodyPr>
              <a:spAutoFit/>
            </a:bodyPr>
            <a:lstStyle/>
            <a:p>
              <a:endParaRPr lang="en-GB">
                <a:latin typeface="Gill Sans MT" pitchFamily="34" charset="0"/>
              </a:endParaRPr>
            </a:p>
          </p:txBody>
        </p:sp>
        <p:sp>
          <p:nvSpPr>
            <p:cNvPr id="96" name="Freeform 7"/>
            <p:cNvSpPr>
              <a:spLocks noChangeAspect="1"/>
            </p:cNvSpPr>
            <p:nvPr/>
          </p:nvSpPr>
          <p:spPr bwMode="auto">
            <a:xfrm>
              <a:off x="13632" y="25332"/>
              <a:ext cx="690" cy="1558"/>
            </a:xfrm>
            <a:custGeom>
              <a:avLst/>
              <a:gdLst>
                <a:gd name="T0" fmla="*/ 246 w 690"/>
                <a:gd name="T1" fmla="*/ 1 h 697"/>
                <a:gd name="T2" fmla="*/ 246 w 690"/>
                <a:gd name="T3" fmla="*/ 222 h 697"/>
                <a:gd name="T4" fmla="*/ 444 w 690"/>
                <a:gd name="T5" fmla="*/ 223 h 697"/>
                <a:gd name="T6" fmla="*/ 444 w 690"/>
                <a:gd name="T7" fmla="*/ 457 h 697"/>
                <a:gd name="T8" fmla="*/ 690 w 690"/>
                <a:gd name="T9" fmla="*/ 457 h 697"/>
                <a:gd name="T10" fmla="*/ 690 w 690"/>
                <a:gd name="T11" fmla="*/ 697 h 697"/>
                <a:gd name="T12" fmla="*/ 462 w 690"/>
                <a:gd name="T13" fmla="*/ 691 h 697"/>
                <a:gd name="T14" fmla="*/ 462 w 690"/>
                <a:gd name="T15" fmla="*/ 463 h 697"/>
                <a:gd name="T16" fmla="*/ 234 w 690"/>
                <a:gd name="T17" fmla="*/ 451 h 697"/>
                <a:gd name="T18" fmla="*/ 246 w 690"/>
                <a:gd name="T19" fmla="*/ 229 h 697"/>
                <a:gd name="T20" fmla="*/ 0 w 690"/>
                <a:gd name="T21" fmla="*/ 228 h 697"/>
                <a:gd name="T22" fmla="*/ 6 w 690"/>
                <a:gd name="T23" fmla="*/ 0 h 697"/>
                <a:gd name="T24" fmla="*/ 246 w 690"/>
                <a:gd name="T25" fmla="*/ 1 h 6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690"/>
                <a:gd name="T40" fmla="*/ 0 h 697"/>
                <a:gd name="T41" fmla="*/ 690 w 690"/>
                <a:gd name="T42" fmla="*/ 697 h 69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690" h="697">
                  <a:moveTo>
                    <a:pt x="246" y="1"/>
                  </a:moveTo>
                  <a:lnTo>
                    <a:pt x="246" y="222"/>
                  </a:lnTo>
                  <a:lnTo>
                    <a:pt x="444" y="223"/>
                  </a:lnTo>
                  <a:lnTo>
                    <a:pt x="444" y="457"/>
                  </a:lnTo>
                  <a:lnTo>
                    <a:pt x="690" y="457"/>
                  </a:lnTo>
                  <a:lnTo>
                    <a:pt x="690" y="697"/>
                  </a:lnTo>
                  <a:lnTo>
                    <a:pt x="462" y="691"/>
                  </a:lnTo>
                  <a:lnTo>
                    <a:pt x="462" y="463"/>
                  </a:lnTo>
                  <a:lnTo>
                    <a:pt x="234" y="451"/>
                  </a:lnTo>
                  <a:lnTo>
                    <a:pt x="246" y="229"/>
                  </a:lnTo>
                  <a:lnTo>
                    <a:pt x="0" y="228"/>
                  </a:lnTo>
                  <a:lnTo>
                    <a:pt x="6" y="0"/>
                  </a:lnTo>
                  <a:lnTo>
                    <a:pt x="246" y="1"/>
                  </a:lnTo>
                  <a:close/>
                </a:path>
              </a:pathLst>
            </a:custGeom>
            <a:solidFill>
              <a:srgbClr val="CC99FF">
                <a:alpha val="39999"/>
              </a:srgbClr>
            </a:solidFill>
            <a:ln w="28575">
              <a:solidFill>
                <a:schemeClr val="tx1"/>
              </a:solidFill>
              <a:round/>
              <a:headEnd/>
              <a:tailEnd/>
            </a:ln>
          </p:spPr>
          <p:txBody>
            <a:bodyPr>
              <a:spAutoFit/>
            </a:bodyPr>
            <a:lstStyle/>
            <a:p>
              <a:endParaRPr lang="en-GB">
                <a:latin typeface="Gill Sans MT" pitchFamily="34" charset="0"/>
              </a:endParaRPr>
            </a:p>
          </p:txBody>
        </p:sp>
        <p:sp>
          <p:nvSpPr>
            <p:cNvPr id="97" name="Freeform 8"/>
            <p:cNvSpPr>
              <a:spLocks noChangeAspect="1"/>
            </p:cNvSpPr>
            <p:nvPr/>
          </p:nvSpPr>
          <p:spPr bwMode="auto">
            <a:xfrm>
              <a:off x="13872" y="25327"/>
              <a:ext cx="678" cy="1558"/>
            </a:xfrm>
            <a:custGeom>
              <a:avLst/>
              <a:gdLst>
                <a:gd name="T0" fmla="*/ 6 w 678"/>
                <a:gd name="T1" fmla="*/ 0 h 456"/>
                <a:gd name="T2" fmla="*/ 450 w 678"/>
                <a:gd name="T3" fmla="*/ 6 h 456"/>
                <a:gd name="T4" fmla="*/ 450 w 678"/>
                <a:gd name="T5" fmla="*/ 240 h 456"/>
                <a:gd name="T6" fmla="*/ 678 w 678"/>
                <a:gd name="T7" fmla="*/ 240 h 456"/>
                <a:gd name="T8" fmla="*/ 678 w 678"/>
                <a:gd name="T9" fmla="*/ 456 h 456"/>
                <a:gd name="T10" fmla="*/ 204 w 678"/>
                <a:gd name="T11" fmla="*/ 456 h 456"/>
                <a:gd name="T12" fmla="*/ 204 w 678"/>
                <a:gd name="T13" fmla="*/ 222 h 456"/>
                <a:gd name="T14" fmla="*/ 0 w 678"/>
                <a:gd name="T15" fmla="*/ 222 h 456"/>
                <a:gd name="T16" fmla="*/ 6 w 678"/>
                <a:gd name="T17" fmla="*/ 0 h 45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78"/>
                <a:gd name="T28" fmla="*/ 0 h 456"/>
                <a:gd name="T29" fmla="*/ 678 w 678"/>
                <a:gd name="T30" fmla="*/ 456 h 45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78" h="456">
                  <a:moveTo>
                    <a:pt x="6" y="0"/>
                  </a:moveTo>
                  <a:lnTo>
                    <a:pt x="450" y="6"/>
                  </a:lnTo>
                  <a:lnTo>
                    <a:pt x="450" y="240"/>
                  </a:lnTo>
                  <a:lnTo>
                    <a:pt x="678" y="240"/>
                  </a:lnTo>
                  <a:lnTo>
                    <a:pt x="678" y="456"/>
                  </a:lnTo>
                  <a:lnTo>
                    <a:pt x="204" y="456"/>
                  </a:lnTo>
                  <a:lnTo>
                    <a:pt x="204" y="222"/>
                  </a:lnTo>
                  <a:lnTo>
                    <a:pt x="0" y="222"/>
                  </a:lnTo>
                  <a:lnTo>
                    <a:pt x="6" y="0"/>
                  </a:lnTo>
                  <a:close/>
                </a:path>
              </a:pathLst>
            </a:custGeom>
            <a:solidFill>
              <a:srgbClr val="FF0000">
                <a:alpha val="39999"/>
              </a:srgbClr>
            </a:solidFill>
            <a:ln w="28575">
              <a:solidFill>
                <a:schemeClr val="tx1"/>
              </a:solidFill>
              <a:round/>
              <a:headEnd/>
              <a:tailEnd/>
            </a:ln>
          </p:spPr>
          <p:txBody>
            <a:bodyPr>
              <a:spAutoFit/>
            </a:bodyPr>
            <a:lstStyle/>
            <a:p>
              <a:endParaRPr lang="en-GB">
                <a:latin typeface="Gill Sans MT" pitchFamily="34" charset="0"/>
              </a:endParaRPr>
            </a:p>
          </p:txBody>
        </p:sp>
        <p:sp>
          <p:nvSpPr>
            <p:cNvPr id="98" name="Line 9"/>
            <p:cNvSpPr>
              <a:spLocks noChangeShapeType="1"/>
            </p:cNvSpPr>
            <p:nvPr/>
          </p:nvSpPr>
          <p:spPr bwMode="auto">
            <a:xfrm flipV="1">
              <a:off x="12661" y="24426"/>
              <a:ext cx="325" cy="691"/>
            </a:xfrm>
            <a:prstGeom prst="line">
              <a:avLst/>
            </a:prstGeom>
            <a:noFill/>
            <a:ln w="57150">
              <a:solidFill>
                <a:schemeClr val="tx1"/>
              </a:solidFill>
              <a:round/>
              <a:headEnd/>
              <a:tailEnd type="stealth" w="med" len="lg"/>
            </a:ln>
          </p:spPr>
          <p:txBody>
            <a:bodyPr>
              <a:spAutoFit/>
            </a:bodyPr>
            <a:lstStyle/>
            <a:p>
              <a:endParaRPr lang="en-US"/>
            </a:p>
          </p:txBody>
        </p:sp>
        <p:sp>
          <p:nvSpPr>
            <p:cNvPr id="99" name="Line 10"/>
            <p:cNvSpPr>
              <a:spLocks noChangeShapeType="1"/>
            </p:cNvSpPr>
            <p:nvPr/>
          </p:nvSpPr>
          <p:spPr bwMode="auto">
            <a:xfrm>
              <a:off x="12756" y="25476"/>
              <a:ext cx="510" cy="510"/>
            </a:xfrm>
            <a:prstGeom prst="line">
              <a:avLst/>
            </a:prstGeom>
            <a:noFill/>
            <a:ln w="57150">
              <a:solidFill>
                <a:schemeClr val="tx1"/>
              </a:solidFill>
              <a:round/>
              <a:headEnd/>
              <a:tailEnd type="stealth" w="med" len="lg"/>
            </a:ln>
          </p:spPr>
          <p:txBody>
            <a:bodyPr>
              <a:spAutoFit/>
            </a:bodyPr>
            <a:lstStyle/>
            <a:p>
              <a:endParaRPr lang="en-US"/>
            </a:p>
          </p:txBody>
        </p:sp>
        <p:sp>
          <p:nvSpPr>
            <p:cNvPr id="100" name="Line 11"/>
            <p:cNvSpPr>
              <a:spLocks noChangeShapeType="1"/>
            </p:cNvSpPr>
            <p:nvPr/>
          </p:nvSpPr>
          <p:spPr bwMode="auto">
            <a:xfrm>
              <a:off x="14176" y="25906"/>
              <a:ext cx="270" cy="588"/>
            </a:xfrm>
            <a:prstGeom prst="line">
              <a:avLst/>
            </a:prstGeom>
            <a:noFill/>
            <a:ln w="57150">
              <a:solidFill>
                <a:schemeClr val="tx1"/>
              </a:solidFill>
              <a:round/>
              <a:headEnd/>
              <a:tailEnd type="stealth" w="med" len="lg"/>
            </a:ln>
          </p:spPr>
          <p:txBody>
            <a:bodyPr>
              <a:spAutoFit/>
            </a:bodyPr>
            <a:lstStyle/>
            <a:p>
              <a:endParaRPr lang="en-US"/>
            </a:p>
          </p:txBody>
        </p:sp>
        <p:sp>
          <p:nvSpPr>
            <p:cNvPr id="101" name="Line 12"/>
            <p:cNvSpPr>
              <a:spLocks noChangeShapeType="1"/>
            </p:cNvSpPr>
            <p:nvPr/>
          </p:nvSpPr>
          <p:spPr bwMode="auto">
            <a:xfrm>
              <a:off x="14152" y="25510"/>
              <a:ext cx="510" cy="510"/>
            </a:xfrm>
            <a:prstGeom prst="line">
              <a:avLst/>
            </a:prstGeom>
            <a:noFill/>
            <a:ln w="57150">
              <a:solidFill>
                <a:schemeClr val="tx1"/>
              </a:solidFill>
              <a:round/>
              <a:headEnd/>
              <a:tailEnd type="stealth" w="med" len="lg"/>
            </a:ln>
          </p:spPr>
          <p:txBody>
            <a:bodyPr>
              <a:spAutoFit/>
            </a:bodyPr>
            <a:lstStyle/>
            <a:p>
              <a:endParaRPr lang="en-US"/>
            </a:p>
          </p:txBody>
        </p:sp>
      </p:grpSp>
      <p:sp>
        <p:nvSpPr>
          <p:cNvPr id="102" name="Rectangle 54"/>
          <p:cNvSpPr>
            <a:spLocks noChangeArrowheads="1"/>
          </p:cNvSpPr>
          <p:nvPr/>
        </p:nvSpPr>
        <p:spPr bwMode="auto">
          <a:xfrm>
            <a:off x="3486150" y="4991100"/>
            <a:ext cx="375444" cy="100028"/>
          </a:xfrm>
          <a:prstGeom prst="rect">
            <a:avLst/>
          </a:prstGeom>
          <a:solidFill>
            <a:srgbClr val="FFFF99"/>
          </a:solidFill>
          <a:ln w="9525" algn="ctr">
            <a:solidFill>
              <a:schemeClr val="tx1"/>
            </a:solidFill>
            <a:miter lim="800000"/>
            <a:headEnd/>
            <a:tailEnd/>
          </a:ln>
        </p:spPr>
        <p:txBody>
          <a:bodyPr wrap="square" lIns="22860" tIns="11430" rIns="22860" bIns="11430" anchor="ctr">
            <a:spAutoFit/>
          </a:bodyPr>
          <a:lstStyle/>
          <a:p>
            <a:pPr algn="ctr">
              <a:spcBef>
                <a:spcPct val="50000"/>
              </a:spcBef>
            </a:pPr>
            <a:r>
              <a:rPr lang="de-DE" sz="500" dirty="0">
                <a:latin typeface="Trebuchet MS" pitchFamily="34" charset="0"/>
              </a:rPr>
              <a:t>HRU 1</a:t>
            </a:r>
          </a:p>
        </p:txBody>
      </p:sp>
      <p:sp>
        <p:nvSpPr>
          <p:cNvPr id="103" name="Rectangle 55"/>
          <p:cNvSpPr>
            <a:spLocks noChangeArrowheads="1"/>
          </p:cNvSpPr>
          <p:nvPr/>
        </p:nvSpPr>
        <p:spPr bwMode="auto">
          <a:xfrm>
            <a:off x="3852069" y="5172472"/>
            <a:ext cx="375444" cy="100028"/>
          </a:xfrm>
          <a:prstGeom prst="rect">
            <a:avLst/>
          </a:prstGeom>
          <a:solidFill>
            <a:srgbClr val="FFFF99"/>
          </a:solidFill>
          <a:ln w="9525" algn="ctr">
            <a:solidFill>
              <a:schemeClr val="tx1"/>
            </a:solidFill>
            <a:miter lim="800000"/>
            <a:headEnd/>
            <a:tailEnd/>
          </a:ln>
        </p:spPr>
        <p:txBody>
          <a:bodyPr wrap="square" lIns="22860" tIns="11430" rIns="22860" bIns="11430" anchor="ctr">
            <a:spAutoFit/>
          </a:bodyPr>
          <a:lstStyle/>
          <a:p>
            <a:pPr algn="ctr">
              <a:spcBef>
                <a:spcPct val="50000"/>
              </a:spcBef>
            </a:pPr>
            <a:r>
              <a:rPr lang="de-DE" sz="500" dirty="0">
                <a:latin typeface="Trebuchet MS" pitchFamily="34" charset="0"/>
              </a:rPr>
              <a:t>HRU 4</a:t>
            </a:r>
          </a:p>
        </p:txBody>
      </p:sp>
      <p:sp>
        <p:nvSpPr>
          <p:cNvPr id="104" name="Rectangle 56"/>
          <p:cNvSpPr>
            <a:spLocks noChangeArrowheads="1"/>
          </p:cNvSpPr>
          <p:nvPr/>
        </p:nvSpPr>
        <p:spPr bwMode="auto">
          <a:xfrm>
            <a:off x="4019550" y="4857750"/>
            <a:ext cx="375444" cy="100028"/>
          </a:xfrm>
          <a:prstGeom prst="rect">
            <a:avLst/>
          </a:prstGeom>
          <a:solidFill>
            <a:srgbClr val="FFFF99"/>
          </a:solidFill>
          <a:ln w="9525" algn="ctr">
            <a:solidFill>
              <a:schemeClr val="tx1"/>
            </a:solidFill>
            <a:miter lim="800000"/>
            <a:headEnd/>
            <a:tailEnd/>
          </a:ln>
        </p:spPr>
        <p:txBody>
          <a:bodyPr wrap="square" lIns="22860" tIns="11430" rIns="22860" bIns="11430" anchor="ctr">
            <a:spAutoFit/>
          </a:bodyPr>
          <a:lstStyle/>
          <a:p>
            <a:pPr algn="ctr">
              <a:spcBef>
                <a:spcPct val="50000"/>
              </a:spcBef>
            </a:pPr>
            <a:r>
              <a:rPr lang="de-DE" sz="500" dirty="0">
                <a:latin typeface="Trebuchet MS" pitchFamily="34" charset="0"/>
              </a:rPr>
              <a:t>HRU 2</a:t>
            </a:r>
          </a:p>
        </p:txBody>
      </p:sp>
      <p:sp>
        <p:nvSpPr>
          <p:cNvPr id="105" name="Rectangle 57"/>
          <p:cNvSpPr>
            <a:spLocks noChangeArrowheads="1"/>
          </p:cNvSpPr>
          <p:nvPr/>
        </p:nvSpPr>
        <p:spPr bwMode="auto">
          <a:xfrm>
            <a:off x="4610100" y="4914900"/>
            <a:ext cx="375444" cy="100028"/>
          </a:xfrm>
          <a:prstGeom prst="rect">
            <a:avLst/>
          </a:prstGeom>
          <a:solidFill>
            <a:srgbClr val="FFFF99"/>
          </a:solidFill>
          <a:ln w="9525" algn="ctr">
            <a:solidFill>
              <a:schemeClr val="tx1"/>
            </a:solidFill>
            <a:miter lim="800000"/>
            <a:headEnd/>
            <a:tailEnd/>
          </a:ln>
        </p:spPr>
        <p:txBody>
          <a:bodyPr wrap="square" lIns="22860" tIns="11430" rIns="22860" bIns="11430" anchor="ctr">
            <a:spAutoFit/>
          </a:bodyPr>
          <a:lstStyle/>
          <a:p>
            <a:pPr algn="ctr">
              <a:spcBef>
                <a:spcPct val="50000"/>
              </a:spcBef>
            </a:pPr>
            <a:r>
              <a:rPr lang="de-DE" sz="500" dirty="0">
                <a:latin typeface="Trebuchet MS" pitchFamily="34" charset="0"/>
              </a:rPr>
              <a:t>HRU 3</a:t>
            </a:r>
          </a:p>
        </p:txBody>
      </p:sp>
      <p:sp>
        <p:nvSpPr>
          <p:cNvPr id="106" name="Rectangle 58"/>
          <p:cNvSpPr>
            <a:spLocks noChangeArrowheads="1"/>
          </p:cNvSpPr>
          <p:nvPr/>
        </p:nvSpPr>
        <p:spPr bwMode="auto">
          <a:xfrm>
            <a:off x="4305300" y="5162550"/>
            <a:ext cx="375444" cy="100028"/>
          </a:xfrm>
          <a:prstGeom prst="rect">
            <a:avLst/>
          </a:prstGeom>
          <a:solidFill>
            <a:srgbClr val="FFFF99"/>
          </a:solidFill>
          <a:ln w="9525" algn="ctr">
            <a:solidFill>
              <a:schemeClr val="tx1"/>
            </a:solidFill>
            <a:miter lim="800000"/>
            <a:headEnd/>
            <a:tailEnd/>
          </a:ln>
        </p:spPr>
        <p:txBody>
          <a:bodyPr wrap="square" lIns="22860" tIns="11430" rIns="22860" bIns="11430" anchor="ctr">
            <a:spAutoFit/>
          </a:bodyPr>
          <a:lstStyle/>
          <a:p>
            <a:pPr algn="ctr">
              <a:spcBef>
                <a:spcPct val="50000"/>
              </a:spcBef>
            </a:pPr>
            <a:r>
              <a:rPr lang="de-DE" sz="500" dirty="0">
                <a:latin typeface="Trebuchet MS" pitchFamily="34" charset="0"/>
              </a:rPr>
              <a:t>HRU 5</a:t>
            </a:r>
          </a:p>
        </p:txBody>
      </p:sp>
      <p:sp>
        <p:nvSpPr>
          <p:cNvPr id="107" name="Rectangle 59"/>
          <p:cNvSpPr>
            <a:spLocks noChangeArrowheads="1"/>
          </p:cNvSpPr>
          <p:nvPr/>
        </p:nvSpPr>
        <p:spPr bwMode="auto">
          <a:xfrm>
            <a:off x="3975100" y="5350669"/>
            <a:ext cx="375444" cy="100028"/>
          </a:xfrm>
          <a:prstGeom prst="rect">
            <a:avLst/>
          </a:prstGeom>
          <a:solidFill>
            <a:srgbClr val="FFFF99"/>
          </a:solidFill>
          <a:ln w="9525" algn="ctr">
            <a:solidFill>
              <a:schemeClr val="tx1"/>
            </a:solidFill>
            <a:miter lim="800000"/>
            <a:headEnd/>
            <a:tailEnd/>
          </a:ln>
        </p:spPr>
        <p:txBody>
          <a:bodyPr wrap="square" lIns="22860" tIns="11430" rIns="22860" bIns="11430" anchor="ctr">
            <a:spAutoFit/>
          </a:bodyPr>
          <a:lstStyle/>
          <a:p>
            <a:pPr algn="ctr">
              <a:spcBef>
                <a:spcPct val="50000"/>
              </a:spcBef>
            </a:pPr>
            <a:r>
              <a:rPr lang="de-DE" sz="500" dirty="0">
                <a:latin typeface="Trebuchet MS" pitchFamily="34" charset="0"/>
              </a:rPr>
              <a:t>HRU 6</a:t>
            </a:r>
          </a:p>
        </p:txBody>
      </p:sp>
      <p:cxnSp>
        <p:nvCxnSpPr>
          <p:cNvPr id="108" name="AutoShape 60"/>
          <p:cNvCxnSpPr>
            <a:cxnSpLocks noChangeShapeType="1"/>
            <a:stCxn id="102" idx="2"/>
            <a:endCxn id="103" idx="0"/>
          </p:cNvCxnSpPr>
          <p:nvPr/>
        </p:nvCxnSpPr>
        <p:spPr bwMode="auto">
          <a:xfrm rot="16200000" flipH="1">
            <a:off x="3816159" y="4948840"/>
            <a:ext cx="81345" cy="365919"/>
          </a:xfrm>
          <a:prstGeom prst="bentConnector3">
            <a:avLst>
              <a:gd name="adj1" fmla="val 50000"/>
            </a:avLst>
          </a:prstGeom>
          <a:noFill/>
          <a:ln w="9525">
            <a:solidFill>
              <a:schemeClr val="tx1"/>
            </a:solidFill>
            <a:miter lim="800000"/>
            <a:headEnd/>
            <a:tailEnd type="triangle" w="med" len="med"/>
          </a:ln>
        </p:spPr>
      </p:cxnSp>
      <p:cxnSp>
        <p:nvCxnSpPr>
          <p:cNvPr id="109" name="AutoShape 61"/>
          <p:cNvCxnSpPr>
            <a:cxnSpLocks noChangeShapeType="1"/>
            <a:stCxn id="104" idx="2"/>
            <a:endCxn id="103" idx="0"/>
          </p:cNvCxnSpPr>
          <p:nvPr/>
        </p:nvCxnSpPr>
        <p:spPr bwMode="auto">
          <a:xfrm rot="5400000">
            <a:off x="4016184" y="4981384"/>
            <a:ext cx="214695" cy="167482"/>
          </a:xfrm>
          <a:prstGeom prst="bentConnector3">
            <a:avLst>
              <a:gd name="adj1" fmla="val 50000"/>
            </a:avLst>
          </a:prstGeom>
          <a:noFill/>
          <a:ln w="9525">
            <a:solidFill>
              <a:schemeClr val="tx1"/>
            </a:solidFill>
            <a:miter lim="800000"/>
            <a:headEnd/>
            <a:tailEnd type="triangle" w="med" len="med"/>
          </a:ln>
        </p:spPr>
      </p:cxnSp>
      <p:cxnSp>
        <p:nvCxnSpPr>
          <p:cNvPr id="110" name="AutoShape 62"/>
          <p:cNvCxnSpPr>
            <a:cxnSpLocks noChangeShapeType="1"/>
            <a:stCxn id="105" idx="2"/>
            <a:endCxn id="106" idx="0"/>
          </p:cNvCxnSpPr>
          <p:nvPr/>
        </p:nvCxnSpPr>
        <p:spPr bwMode="auto">
          <a:xfrm rot="5400000">
            <a:off x="4571611" y="4936339"/>
            <a:ext cx="147623" cy="304800"/>
          </a:xfrm>
          <a:prstGeom prst="bentConnector3">
            <a:avLst>
              <a:gd name="adj1" fmla="val 50000"/>
            </a:avLst>
          </a:prstGeom>
          <a:noFill/>
          <a:ln w="9525">
            <a:solidFill>
              <a:schemeClr val="tx1"/>
            </a:solidFill>
            <a:miter lim="800000"/>
            <a:headEnd/>
            <a:tailEnd type="triangle" w="med" len="med"/>
          </a:ln>
        </p:spPr>
      </p:cxnSp>
      <p:cxnSp>
        <p:nvCxnSpPr>
          <p:cNvPr id="111" name="AutoShape 63"/>
          <p:cNvCxnSpPr>
            <a:cxnSpLocks noChangeShapeType="1"/>
            <a:stCxn id="103" idx="2"/>
            <a:endCxn id="107" idx="0"/>
          </p:cNvCxnSpPr>
          <p:nvPr/>
        </p:nvCxnSpPr>
        <p:spPr bwMode="auto">
          <a:xfrm rot="16200000" flipH="1">
            <a:off x="4062222" y="5250069"/>
            <a:ext cx="78169" cy="123031"/>
          </a:xfrm>
          <a:prstGeom prst="bentConnector3">
            <a:avLst>
              <a:gd name="adj1" fmla="val 50000"/>
            </a:avLst>
          </a:prstGeom>
          <a:noFill/>
          <a:ln w="9525">
            <a:solidFill>
              <a:schemeClr val="tx1"/>
            </a:solidFill>
            <a:miter lim="800000"/>
            <a:headEnd/>
            <a:tailEnd type="triangle" w="med" len="med"/>
          </a:ln>
        </p:spPr>
      </p:cxnSp>
      <p:cxnSp>
        <p:nvCxnSpPr>
          <p:cNvPr id="112" name="AutoShape 64"/>
          <p:cNvCxnSpPr>
            <a:cxnSpLocks noChangeShapeType="1"/>
            <a:stCxn id="106" idx="2"/>
            <a:endCxn id="107" idx="0"/>
          </p:cNvCxnSpPr>
          <p:nvPr/>
        </p:nvCxnSpPr>
        <p:spPr bwMode="auto">
          <a:xfrm rot="5400000">
            <a:off x="4283877" y="5141523"/>
            <a:ext cx="88091" cy="330200"/>
          </a:xfrm>
          <a:prstGeom prst="bentConnector3">
            <a:avLst>
              <a:gd name="adj1" fmla="val 50000"/>
            </a:avLst>
          </a:prstGeom>
          <a:noFill/>
          <a:ln w="9525">
            <a:solidFill>
              <a:schemeClr val="tx1"/>
            </a:solidFill>
            <a:miter lim="800000"/>
            <a:headEnd/>
            <a:tailEnd type="triangle" w="med" len="med"/>
          </a:ln>
        </p:spPr>
      </p:cxnSp>
      <p:sp>
        <p:nvSpPr>
          <p:cNvPr id="113" name="Rectangle 66"/>
          <p:cNvSpPr>
            <a:spLocks noChangeArrowheads="1"/>
          </p:cNvSpPr>
          <p:nvPr/>
        </p:nvSpPr>
        <p:spPr bwMode="auto">
          <a:xfrm>
            <a:off x="3810000" y="5581650"/>
            <a:ext cx="461877" cy="100028"/>
          </a:xfrm>
          <a:prstGeom prst="rect">
            <a:avLst/>
          </a:prstGeom>
          <a:solidFill>
            <a:srgbClr val="3366FF"/>
          </a:solidFill>
          <a:ln w="9525" algn="ctr">
            <a:solidFill>
              <a:schemeClr val="tx1"/>
            </a:solidFill>
            <a:miter lim="800000"/>
            <a:headEnd/>
            <a:tailEnd/>
          </a:ln>
        </p:spPr>
        <p:txBody>
          <a:bodyPr wrap="square" lIns="22860" tIns="11430" rIns="22860" bIns="11430" anchor="ctr">
            <a:spAutoFit/>
          </a:bodyPr>
          <a:lstStyle/>
          <a:p>
            <a:pPr algn="ctr">
              <a:spcBef>
                <a:spcPct val="50000"/>
              </a:spcBef>
            </a:pPr>
            <a:r>
              <a:rPr lang="de-DE" sz="500" dirty="0">
                <a:solidFill>
                  <a:schemeClr val="bg1"/>
                </a:solidFill>
                <a:latin typeface="Trebuchet MS" pitchFamily="34" charset="0"/>
              </a:rPr>
              <a:t>Reach 1</a:t>
            </a:r>
          </a:p>
        </p:txBody>
      </p:sp>
      <p:sp>
        <p:nvSpPr>
          <p:cNvPr id="114" name="Rectangle 67"/>
          <p:cNvSpPr>
            <a:spLocks noChangeArrowheads="1"/>
          </p:cNvSpPr>
          <p:nvPr/>
        </p:nvSpPr>
        <p:spPr bwMode="auto">
          <a:xfrm>
            <a:off x="4514850" y="5715000"/>
            <a:ext cx="461877" cy="100028"/>
          </a:xfrm>
          <a:prstGeom prst="rect">
            <a:avLst/>
          </a:prstGeom>
          <a:solidFill>
            <a:srgbClr val="3366FF"/>
          </a:solidFill>
          <a:ln w="9525" algn="ctr">
            <a:solidFill>
              <a:schemeClr val="tx1"/>
            </a:solidFill>
            <a:miter lim="800000"/>
            <a:headEnd/>
            <a:tailEnd/>
          </a:ln>
        </p:spPr>
        <p:txBody>
          <a:bodyPr wrap="square" lIns="22860" tIns="11430" rIns="22860" bIns="11430" anchor="ctr">
            <a:spAutoFit/>
          </a:bodyPr>
          <a:lstStyle/>
          <a:p>
            <a:pPr algn="ctr">
              <a:spcBef>
                <a:spcPct val="50000"/>
              </a:spcBef>
            </a:pPr>
            <a:r>
              <a:rPr lang="de-DE" sz="500" dirty="0">
                <a:solidFill>
                  <a:schemeClr val="bg1"/>
                </a:solidFill>
                <a:latin typeface="Trebuchet MS" pitchFamily="34" charset="0"/>
              </a:rPr>
              <a:t>Reach 3</a:t>
            </a:r>
          </a:p>
        </p:txBody>
      </p:sp>
      <p:cxnSp>
        <p:nvCxnSpPr>
          <p:cNvPr id="115" name="AutoShape 68"/>
          <p:cNvCxnSpPr>
            <a:cxnSpLocks noChangeShapeType="1"/>
            <a:stCxn id="107" idx="2"/>
            <a:endCxn id="113" idx="0"/>
          </p:cNvCxnSpPr>
          <p:nvPr/>
        </p:nvCxnSpPr>
        <p:spPr bwMode="auto">
          <a:xfrm rot="5400000">
            <a:off x="4036404" y="5455232"/>
            <a:ext cx="130954" cy="121883"/>
          </a:xfrm>
          <a:prstGeom prst="bentConnector3">
            <a:avLst>
              <a:gd name="adj1" fmla="val 50000"/>
            </a:avLst>
          </a:prstGeom>
          <a:noFill/>
          <a:ln w="9525">
            <a:solidFill>
              <a:schemeClr val="tx1"/>
            </a:solidFill>
            <a:miter lim="800000"/>
            <a:headEnd/>
            <a:tailEnd type="triangle" w="med" len="med"/>
          </a:ln>
        </p:spPr>
      </p:cxnSp>
      <p:cxnSp>
        <p:nvCxnSpPr>
          <p:cNvPr id="116" name="AutoShape 69"/>
          <p:cNvCxnSpPr>
            <a:cxnSpLocks noChangeShapeType="1"/>
            <a:stCxn id="113" idx="3"/>
            <a:endCxn id="114" idx="1"/>
          </p:cNvCxnSpPr>
          <p:nvPr/>
        </p:nvCxnSpPr>
        <p:spPr bwMode="auto">
          <a:xfrm>
            <a:off x="4271877" y="5631664"/>
            <a:ext cx="242973" cy="133350"/>
          </a:xfrm>
          <a:prstGeom prst="straightConnector1">
            <a:avLst/>
          </a:prstGeom>
          <a:noFill/>
          <a:ln w="9525">
            <a:solidFill>
              <a:schemeClr val="tx1"/>
            </a:solidFill>
            <a:round/>
            <a:headEnd/>
            <a:tailEnd type="triangle" w="med" len="med"/>
          </a:ln>
        </p:spPr>
      </p:cxnSp>
      <p:sp>
        <p:nvSpPr>
          <p:cNvPr id="117" name="Rectangle 70"/>
          <p:cNvSpPr>
            <a:spLocks noChangeArrowheads="1"/>
          </p:cNvSpPr>
          <p:nvPr/>
        </p:nvSpPr>
        <p:spPr bwMode="auto">
          <a:xfrm>
            <a:off x="3790950" y="5867400"/>
            <a:ext cx="461877" cy="100028"/>
          </a:xfrm>
          <a:prstGeom prst="rect">
            <a:avLst/>
          </a:prstGeom>
          <a:solidFill>
            <a:srgbClr val="3366FF"/>
          </a:solidFill>
          <a:ln w="9525" algn="ctr">
            <a:solidFill>
              <a:schemeClr val="tx1"/>
            </a:solidFill>
            <a:miter lim="800000"/>
            <a:headEnd/>
            <a:tailEnd/>
          </a:ln>
        </p:spPr>
        <p:txBody>
          <a:bodyPr wrap="square" lIns="22860" tIns="11430" rIns="22860" bIns="11430" anchor="ctr">
            <a:spAutoFit/>
          </a:bodyPr>
          <a:lstStyle/>
          <a:p>
            <a:pPr algn="ctr">
              <a:spcBef>
                <a:spcPct val="50000"/>
              </a:spcBef>
            </a:pPr>
            <a:r>
              <a:rPr lang="de-DE" sz="500" dirty="0">
                <a:solidFill>
                  <a:schemeClr val="bg1"/>
                </a:solidFill>
                <a:latin typeface="Trebuchet MS" pitchFamily="34" charset="0"/>
              </a:rPr>
              <a:t>Reach 2</a:t>
            </a:r>
          </a:p>
        </p:txBody>
      </p:sp>
      <p:cxnSp>
        <p:nvCxnSpPr>
          <p:cNvPr id="118" name="AutoShape 71"/>
          <p:cNvCxnSpPr>
            <a:cxnSpLocks noChangeShapeType="1"/>
            <a:stCxn id="117" idx="3"/>
            <a:endCxn id="114" idx="1"/>
          </p:cNvCxnSpPr>
          <p:nvPr/>
        </p:nvCxnSpPr>
        <p:spPr bwMode="auto">
          <a:xfrm flipV="1">
            <a:off x="4252827" y="5765014"/>
            <a:ext cx="262023" cy="152400"/>
          </a:xfrm>
          <a:prstGeom prst="bentConnector3">
            <a:avLst>
              <a:gd name="adj1" fmla="val 50000"/>
            </a:avLst>
          </a:prstGeom>
          <a:noFill/>
          <a:ln w="9525">
            <a:solidFill>
              <a:schemeClr val="tx1"/>
            </a:solidFill>
            <a:miter lim="800000"/>
            <a:headEnd/>
            <a:tailEnd type="triangle" w="med" len="med"/>
          </a:ln>
        </p:spPr>
      </p:cxnSp>
      <p:cxnSp>
        <p:nvCxnSpPr>
          <p:cNvPr id="119" name="Elbow Connector 196"/>
          <p:cNvCxnSpPr>
            <a:stCxn id="16" idx="2"/>
          </p:cNvCxnSpPr>
          <p:nvPr/>
        </p:nvCxnSpPr>
        <p:spPr>
          <a:xfrm rot="16200000" flipH="1">
            <a:off x="1128713" y="3643313"/>
            <a:ext cx="1638300" cy="174307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0" name="Elbow Connector 198"/>
          <p:cNvCxnSpPr>
            <a:stCxn id="13" idx="2"/>
          </p:cNvCxnSpPr>
          <p:nvPr/>
        </p:nvCxnSpPr>
        <p:spPr>
          <a:xfrm rot="16200000" flipH="1">
            <a:off x="2352675" y="4219575"/>
            <a:ext cx="247650" cy="91440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21" name="Rectangle 54"/>
          <p:cNvSpPr>
            <a:spLocks noChangeArrowheads="1"/>
          </p:cNvSpPr>
          <p:nvPr/>
        </p:nvSpPr>
        <p:spPr bwMode="auto">
          <a:xfrm>
            <a:off x="3219450" y="4857750"/>
            <a:ext cx="375444" cy="100027"/>
          </a:xfrm>
          <a:prstGeom prst="rect">
            <a:avLst/>
          </a:prstGeom>
          <a:solidFill>
            <a:srgbClr val="FFFF99"/>
          </a:solidFill>
          <a:ln w="9525" algn="ctr">
            <a:solidFill>
              <a:schemeClr val="tx1"/>
            </a:solidFill>
            <a:prstDash val="dash"/>
            <a:miter lim="800000"/>
            <a:headEnd/>
            <a:tailEnd/>
          </a:ln>
        </p:spPr>
        <p:txBody>
          <a:bodyPr wrap="square" lIns="22860" tIns="11430" rIns="22860" bIns="11430" anchor="ctr">
            <a:spAutoFit/>
          </a:bodyPr>
          <a:lstStyle/>
          <a:p>
            <a:pPr algn="ctr">
              <a:spcBef>
                <a:spcPct val="50000"/>
              </a:spcBef>
            </a:pPr>
            <a:r>
              <a:rPr lang="de-DE" sz="500" dirty="0">
                <a:latin typeface="Trebuchet MS" pitchFamily="34" charset="0"/>
              </a:rPr>
              <a:t>HRU </a:t>
            </a:r>
            <a:r>
              <a:rPr lang="de-DE" sz="500" dirty="0" smtClean="0">
                <a:latin typeface="Trebuchet MS" pitchFamily="34" charset="0"/>
              </a:rPr>
              <a:t>x</a:t>
            </a:r>
            <a:endParaRPr lang="de-DE" sz="500" dirty="0">
              <a:latin typeface="Trebuchet MS" pitchFamily="34" charset="0"/>
            </a:endParaRPr>
          </a:p>
        </p:txBody>
      </p:sp>
      <p:sp>
        <p:nvSpPr>
          <p:cNvPr id="122" name="Rectangle 54"/>
          <p:cNvSpPr>
            <a:spLocks noChangeArrowheads="1"/>
          </p:cNvSpPr>
          <p:nvPr/>
        </p:nvSpPr>
        <p:spPr bwMode="auto">
          <a:xfrm>
            <a:off x="5105400" y="4857750"/>
            <a:ext cx="375444" cy="100027"/>
          </a:xfrm>
          <a:prstGeom prst="rect">
            <a:avLst/>
          </a:prstGeom>
          <a:solidFill>
            <a:srgbClr val="FFFF99"/>
          </a:solidFill>
          <a:ln w="9525" algn="ctr">
            <a:solidFill>
              <a:schemeClr val="tx1"/>
            </a:solidFill>
            <a:prstDash val="dash"/>
            <a:miter lim="800000"/>
            <a:headEnd/>
            <a:tailEnd/>
          </a:ln>
        </p:spPr>
        <p:txBody>
          <a:bodyPr wrap="square" lIns="22860" tIns="11430" rIns="22860" bIns="11430" anchor="ctr">
            <a:spAutoFit/>
          </a:bodyPr>
          <a:lstStyle/>
          <a:p>
            <a:pPr algn="ctr">
              <a:spcBef>
                <a:spcPct val="50000"/>
              </a:spcBef>
            </a:pPr>
            <a:r>
              <a:rPr lang="de-DE" sz="500" dirty="0">
                <a:latin typeface="Trebuchet MS" pitchFamily="34" charset="0"/>
              </a:rPr>
              <a:t>HRU </a:t>
            </a:r>
            <a:r>
              <a:rPr lang="de-DE" sz="500" dirty="0" smtClean="0">
                <a:latin typeface="Trebuchet MS" pitchFamily="34" charset="0"/>
              </a:rPr>
              <a:t>?</a:t>
            </a:r>
            <a:endParaRPr lang="de-DE" sz="500" dirty="0">
              <a:latin typeface="Trebuchet MS" pitchFamily="34" charset="0"/>
            </a:endParaRPr>
          </a:p>
        </p:txBody>
      </p:sp>
      <p:sp>
        <p:nvSpPr>
          <p:cNvPr id="123" name="Rectangle 54"/>
          <p:cNvSpPr>
            <a:spLocks noChangeArrowheads="1"/>
          </p:cNvSpPr>
          <p:nvPr/>
        </p:nvSpPr>
        <p:spPr bwMode="auto">
          <a:xfrm>
            <a:off x="5543550" y="4972050"/>
            <a:ext cx="375444" cy="100027"/>
          </a:xfrm>
          <a:prstGeom prst="rect">
            <a:avLst/>
          </a:prstGeom>
          <a:solidFill>
            <a:srgbClr val="FFFF99"/>
          </a:solidFill>
          <a:ln w="9525" algn="ctr">
            <a:solidFill>
              <a:schemeClr val="tx1"/>
            </a:solidFill>
            <a:prstDash val="dash"/>
            <a:miter lim="800000"/>
            <a:headEnd/>
            <a:tailEnd/>
          </a:ln>
        </p:spPr>
        <p:txBody>
          <a:bodyPr wrap="square" lIns="22860" tIns="11430" rIns="22860" bIns="11430" anchor="ctr">
            <a:spAutoFit/>
          </a:bodyPr>
          <a:lstStyle/>
          <a:p>
            <a:pPr algn="ctr">
              <a:spcBef>
                <a:spcPct val="50000"/>
              </a:spcBef>
            </a:pPr>
            <a:r>
              <a:rPr lang="de-DE" sz="500" dirty="0">
                <a:latin typeface="Trebuchet MS" pitchFamily="34" charset="0"/>
              </a:rPr>
              <a:t>HRU </a:t>
            </a:r>
            <a:r>
              <a:rPr lang="de-DE" sz="500" dirty="0" smtClean="0">
                <a:latin typeface="Trebuchet MS" pitchFamily="34" charset="0"/>
              </a:rPr>
              <a:t>?</a:t>
            </a:r>
            <a:endParaRPr lang="de-DE" sz="500" dirty="0">
              <a:latin typeface="Trebuchet MS" pitchFamily="34" charset="0"/>
            </a:endParaRPr>
          </a:p>
        </p:txBody>
      </p:sp>
      <p:cxnSp>
        <p:nvCxnSpPr>
          <p:cNvPr id="124" name="AutoShape 62"/>
          <p:cNvCxnSpPr>
            <a:cxnSpLocks noChangeShapeType="1"/>
            <a:stCxn id="122" idx="2"/>
            <a:endCxn id="106" idx="3"/>
          </p:cNvCxnSpPr>
          <p:nvPr/>
        </p:nvCxnSpPr>
        <p:spPr bwMode="auto">
          <a:xfrm rot="5400000">
            <a:off x="4859540" y="4778981"/>
            <a:ext cx="254787" cy="612378"/>
          </a:xfrm>
          <a:prstGeom prst="bentConnector2">
            <a:avLst/>
          </a:prstGeom>
          <a:noFill/>
          <a:ln w="9525">
            <a:solidFill>
              <a:schemeClr val="tx1"/>
            </a:solidFill>
            <a:miter lim="800000"/>
            <a:headEnd/>
            <a:tailEnd type="triangle" w="med" len="med"/>
          </a:ln>
        </p:spPr>
      </p:cxnSp>
      <p:sp>
        <p:nvSpPr>
          <p:cNvPr id="125" name="TextBox 124"/>
          <p:cNvSpPr txBox="1"/>
          <p:nvPr/>
        </p:nvSpPr>
        <p:spPr>
          <a:xfrm>
            <a:off x="1695450" y="5162550"/>
            <a:ext cx="435697" cy="146194"/>
          </a:xfrm>
          <a:prstGeom prst="rect">
            <a:avLst/>
          </a:prstGeom>
          <a:noFill/>
        </p:spPr>
        <p:txBody>
          <a:bodyPr wrap="none" lIns="22860" tIns="11430" rIns="22860" bIns="11430" rtlCol="0">
            <a:spAutoFit/>
          </a:bodyPr>
          <a:lstStyle/>
          <a:p>
            <a:r>
              <a:rPr lang="en-US" sz="800" dirty="0" smtClean="0"/>
              <a:t>Creation</a:t>
            </a:r>
            <a:endParaRPr lang="en-US" sz="800" dirty="0"/>
          </a:p>
        </p:txBody>
      </p:sp>
      <p:sp>
        <p:nvSpPr>
          <p:cNvPr id="126" name="TextBox 125"/>
          <p:cNvSpPr txBox="1"/>
          <p:nvPr/>
        </p:nvSpPr>
        <p:spPr>
          <a:xfrm>
            <a:off x="2190750" y="4648200"/>
            <a:ext cx="584775" cy="146194"/>
          </a:xfrm>
          <a:prstGeom prst="rect">
            <a:avLst/>
          </a:prstGeom>
          <a:noFill/>
        </p:spPr>
        <p:txBody>
          <a:bodyPr wrap="none" lIns="22860" tIns="11430" rIns="22860" bIns="11430" rtlCol="0">
            <a:spAutoFit/>
          </a:bodyPr>
          <a:lstStyle/>
          <a:p>
            <a:r>
              <a:rPr lang="en-US" sz="800" dirty="0" smtClean="0"/>
              <a:t>Initialization</a:t>
            </a:r>
            <a:endParaRPr lang="en-US" sz="800" dirty="0"/>
          </a:p>
        </p:txBody>
      </p:sp>
      <p:sp>
        <p:nvSpPr>
          <p:cNvPr id="127" name="Rounded Rectangle 126"/>
          <p:cNvSpPr/>
          <p:nvPr/>
        </p:nvSpPr>
        <p:spPr>
          <a:xfrm>
            <a:off x="2819400" y="4705350"/>
            <a:ext cx="5295900" cy="1409700"/>
          </a:xfrm>
          <a:prstGeom prst="roundRect">
            <a:avLst>
              <a:gd name="adj" fmla="val 2018"/>
            </a:avLst>
          </a:prstGeom>
          <a:noFill/>
        </p:spPr>
        <p:style>
          <a:lnRef idx="2">
            <a:schemeClr val="accent1"/>
          </a:lnRef>
          <a:fillRef idx="1">
            <a:schemeClr val="lt1"/>
          </a:fillRef>
          <a:effectRef idx="0">
            <a:schemeClr val="accent1"/>
          </a:effectRef>
          <a:fontRef idx="minor">
            <a:schemeClr val="dk1"/>
          </a:fontRef>
        </p:style>
        <p:txBody>
          <a:bodyPr lIns="22860" tIns="11430" rIns="22860" bIns="11430" rtlCol="0" anchor="ctr"/>
          <a:lstStyle/>
          <a:p>
            <a:pPr algn="ctr"/>
            <a:endParaRPr lang="en-US" sz="600" dirty="0" smtClean="0"/>
          </a:p>
        </p:txBody>
      </p:sp>
      <p:sp>
        <p:nvSpPr>
          <p:cNvPr id="128" name="Flowchart: Magnetic Disk 127"/>
          <p:cNvSpPr/>
          <p:nvPr/>
        </p:nvSpPr>
        <p:spPr>
          <a:xfrm>
            <a:off x="95250" y="2362200"/>
            <a:ext cx="438150" cy="2667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lIns="22860" tIns="11430" rIns="22860" bIns="11430" rtlCol="0" anchor="ctr"/>
          <a:lstStyle/>
          <a:p>
            <a:pPr algn="ctr"/>
            <a:endParaRPr lang="en-US"/>
          </a:p>
        </p:txBody>
      </p:sp>
      <p:sp>
        <p:nvSpPr>
          <p:cNvPr id="129" name="Left Brace 128"/>
          <p:cNvSpPr/>
          <p:nvPr/>
        </p:nvSpPr>
        <p:spPr>
          <a:xfrm>
            <a:off x="476250" y="514350"/>
            <a:ext cx="133350" cy="1771650"/>
          </a:xfrm>
          <a:prstGeom prst="leftBrace">
            <a:avLst/>
          </a:prstGeom>
        </p:spPr>
        <p:style>
          <a:lnRef idx="1">
            <a:schemeClr val="accent1"/>
          </a:lnRef>
          <a:fillRef idx="0">
            <a:schemeClr val="accent1"/>
          </a:fillRef>
          <a:effectRef idx="0">
            <a:schemeClr val="accent1"/>
          </a:effectRef>
          <a:fontRef idx="minor">
            <a:schemeClr val="tx1"/>
          </a:fontRef>
        </p:style>
        <p:txBody>
          <a:bodyPr lIns="22860" tIns="11430" rIns="22860" bIns="11430" rtlCol="0" anchor="ctr"/>
          <a:lstStyle/>
          <a:p>
            <a:pPr algn="ctr"/>
            <a:endParaRPr lang="en-US"/>
          </a:p>
        </p:txBody>
      </p:sp>
      <p:cxnSp>
        <p:nvCxnSpPr>
          <p:cNvPr id="130" name="Shape 129"/>
          <p:cNvCxnSpPr>
            <a:stCxn id="128" idx="0"/>
            <a:endCxn id="129" idx="1"/>
          </p:cNvCxnSpPr>
          <p:nvPr/>
        </p:nvCxnSpPr>
        <p:spPr>
          <a:xfrm rot="5400000" flipH="1" flipV="1">
            <a:off x="-130175" y="1844675"/>
            <a:ext cx="1050925" cy="16192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1" name="Flowchart: Magnetic Disk 130"/>
          <p:cNvSpPr/>
          <p:nvPr/>
        </p:nvSpPr>
        <p:spPr>
          <a:xfrm>
            <a:off x="95250" y="3911456"/>
            <a:ext cx="438150" cy="2667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lIns="22860" tIns="11430" rIns="22860" bIns="11430" rtlCol="0" anchor="ctr"/>
          <a:lstStyle/>
          <a:p>
            <a:pPr algn="ctr"/>
            <a:endParaRPr lang="en-US"/>
          </a:p>
        </p:txBody>
      </p:sp>
      <p:sp>
        <p:nvSpPr>
          <p:cNvPr id="132" name="Left Brace 131"/>
          <p:cNvSpPr/>
          <p:nvPr/>
        </p:nvSpPr>
        <p:spPr>
          <a:xfrm>
            <a:off x="514350" y="2990850"/>
            <a:ext cx="114300" cy="723900"/>
          </a:xfrm>
          <a:prstGeom prst="leftBrace">
            <a:avLst/>
          </a:prstGeom>
        </p:spPr>
        <p:style>
          <a:lnRef idx="1">
            <a:schemeClr val="accent1"/>
          </a:lnRef>
          <a:fillRef idx="0">
            <a:schemeClr val="accent1"/>
          </a:fillRef>
          <a:effectRef idx="0">
            <a:schemeClr val="accent1"/>
          </a:effectRef>
          <a:fontRef idx="minor">
            <a:schemeClr val="tx1"/>
          </a:fontRef>
        </p:style>
        <p:txBody>
          <a:bodyPr lIns="22860" tIns="11430" rIns="22860" bIns="11430" rtlCol="0" anchor="ctr"/>
          <a:lstStyle/>
          <a:p>
            <a:pPr algn="ctr"/>
            <a:endParaRPr lang="en-US"/>
          </a:p>
        </p:txBody>
      </p:sp>
      <p:cxnSp>
        <p:nvCxnSpPr>
          <p:cNvPr id="133" name="Shape 132"/>
          <p:cNvCxnSpPr>
            <a:stCxn id="131" idx="0"/>
            <a:endCxn id="132" idx="1"/>
          </p:cNvCxnSpPr>
          <p:nvPr/>
        </p:nvCxnSpPr>
        <p:spPr>
          <a:xfrm rot="5400000" flipH="1" flipV="1">
            <a:off x="90560" y="3576566"/>
            <a:ext cx="647556" cy="20002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sp>
        <p:nvSpPr>
          <p:cNvPr id="134" name="Flowchart: Magnetic Disk 133"/>
          <p:cNvSpPr/>
          <p:nvPr/>
        </p:nvSpPr>
        <p:spPr>
          <a:xfrm>
            <a:off x="8420100" y="1587356"/>
            <a:ext cx="438150" cy="26670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lIns="22860" tIns="11430" rIns="22860" bIns="11430" rtlCol="0" anchor="ctr"/>
          <a:lstStyle/>
          <a:p>
            <a:pPr algn="ctr"/>
            <a:endParaRPr lang="en-US"/>
          </a:p>
        </p:txBody>
      </p:sp>
      <p:cxnSp>
        <p:nvCxnSpPr>
          <p:cNvPr id="135" name="Straight Arrow Connector 134"/>
          <p:cNvCxnSpPr>
            <a:stCxn id="62" idx="3"/>
            <a:endCxn id="134" idx="2"/>
          </p:cNvCxnSpPr>
          <p:nvPr/>
        </p:nvCxnSpPr>
        <p:spPr>
          <a:xfrm>
            <a:off x="7658100" y="1714500"/>
            <a:ext cx="762000" cy="620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6515100" y="2390775"/>
            <a:ext cx="1143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7" name="TextBox 136"/>
          <p:cNvSpPr txBox="1"/>
          <p:nvPr/>
        </p:nvSpPr>
        <p:spPr>
          <a:xfrm>
            <a:off x="8458200" y="1987406"/>
            <a:ext cx="357149" cy="146194"/>
          </a:xfrm>
          <a:prstGeom prst="rect">
            <a:avLst/>
          </a:prstGeom>
          <a:noFill/>
        </p:spPr>
        <p:txBody>
          <a:bodyPr wrap="none" lIns="22860" tIns="11430" rIns="22860" bIns="11430" rtlCol="0">
            <a:spAutoFit/>
          </a:bodyPr>
          <a:lstStyle/>
          <a:p>
            <a:r>
              <a:rPr lang="en-US" sz="800" dirty="0" smtClean="0"/>
              <a:t>Output</a:t>
            </a:r>
            <a:endParaRPr lang="en-US" sz="800" dirty="0"/>
          </a:p>
        </p:txBody>
      </p:sp>
      <p:cxnSp>
        <p:nvCxnSpPr>
          <p:cNvPr id="138" name="Straight Connector 137"/>
          <p:cNvCxnSpPr/>
          <p:nvPr/>
        </p:nvCxnSpPr>
        <p:spPr>
          <a:xfrm rot="16200000" flipH="1">
            <a:off x="2847975" y="4486275"/>
            <a:ext cx="495300" cy="24765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rot="10800000" flipV="1">
            <a:off x="3600450" y="4362450"/>
            <a:ext cx="609600" cy="47625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rot="10800000" flipV="1">
            <a:off x="3238500" y="4324350"/>
            <a:ext cx="1200150" cy="5334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rot="10800000" flipV="1">
            <a:off x="3600450" y="4343400"/>
            <a:ext cx="2914650" cy="51435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42" name="Rectangle 67"/>
          <p:cNvSpPr>
            <a:spLocks noChangeArrowheads="1"/>
          </p:cNvSpPr>
          <p:nvPr/>
        </p:nvSpPr>
        <p:spPr bwMode="auto">
          <a:xfrm>
            <a:off x="5314950" y="5791200"/>
            <a:ext cx="461877" cy="100027"/>
          </a:xfrm>
          <a:prstGeom prst="rect">
            <a:avLst/>
          </a:prstGeom>
          <a:solidFill>
            <a:srgbClr val="3366FF"/>
          </a:solidFill>
          <a:ln w="9525" algn="ctr">
            <a:solidFill>
              <a:schemeClr val="tx1"/>
            </a:solidFill>
            <a:prstDash val="dash"/>
            <a:miter lim="800000"/>
            <a:headEnd/>
            <a:tailEnd/>
          </a:ln>
        </p:spPr>
        <p:txBody>
          <a:bodyPr wrap="square" lIns="22860" tIns="11430" rIns="22860" bIns="11430" anchor="ctr">
            <a:spAutoFit/>
          </a:bodyPr>
          <a:lstStyle/>
          <a:p>
            <a:pPr algn="ctr">
              <a:spcBef>
                <a:spcPct val="50000"/>
              </a:spcBef>
            </a:pPr>
            <a:r>
              <a:rPr lang="de-DE" sz="500" dirty="0">
                <a:solidFill>
                  <a:schemeClr val="bg1"/>
                </a:solidFill>
                <a:latin typeface="Trebuchet MS" pitchFamily="34" charset="0"/>
              </a:rPr>
              <a:t>Reach </a:t>
            </a:r>
            <a:r>
              <a:rPr lang="de-DE" sz="500" dirty="0" smtClean="0">
                <a:solidFill>
                  <a:schemeClr val="bg1"/>
                </a:solidFill>
                <a:latin typeface="Trebuchet MS" pitchFamily="34" charset="0"/>
              </a:rPr>
              <a:t>x</a:t>
            </a:r>
            <a:endParaRPr lang="de-DE" sz="500" dirty="0">
              <a:solidFill>
                <a:schemeClr val="bg1"/>
              </a:solidFill>
              <a:latin typeface="Trebuchet MS" pitchFamily="34" charset="0"/>
            </a:endParaRPr>
          </a:p>
        </p:txBody>
      </p:sp>
      <p:cxnSp>
        <p:nvCxnSpPr>
          <p:cNvPr id="143" name="AutoShape 71"/>
          <p:cNvCxnSpPr>
            <a:cxnSpLocks noChangeShapeType="1"/>
            <a:stCxn id="114" idx="3"/>
            <a:endCxn id="142" idx="1"/>
          </p:cNvCxnSpPr>
          <p:nvPr/>
        </p:nvCxnSpPr>
        <p:spPr bwMode="auto">
          <a:xfrm>
            <a:off x="4976727" y="5765014"/>
            <a:ext cx="338223" cy="76200"/>
          </a:xfrm>
          <a:prstGeom prst="bentConnector3">
            <a:avLst>
              <a:gd name="adj1" fmla="val 50000"/>
            </a:avLst>
          </a:prstGeom>
          <a:noFill/>
          <a:ln w="9525">
            <a:solidFill>
              <a:schemeClr val="tx1"/>
            </a:solidFill>
            <a:miter lim="800000"/>
            <a:headEnd/>
            <a:tailEnd type="triangle" w="med" len="med"/>
          </a:ln>
        </p:spPr>
      </p:cxnSp>
      <p:cxnSp>
        <p:nvCxnSpPr>
          <p:cNvPr id="144" name="Straight Connector 143"/>
          <p:cNvCxnSpPr/>
          <p:nvPr/>
        </p:nvCxnSpPr>
        <p:spPr>
          <a:xfrm rot="5400000">
            <a:off x="5257800" y="4381500"/>
            <a:ext cx="1447800" cy="13335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rot="10800000" flipV="1">
            <a:off x="5753100" y="4343400"/>
            <a:ext cx="2152650" cy="144780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a:stCxn id="22" idx="2"/>
            <a:endCxn id="23" idx="0"/>
          </p:cNvCxnSpPr>
          <p:nvPr/>
        </p:nvCxnSpPr>
        <p:spPr>
          <a:xfrm rot="5400000">
            <a:off x="1914525" y="2943225"/>
            <a:ext cx="13335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21" idx="2"/>
            <a:endCxn id="22" idx="0"/>
          </p:cNvCxnSpPr>
          <p:nvPr/>
        </p:nvCxnSpPr>
        <p:spPr>
          <a:xfrm rot="5400000">
            <a:off x="1914525" y="2562225"/>
            <a:ext cx="13335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a:stCxn id="20" idx="2"/>
          </p:cNvCxnSpPr>
          <p:nvPr/>
        </p:nvCxnSpPr>
        <p:spPr>
          <a:xfrm rot="5400000">
            <a:off x="1914326" y="2181225"/>
            <a:ext cx="133549" cy="1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a:endCxn id="20" idx="0"/>
          </p:cNvCxnSpPr>
          <p:nvPr/>
        </p:nvCxnSpPr>
        <p:spPr>
          <a:xfrm rot="5400000">
            <a:off x="1857375" y="1743075"/>
            <a:ext cx="247650" cy="39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0" name="TextBox 149"/>
          <p:cNvSpPr txBox="1"/>
          <p:nvPr/>
        </p:nvSpPr>
        <p:spPr>
          <a:xfrm>
            <a:off x="609600" y="6400800"/>
            <a:ext cx="3890809" cy="369332"/>
          </a:xfrm>
          <a:prstGeom prst="rect">
            <a:avLst/>
          </a:prstGeom>
          <a:noFill/>
        </p:spPr>
        <p:txBody>
          <a:bodyPr wrap="none" rtlCol="0">
            <a:spAutoFit/>
          </a:bodyPr>
          <a:lstStyle/>
          <a:p>
            <a:r>
              <a:rPr lang="en-US" dirty="0" err="1" smtClean="0"/>
              <a:t>AgES</a:t>
            </a:r>
            <a:r>
              <a:rPr lang="en-US" dirty="0" smtClean="0"/>
              <a:t> J2000/SN OMS3 components</a:t>
            </a:r>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29</a:t>
            </a:fld>
            <a:endParaRPr lang="en-US"/>
          </a:p>
        </p:txBody>
      </p:sp>
    </p:spTree>
    <p:extLst>
      <p:ext uri="{BB962C8B-B14F-4D97-AF65-F5344CB8AC3E}">
        <p14:creationId xmlns:p14="http://schemas.microsoft.com/office/powerpoint/2010/main" val="1244316239"/>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p:cNvSpPr>
            <a:spLocks noGrp="1" noChangeArrowheads="1"/>
          </p:cNvSpPr>
          <p:nvPr>
            <p:ph type="title"/>
          </p:nvPr>
        </p:nvSpPr>
        <p:spPr>
          <a:xfrm>
            <a:off x="456481" y="273629"/>
            <a:ext cx="8226720" cy="1143480"/>
          </a:xfrm>
        </p:spPr>
        <p:txBody>
          <a:bodyPr rtlCol="0">
            <a:normAutofit fontScale="90000"/>
          </a:bodyPr>
          <a:lstStyle/>
          <a:p>
            <a:pPr defTabSz="914305">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defRPr/>
            </a:pPr>
            <a:r>
              <a:rPr lang="en-US" dirty="0" smtClean="0"/>
              <a:t>Framework Dependent </a:t>
            </a:r>
            <a:br>
              <a:rPr lang="en-US" dirty="0" smtClean="0"/>
            </a:br>
            <a:r>
              <a:rPr lang="en-US" dirty="0" smtClean="0"/>
              <a:t>Lines of Code (FDLOC)</a:t>
            </a:r>
          </a:p>
        </p:txBody>
      </p:sp>
      <p:graphicFrame>
        <p:nvGraphicFramePr>
          <p:cNvPr id="16386" name="Group 2"/>
          <p:cNvGraphicFramePr>
            <a:graphicFrameLocks noGrp="1"/>
          </p:cNvGraphicFramePr>
          <p:nvPr/>
        </p:nvGraphicFramePr>
        <p:xfrm>
          <a:off x="167040" y="2439616"/>
          <a:ext cx="8745120" cy="3485165"/>
        </p:xfrm>
        <a:graphic>
          <a:graphicData uri="http://schemas.openxmlformats.org/drawingml/2006/table">
            <a:tbl>
              <a:tblPr/>
              <a:tblGrid>
                <a:gridCol w="5179680"/>
                <a:gridCol w="1231200"/>
                <a:gridCol w="1245600"/>
                <a:gridCol w="1088640"/>
              </a:tblGrid>
              <a:tr h="334115">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1" i="0" u="none" strike="noStrike" cap="none" normalizeH="0" baseline="0" smtClean="0">
                          <a:ln>
                            <a:noFill/>
                          </a:ln>
                          <a:solidFill>
                            <a:srgbClr val="000000"/>
                          </a:solidFill>
                          <a:effectLst/>
                          <a:latin typeface="Arial" charset="0"/>
                          <a:ea typeface="DejaVu Sans" charset="0"/>
                          <a:cs typeface="DejaVu Sans" charset="0"/>
                        </a:rPr>
                        <a:t>Implementation</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66CC"/>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1" i="0" u="none" strike="noStrike" cap="none" normalizeH="0" baseline="0" smtClean="0">
                          <a:ln>
                            <a:noFill/>
                          </a:ln>
                          <a:solidFill>
                            <a:srgbClr val="000000"/>
                          </a:solidFill>
                          <a:effectLst/>
                          <a:latin typeface="Arial" charset="0"/>
                          <a:ea typeface="DejaVu Sans" charset="0"/>
                          <a:cs typeface="DejaVu Sans" charset="0"/>
                        </a:rPr>
                        <a:t>LOC</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66CC"/>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1" i="0" u="none" strike="noStrike" cap="none" normalizeH="0" baseline="0" smtClean="0">
                          <a:ln>
                            <a:noFill/>
                          </a:ln>
                          <a:solidFill>
                            <a:srgbClr val="000000"/>
                          </a:solidFill>
                          <a:effectLst/>
                          <a:latin typeface="Arial" charset="0"/>
                          <a:ea typeface="DejaVu Sans" charset="0"/>
                          <a:cs typeface="DejaVu Sans" charset="0"/>
                        </a:rPr>
                        <a:t>FDC LOC</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66CC"/>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1" i="0" u="none" strike="noStrike" cap="none" normalizeH="0" baseline="0" smtClean="0">
                          <a:ln>
                            <a:noFill/>
                          </a:ln>
                          <a:solidFill>
                            <a:srgbClr val="000000"/>
                          </a:solidFill>
                          <a:effectLst/>
                          <a:latin typeface="Arial" charset="0"/>
                          <a:ea typeface="DejaVu Sans" charset="0"/>
                          <a:cs typeface="DejaVu Sans" charset="0"/>
                        </a:rPr>
                        <a:t>% FDC</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66CC"/>
                    </a:solidFill>
                  </a:tcPr>
                </a:tc>
              </a:tr>
              <a:tr h="485331">
                <a:tc>
                  <a:txBody>
                    <a:bodyPr/>
                    <a:lstStyle/>
                    <a:p>
                      <a:pPr marL="0" marR="0" lvl="0" indent="0" algn="just"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Plain C++ (.cpp and .h files)</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364</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0</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0.00%</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r>
              <a:tr h="403242">
                <a:tc>
                  <a:txBody>
                    <a:bodyPr/>
                    <a:lstStyle/>
                    <a:p>
                      <a:pPr marL="0" marR="0" lvl="0" indent="0" algn="just"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Plain Fortran (.F90 files)</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244</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0</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0.00%</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r>
              <a:tr h="378760">
                <a:tc>
                  <a:txBody>
                    <a:bodyPr/>
                    <a:lstStyle/>
                    <a:p>
                      <a:pPr marL="0" marR="0" lvl="0" indent="0" algn="just"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OMS Java (java source only, no infrastructure)</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444</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324</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72.90%</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r>
              <a:tr h="403242">
                <a:tc>
                  <a:txBody>
                    <a:bodyPr/>
                    <a:lstStyle/>
                    <a:p>
                      <a:pPr marL="0" marR="0" lvl="0" indent="0" algn="just"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NGMF Java (java source only, no infrastructure)</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244</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87</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35.60%</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r>
              <a:tr h="388841">
                <a:tc>
                  <a:txBody>
                    <a:bodyPr/>
                    <a:lstStyle/>
                    <a:p>
                      <a:pPr marL="0" marR="0" lvl="0" indent="0" algn="just"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ESMF C* (.cpp and .h files)</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496</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229</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46.16%</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r>
              <a:tr h="334115">
                <a:tc>
                  <a:txBody>
                    <a:bodyPr/>
                    <a:lstStyle/>
                    <a:p>
                      <a:pPr marL="0" marR="0" lvl="0" indent="0" algn="just"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ESMF Fortran (.F90 files)</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700</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270</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39.00%</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r>
              <a:tr h="357157">
                <a:tc>
                  <a:txBody>
                    <a:bodyPr/>
                    <a:lstStyle/>
                    <a:p>
                      <a:pPr marL="0" marR="0" lvl="0" indent="0" algn="just"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CCA Java (java source only, no infrastructure)</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9926</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9716</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97.88%</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0099FF"/>
                    </a:solidFill>
                  </a:tcPr>
                </a:tc>
              </a:tr>
              <a:tr h="400362">
                <a:tc>
                  <a:txBody>
                    <a:bodyPr/>
                    <a:lstStyle/>
                    <a:p>
                      <a:pPr marL="0" marR="0" lvl="0" indent="0" algn="just"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OpenMI Java</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532</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305</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457200" rtl="0" eaLnBrk="1" fontAlgn="base" latinLnBrk="0" hangingPunct="0">
                        <a:lnSpc>
                          <a:spcPct val="93000"/>
                        </a:lnSpc>
                        <a:spcBef>
                          <a:spcPct val="0"/>
                        </a:spcBef>
                        <a:spcAft>
                          <a:spcPct val="0"/>
                        </a:spcAft>
                        <a:buClr>
                          <a:srgbClr val="000000"/>
                        </a:buClr>
                        <a:buSzPct val="100000"/>
                        <a:buFont typeface="Times New Roman" pitchFamily="16" charset="0"/>
                        <a:buNone/>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kumimoji="0" lang="en-US" sz="1800" b="0" i="0" u="none" strike="noStrike" cap="none" normalizeH="0" baseline="0" smtClean="0">
                          <a:ln>
                            <a:noFill/>
                          </a:ln>
                          <a:solidFill>
                            <a:srgbClr val="000000"/>
                          </a:solidFill>
                          <a:effectLst/>
                          <a:latin typeface="Arial" charset="0"/>
                          <a:ea typeface="DejaVu Sans" charset="0"/>
                          <a:cs typeface="DejaVu Sans" charset="0"/>
                        </a:rPr>
                        <a:t>57.00%</a:t>
                      </a:r>
                    </a:p>
                  </a:txBody>
                  <a:tcPr marL="82944" marR="82944" marT="16003" marB="41476" anchor="ctr" horzOverflow="overflow">
                    <a:lnL w="360" cap="flat" cmpd="sng" algn="ctr">
                      <a:solidFill>
                        <a:srgbClr val="FFFFFF"/>
                      </a:solidFill>
                      <a:prstDash val="solid"/>
                      <a:round/>
                      <a:headEnd type="none" w="med" len="med"/>
                      <a:tailEnd type="none" w="med" len="med"/>
                    </a:lnL>
                    <a:lnR w="360" cap="flat" cmpd="sng" algn="ctr">
                      <a:solidFill>
                        <a:srgbClr val="FFFFFF"/>
                      </a:solidFill>
                      <a:prstDash val="solid"/>
                      <a:round/>
                      <a:headEnd type="none" w="med" len="med"/>
                      <a:tailEnd type="none" w="med" len="med"/>
                    </a:lnR>
                    <a:lnT w="360" cap="flat" cmpd="sng" algn="ctr">
                      <a:solidFill>
                        <a:srgbClr val="FFFFFF"/>
                      </a:solidFill>
                      <a:prstDash val="solid"/>
                      <a:round/>
                      <a:headEnd type="none" w="med" len="med"/>
                      <a:tailEnd type="none" w="med" len="med"/>
                    </a:lnT>
                    <a:lnB w="360" cap="flat" cmpd="sng" algn="ctr">
                      <a:solidFill>
                        <a:srgbClr val="FFFFFF"/>
                      </a:solidFill>
                      <a:prstDash val="solid"/>
                      <a:round/>
                      <a:headEnd type="none" w="med" len="med"/>
                      <a:tailEnd type="none" w="med" len="med"/>
                    </a:lnB>
                    <a:lnTlToBr>
                      <a:noFill/>
                    </a:lnTlToBr>
                    <a:lnBlToTr>
                      <a:noFill/>
                    </a:lnBlToTr>
                    <a:solidFill>
                      <a:srgbClr val="99CCFF"/>
                    </a:solidFill>
                  </a:tcPr>
                </a:tc>
              </a:tr>
            </a:tbl>
          </a:graphicData>
        </a:graphic>
      </p:graphicFrame>
      <p:sp>
        <p:nvSpPr>
          <p:cNvPr id="16439" name="Text Box 124"/>
          <p:cNvSpPr txBox="1">
            <a:spLocks noChangeArrowheads="1"/>
          </p:cNvSpPr>
          <p:nvPr/>
        </p:nvSpPr>
        <p:spPr bwMode="auto">
          <a:xfrm>
            <a:off x="456481" y="1571206"/>
            <a:ext cx="8228160" cy="4444307"/>
          </a:xfrm>
          <a:prstGeom prst="rect">
            <a:avLst/>
          </a:prstGeom>
          <a:noFill/>
          <a:ln w="9525">
            <a:noFill/>
            <a:round/>
            <a:headEnd/>
            <a:tailEnd/>
          </a:ln>
        </p:spPr>
        <p:txBody>
          <a:bodyPr lIns="0" tIns="25471" rIns="0" bIns="0"/>
          <a:lstStyle/>
          <a:p>
            <a:pPr marL="390246" indent="-293764">
              <a:spcAft>
                <a:spcPts val="1293"/>
              </a:spcAft>
              <a:buClr>
                <a:srgbClr val="FFCC99"/>
              </a:buClr>
              <a:buSzPct val="45000"/>
              <a:buFont typeface="Wingdings" charset="2"/>
              <a:buChar char=""/>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sz="2900" dirty="0" err="1">
                <a:cs typeface="Arial Unicode MS" charset="0"/>
              </a:rPr>
              <a:t>Thornthwaite</a:t>
            </a:r>
            <a:endParaRPr lang="en-US" sz="2900" dirty="0">
              <a:cs typeface="Arial Unicode MS" charset="0"/>
            </a:endParaRPr>
          </a:p>
          <a:p>
            <a:pPr marL="390246" indent="-293764">
              <a:spcAft>
                <a:spcPts val="1293"/>
              </a:spcAft>
              <a:tabLst>
                <a:tab pos="390246" algn="l"/>
                <a:tab pos="492487" algn="l"/>
                <a:tab pos="907213" algn="l"/>
                <a:tab pos="1321940" algn="l"/>
                <a:tab pos="1736666" algn="l"/>
                <a:tab pos="2151392" algn="l"/>
                <a:tab pos="2566118" algn="l"/>
                <a:tab pos="2980844" algn="l"/>
                <a:tab pos="3395570" algn="l"/>
                <a:tab pos="3810296" algn="l"/>
                <a:tab pos="4225022" algn="l"/>
                <a:tab pos="4639748" algn="l"/>
                <a:tab pos="5054475" algn="l"/>
                <a:tab pos="5469201" algn="l"/>
                <a:tab pos="5883927" algn="l"/>
                <a:tab pos="6298653" algn="l"/>
                <a:tab pos="6713379" algn="l"/>
                <a:tab pos="7128105" algn="l"/>
                <a:tab pos="7542831" algn="l"/>
                <a:tab pos="7957557" algn="l"/>
                <a:tab pos="8372284" algn="l"/>
              </a:tabLst>
            </a:pPr>
            <a:r>
              <a:rPr lang="en-US" sz="1100" dirty="0">
                <a:solidFill>
                  <a:srgbClr val="FFFFFF"/>
                </a:solidFill>
                <a:cs typeface="Arial Unicode MS" charset="0"/>
              </a:rPr>
              <a:t>* ESMF C implementation uses global data</a:t>
            </a:r>
          </a:p>
        </p:txBody>
      </p:sp>
      <p:sp>
        <p:nvSpPr>
          <p:cNvPr id="2" name="Slide Number Placeholder 1"/>
          <p:cNvSpPr>
            <a:spLocks noGrp="1"/>
          </p:cNvSpPr>
          <p:nvPr>
            <p:ph type="sldNum" sz="quarter" idx="12"/>
          </p:nvPr>
        </p:nvSpPr>
        <p:spPr/>
        <p:txBody>
          <a:bodyPr/>
          <a:lstStyle/>
          <a:p>
            <a:fld id="{E9353CB8-35B8-441F-A176-6CE3BA725640}" type="slidenum">
              <a:rPr lang="en-US" smtClean="0"/>
              <a:pPr/>
              <a:t>290</a:t>
            </a:fld>
            <a:endParaRPr lang="en-US"/>
          </a:p>
        </p:txBody>
      </p:sp>
    </p:spTree>
    <p:extLst>
      <p:ext uri="{BB962C8B-B14F-4D97-AF65-F5344CB8AC3E}">
        <p14:creationId xmlns:p14="http://schemas.microsoft.com/office/powerpoint/2010/main" val="4232396143"/>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a:t>
            </a:r>
            <a:endParaRPr lang="en-US" dirty="0"/>
          </a:p>
        </p:txBody>
      </p:sp>
      <p:sp>
        <p:nvSpPr>
          <p:cNvPr id="3" name="Content Placeholder 2"/>
          <p:cNvSpPr>
            <a:spLocks noGrp="1"/>
          </p:cNvSpPr>
          <p:nvPr>
            <p:ph idx="1"/>
          </p:nvPr>
        </p:nvSpPr>
        <p:spPr/>
        <p:txBody>
          <a:bodyPr>
            <a:normAutofit/>
          </a:bodyPr>
          <a:lstStyle/>
          <a:p>
            <a:r>
              <a:rPr lang="en-US" dirty="0" smtClean="0"/>
              <a:t>Infrastructure complexity</a:t>
            </a:r>
          </a:p>
          <a:p>
            <a:r>
              <a:rPr lang="en-US" dirty="0" smtClean="0"/>
              <a:t>Commitment level</a:t>
            </a:r>
          </a:p>
          <a:p>
            <a:r>
              <a:rPr lang="en-US" dirty="0" smtClean="0"/>
              <a:t>Learning curve</a:t>
            </a:r>
          </a:p>
          <a:p>
            <a:r>
              <a:rPr lang="en-US" dirty="0" smtClean="0"/>
              <a:t>App and Framework lifelines</a:t>
            </a:r>
          </a:p>
          <a:p>
            <a:r>
              <a:rPr lang="en-US" dirty="0" smtClean="0"/>
              <a:t>Legacy user code</a:t>
            </a:r>
          </a:p>
          <a:p>
            <a:r>
              <a:rPr lang="en-US" dirty="0" smtClean="0"/>
              <a:t>API/Type overlap </a:t>
            </a:r>
          </a:p>
          <a:p>
            <a:pPr>
              <a:buNone/>
            </a:pPr>
            <a:endParaRPr lang="en-US" dirty="0" smtClean="0"/>
          </a:p>
          <a:p>
            <a:r>
              <a:rPr lang="en-US" dirty="0" smtClean="0"/>
              <a:t>Invasive vs. non-invasive</a:t>
            </a:r>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291</a:t>
            </a:fld>
            <a:endParaRPr lang="en-US"/>
          </a:p>
        </p:txBody>
      </p:sp>
    </p:spTree>
    <p:extLst>
      <p:ext uri="{BB962C8B-B14F-4D97-AF65-F5344CB8AC3E}">
        <p14:creationId xmlns:p14="http://schemas.microsoft.com/office/powerpoint/2010/main" val="218284313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p:txBody>
          <a:bodyPr/>
          <a:lstStyle/>
          <a:p>
            <a:r>
              <a:rPr lang="en-US" dirty="0" smtClean="0"/>
              <a:t>Use Annotations/metadata over API</a:t>
            </a:r>
          </a:p>
          <a:p>
            <a:r>
              <a:rPr lang="en-US" dirty="0" smtClean="0"/>
              <a:t>Minimize the API or eliminate it entirely. </a:t>
            </a:r>
          </a:p>
          <a:p>
            <a:endParaRPr lang="en-US" dirty="0" smtClean="0"/>
          </a:p>
          <a:p>
            <a:endParaRPr lang="en-US" dirty="0" smtClean="0"/>
          </a:p>
          <a:p>
            <a:r>
              <a:rPr lang="en-US" dirty="0" smtClean="0"/>
              <a:t>Implementation Techniques</a:t>
            </a:r>
          </a:p>
          <a:p>
            <a:pPr lvl="1"/>
            <a:r>
              <a:rPr lang="en-US" dirty="0" smtClean="0"/>
              <a:t>Annotations / Attributes</a:t>
            </a:r>
          </a:p>
          <a:p>
            <a:pPr lvl="1"/>
            <a:r>
              <a:rPr lang="en-US" dirty="0" smtClean="0"/>
              <a:t>Runtime introspection / Reflection</a:t>
            </a:r>
          </a:p>
          <a:p>
            <a:pPr lvl="1"/>
            <a:r>
              <a:rPr lang="en-US" dirty="0" smtClean="0"/>
              <a:t>Dynamic class loading</a:t>
            </a:r>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292</a:t>
            </a:fld>
            <a:endParaRPr lang="en-US"/>
          </a:p>
        </p:txBody>
      </p:sp>
    </p:spTree>
    <p:extLst>
      <p:ext uri="{BB962C8B-B14F-4D97-AF65-F5344CB8AC3E}">
        <p14:creationId xmlns:p14="http://schemas.microsoft.com/office/powerpoint/2010/main" val="2034367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 Modeling System</a:t>
            </a:r>
            <a:endParaRPr lang="en-US" dirty="0"/>
          </a:p>
        </p:txBody>
      </p:sp>
      <p:sp>
        <p:nvSpPr>
          <p:cNvPr id="3" name="Content Placeholder 2"/>
          <p:cNvSpPr>
            <a:spLocks noGrp="1"/>
          </p:cNvSpPr>
          <p:nvPr>
            <p:ph sz="quarter" idx="1"/>
          </p:nvPr>
        </p:nvSpPr>
        <p:spPr/>
        <p:txBody>
          <a:bodyPr>
            <a:normAutofit/>
          </a:bodyPr>
          <a:lstStyle/>
          <a:p>
            <a:r>
              <a:rPr lang="en-US" dirty="0" smtClean="0"/>
              <a:t>Reduce redundancy in model development</a:t>
            </a:r>
          </a:p>
          <a:p>
            <a:r>
              <a:rPr lang="en-US" dirty="0" smtClean="0"/>
              <a:t>Improve model code quality</a:t>
            </a:r>
          </a:p>
          <a:p>
            <a:r>
              <a:rPr lang="en-US" dirty="0" smtClean="0"/>
              <a:t>Simplify model technology transfer</a:t>
            </a:r>
          </a:p>
          <a:p>
            <a:r>
              <a:rPr lang="en-US" dirty="0" smtClean="0"/>
              <a:t>Allow simulation traceability, support auditing</a:t>
            </a:r>
          </a:p>
          <a:p>
            <a:r>
              <a:rPr lang="en-US" dirty="0" smtClean="0"/>
              <a:t>Improve model maintainability</a:t>
            </a:r>
          </a:p>
          <a:p>
            <a:r>
              <a:rPr lang="en-US" dirty="0" smtClean="0"/>
              <a:t>Flexible use and rigorous testing of models</a:t>
            </a:r>
          </a:p>
          <a:p>
            <a:r>
              <a:rPr lang="en-US" dirty="0" smtClean="0"/>
              <a:t>Allow flexible change in science</a:t>
            </a:r>
          </a:p>
          <a:p>
            <a:r>
              <a:rPr lang="en-US" dirty="0" smtClean="0"/>
              <a:t>Open source</a:t>
            </a:r>
          </a:p>
          <a:p>
            <a:endParaRPr lang="en-US" dirty="0" smtClean="0"/>
          </a:p>
          <a:p>
            <a:r>
              <a:rPr lang="en-US" dirty="0" smtClean="0"/>
              <a:t>Software Framework for Environmental Modeling</a:t>
            </a:r>
          </a:p>
          <a:p>
            <a:pPr lvl="1"/>
            <a:r>
              <a:rPr lang="en-US" dirty="0" smtClean="0"/>
              <a:t>“Science building blocks”</a:t>
            </a:r>
          </a:p>
          <a:p>
            <a:pPr lvl="1"/>
            <a:endParaRPr lang="en-US" dirty="0" smtClean="0"/>
          </a:p>
          <a:p>
            <a:pPr lvl="1"/>
            <a:endParaRPr lang="en-US" dirty="0" smtClean="0"/>
          </a:p>
          <a:p>
            <a:pPr lvl="1"/>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3</a:t>
            </a:fld>
            <a:endParaRPr lang="en-US"/>
          </a:p>
        </p:txBody>
      </p:sp>
    </p:spTree>
    <p:extLst>
      <p:ext uri="{BB962C8B-B14F-4D97-AF65-F5344CB8AC3E}">
        <p14:creationId xmlns:p14="http://schemas.microsoft.com/office/powerpoint/2010/main" val="31232727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txBox="1">
            <a:spLocks/>
          </p:cNvSpPr>
          <p:nvPr/>
        </p:nvSpPr>
        <p:spPr>
          <a:xfrm>
            <a:off x="0" y="-24"/>
            <a:ext cx="9144000" cy="11430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GB" sz="4400" i="0" u="none" strike="noStrike" kern="0" cap="none" spc="0" normalizeH="0" baseline="0" noProof="0" dirty="0" smtClean="0">
                <a:ln>
                  <a:noFill/>
                </a:ln>
                <a:solidFill>
                  <a:schemeClr val="tx2"/>
                </a:solidFill>
                <a:effectLst/>
                <a:uLnTx/>
                <a:uFillTx/>
                <a:latin typeface="+mj-lt"/>
                <a:ea typeface="+mj-ea"/>
                <a:cs typeface="+mj-cs"/>
              </a:rPr>
              <a:t>OMS3/</a:t>
            </a:r>
            <a:r>
              <a:rPr kumimoji="0" lang="en-GB" sz="4400" i="0" u="none" strike="noStrike" kern="0" cap="none" spc="0" normalizeH="0" baseline="0" noProof="0" dirty="0" err="1" smtClean="0">
                <a:ln>
                  <a:noFill/>
                </a:ln>
                <a:solidFill>
                  <a:schemeClr val="tx2"/>
                </a:solidFill>
                <a:effectLst/>
                <a:uLnTx/>
                <a:uFillTx/>
                <a:latin typeface="+mj-lt"/>
                <a:ea typeface="+mj-ea"/>
                <a:cs typeface="+mj-cs"/>
              </a:rPr>
              <a:t>AgES</a:t>
            </a:r>
            <a:r>
              <a:rPr kumimoji="0" lang="en-GB" sz="4400" i="0" u="none" strike="noStrike" kern="0" cap="none" spc="0" normalizeH="0" noProof="0" dirty="0" smtClean="0">
                <a:ln>
                  <a:noFill/>
                </a:ln>
                <a:solidFill>
                  <a:schemeClr val="tx2"/>
                </a:solidFill>
                <a:effectLst/>
                <a:uLnTx/>
                <a:uFillTx/>
                <a:latin typeface="+mj-lt"/>
                <a:ea typeface="+mj-ea"/>
                <a:cs typeface="+mj-cs"/>
              </a:rPr>
              <a:t> </a:t>
            </a:r>
            <a:r>
              <a:rPr kumimoji="0" lang="en-GB" sz="4400" i="0" u="none" strike="noStrike" kern="0" cap="none" spc="0" normalizeH="0" baseline="0" noProof="0" dirty="0" smtClean="0">
                <a:ln>
                  <a:noFill/>
                </a:ln>
                <a:solidFill>
                  <a:schemeClr val="tx2"/>
                </a:solidFill>
                <a:effectLst/>
                <a:uLnTx/>
                <a:uFillTx/>
                <a:latin typeface="+mj-lt"/>
                <a:ea typeface="+mj-ea"/>
                <a:cs typeface="+mj-cs"/>
              </a:rPr>
              <a:t>Watershed Model</a:t>
            </a:r>
            <a:endParaRPr kumimoji="0" lang="en-GB" sz="4400" i="0" u="none" strike="noStrike" kern="0" cap="none" spc="0" normalizeH="0" baseline="0" noProof="0" dirty="0">
              <a:ln>
                <a:noFill/>
              </a:ln>
              <a:solidFill>
                <a:schemeClr val="tx2"/>
              </a:solidFill>
              <a:effectLst/>
              <a:uLnTx/>
              <a:uFillTx/>
              <a:latin typeface="+mj-lt"/>
              <a:ea typeface="+mj-ea"/>
              <a:cs typeface="+mj-cs"/>
            </a:endParaRPr>
          </a:p>
        </p:txBody>
      </p:sp>
      <p:sp>
        <p:nvSpPr>
          <p:cNvPr id="3" name="Inhaltsplatzhalter 48"/>
          <p:cNvSpPr txBox="1">
            <a:spLocks/>
          </p:cNvSpPr>
          <p:nvPr/>
        </p:nvSpPr>
        <p:spPr>
          <a:xfrm>
            <a:off x="0" y="754743"/>
            <a:ext cx="6662058" cy="6633027"/>
          </a:xfrm>
          <a:prstGeom prst="rect">
            <a:avLst/>
          </a:prstGeom>
        </p:spPr>
        <p:txBody>
          <a:bodyPr>
            <a:normAutofit fontScale="62500" lnSpcReduction="20000"/>
          </a:bodyPr>
          <a:lstStyle/>
          <a:p>
            <a:pPr marL="342900" marR="0" lvl="0" indent="-342900" algn="l" defTabSz="914400" rtl="0" eaLnBrk="0" fontAlgn="base" latinLnBrk="0" hangingPunct="0">
              <a:lnSpc>
                <a:spcPct val="100000"/>
              </a:lnSpc>
              <a:spcBef>
                <a:spcPct val="20000"/>
              </a:spcBef>
              <a:spcAft>
                <a:spcPts val="1800"/>
              </a:spcAft>
              <a:buClrTx/>
              <a:buSzPct val="150000"/>
              <a:tabLst/>
              <a:defRPr/>
            </a:pPr>
            <a:r>
              <a:rPr lang="en-GB" sz="3500" u="sng" kern="0" dirty="0" smtClean="0">
                <a:solidFill>
                  <a:schemeClr val="tx1"/>
                </a:solidFill>
                <a:effectLst/>
                <a:latin typeface="+mn-lt"/>
              </a:rPr>
              <a:t>Status</a:t>
            </a:r>
            <a:r>
              <a:rPr kumimoji="0" lang="en-GB" sz="3500" i="0" u="sng" strike="noStrike" kern="0" cap="none" spc="0" normalizeH="0" baseline="0" noProof="0" dirty="0" smtClean="0">
                <a:ln>
                  <a:noFill/>
                </a:ln>
                <a:solidFill>
                  <a:schemeClr val="tx1"/>
                </a:solidFill>
                <a:effectLst/>
                <a:uLnTx/>
                <a:uFillTx/>
                <a:latin typeface="+mn-lt"/>
                <a:ea typeface="+mn-ea"/>
                <a:cs typeface="+mn-cs"/>
              </a:rPr>
              <a:t> of Science Components</a:t>
            </a:r>
          </a:p>
          <a:p>
            <a:pPr marL="342900" indent="-342900">
              <a:spcBef>
                <a:spcPct val="20000"/>
              </a:spcBef>
              <a:buFont typeface="Wingdings" pitchFamily="2" charset="2"/>
              <a:buChar char="ü"/>
            </a:pPr>
            <a:r>
              <a:rPr lang="en-GB" sz="3500" kern="0" dirty="0" smtClean="0">
                <a:solidFill>
                  <a:schemeClr val="tx2"/>
                </a:solidFill>
                <a:effectLst/>
                <a:latin typeface="+mj-lt"/>
              </a:rPr>
              <a:t>Soil water balance (Java, J2000/New)</a:t>
            </a:r>
          </a:p>
          <a:p>
            <a:pPr marL="342900" indent="-342900">
              <a:spcBef>
                <a:spcPct val="20000"/>
              </a:spcBef>
              <a:buFont typeface="Wingdings" pitchFamily="2" charset="2"/>
              <a:buChar char="ü"/>
            </a:pPr>
            <a:r>
              <a:rPr lang="en-GB" sz="3500" kern="0" dirty="0" smtClean="0">
                <a:solidFill>
                  <a:schemeClr val="tx2"/>
                </a:solidFill>
                <a:effectLst/>
                <a:latin typeface="+mj-lt"/>
              </a:rPr>
              <a:t>Soil/groundwater/stream N dynamics accounting (Java, SWAT)</a:t>
            </a:r>
          </a:p>
          <a:p>
            <a:pPr marL="342900" indent="-342900">
              <a:spcBef>
                <a:spcPct val="20000"/>
              </a:spcBef>
              <a:buFont typeface="Wingdings" pitchFamily="2" charset="2"/>
              <a:buChar char="ü"/>
            </a:pPr>
            <a:r>
              <a:rPr lang="en-GB" sz="3500" kern="0" dirty="0" smtClean="0">
                <a:solidFill>
                  <a:schemeClr val="tx2"/>
                </a:solidFill>
                <a:effectLst/>
                <a:latin typeface="+mj-lt"/>
              </a:rPr>
              <a:t>Muskingum stream routing (Java, J2000/New)</a:t>
            </a:r>
          </a:p>
          <a:p>
            <a:pPr marL="342900" indent="-342900">
              <a:spcBef>
                <a:spcPct val="20000"/>
              </a:spcBef>
              <a:buFont typeface="Wingdings" pitchFamily="2" charset="2"/>
              <a:buChar char="ü"/>
            </a:pPr>
            <a:r>
              <a:rPr lang="en-GB" sz="3500" kern="0" dirty="0" smtClean="0">
                <a:solidFill>
                  <a:schemeClr val="tx1"/>
                </a:solidFill>
                <a:effectLst/>
                <a:latin typeface="+mj-lt"/>
              </a:rPr>
              <a:t>Canopy interception and surface depression storage (FORTRAN, WEPP)</a:t>
            </a:r>
          </a:p>
          <a:p>
            <a:pPr marL="342900" indent="-342900">
              <a:spcBef>
                <a:spcPct val="20000"/>
              </a:spcBef>
              <a:buFont typeface="Wingdings" pitchFamily="2" charset="2"/>
              <a:buChar char="ü"/>
            </a:pPr>
            <a:r>
              <a:rPr lang="en-GB" sz="3500" kern="0" dirty="0" smtClean="0">
                <a:solidFill>
                  <a:schemeClr val="tx1"/>
                </a:solidFill>
                <a:effectLst/>
                <a:latin typeface="+mj-lt"/>
              </a:rPr>
              <a:t>Kinematic wave overland/Smith-</a:t>
            </a:r>
            <a:r>
              <a:rPr lang="en-GB" sz="3500" kern="0" dirty="0" err="1" smtClean="0">
                <a:solidFill>
                  <a:schemeClr val="tx1"/>
                </a:solidFill>
                <a:effectLst/>
                <a:latin typeface="+mj-lt"/>
              </a:rPr>
              <a:t>Parlange</a:t>
            </a:r>
            <a:r>
              <a:rPr lang="en-GB" sz="3500" kern="0" dirty="0" smtClean="0">
                <a:solidFill>
                  <a:schemeClr val="tx1"/>
                </a:solidFill>
                <a:effectLst/>
                <a:latin typeface="+mj-lt"/>
              </a:rPr>
              <a:t> infiltration (FORTRAN, Kineros2)</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Char char="ü"/>
              <a:tabLst/>
              <a:defRPr/>
            </a:pPr>
            <a:r>
              <a:rPr kumimoji="0" lang="en-GB" sz="3500" i="0" u="none" strike="noStrike" kern="0" cap="none" spc="0" normalizeH="0" baseline="0" noProof="0" dirty="0" smtClean="0">
                <a:ln>
                  <a:noFill/>
                </a:ln>
                <a:solidFill>
                  <a:schemeClr val="tx2"/>
                </a:solidFill>
                <a:effectLst/>
                <a:uLnTx/>
                <a:uFillTx/>
                <a:latin typeface="+mj-lt"/>
              </a:rPr>
              <a:t>Soil temperature component (Java, J2000)</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Char char="ü"/>
              <a:tabLst/>
              <a:defRPr/>
            </a:pPr>
            <a:r>
              <a:rPr lang="en-GB" sz="3500" kern="0" dirty="0" smtClean="0">
                <a:solidFill>
                  <a:schemeClr val="tx2"/>
                </a:solidFill>
                <a:effectLst/>
                <a:latin typeface="+mj-lt"/>
              </a:rPr>
              <a:t>Crop growth component (Java, SWAT)</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Char char="ü"/>
              <a:tabLst/>
              <a:defRPr/>
            </a:pPr>
            <a:r>
              <a:rPr lang="en-GB" sz="3500" kern="0" dirty="0" smtClean="0">
                <a:solidFill>
                  <a:schemeClr val="tx1"/>
                </a:solidFill>
                <a:effectLst/>
                <a:latin typeface="+mj-lt"/>
              </a:rPr>
              <a:t>Crop growth component – UPGM (FORTRAN, WEPS/New)</a:t>
            </a:r>
          </a:p>
          <a:p>
            <a:pPr marL="342900" lvl="0" indent="-342900">
              <a:spcBef>
                <a:spcPct val="20000"/>
              </a:spcBef>
              <a:buFont typeface="Wingdings" pitchFamily="2" charset="2"/>
              <a:buChar char="ü"/>
              <a:defRPr/>
            </a:pPr>
            <a:r>
              <a:rPr kumimoji="0" lang="en-GB" sz="3500" i="0" u="none" strike="noStrike" kern="0" cap="none" spc="0" normalizeH="0" baseline="0" noProof="0" dirty="0" smtClean="0">
                <a:ln>
                  <a:noFill/>
                </a:ln>
                <a:solidFill>
                  <a:schemeClr val="tx2"/>
                </a:solidFill>
                <a:effectLst/>
                <a:uLnTx/>
                <a:uFillTx/>
                <a:latin typeface="+mj-lt"/>
              </a:rPr>
              <a:t>Land use/tillage management component </a:t>
            </a:r>
            <a:r>
              <a:rPr lang="en-GB" sz="3500" kern="0" dirty="0" smtClean="0">
                <a:solidFill>
                  <a:schemeClr val="tx2"/>
                </a:solidFill>
                <a:effectLst/>
                <a:latin typeface="+mj-lt"/>
              </a:rPr>
              <a:t>(Java, SWAT)</a:t>
            </a:r>
            <a:endParaRPr kumimoji="0" lang="en-GB" sz="3500" i="0" u="none" strike="noStrike" kern="0" cap="none" spc="0" normalizeH="0" baseline="0" noProof="0" dirty="0" smtClean="0">
              <a:ln>
                <a:noFill/>
              </a:ln>
              <a:solidFill>
                <a:schemeClr val="tx2"/>
              </a:solidFill>
              <a:effectLst/>
              <a:uLnTx/>
              <a:uFillTx/>
              <a:latin typeface="+mj-lt"/>
            </a:endParaRP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Char char="ü"/>
              <a:tabLst/>
              <a:defRPr/>
            </a:pPr>
            <a:r>
              <a:rPr kumimoji="0" lang="en-GB" sz="3500" i="0" u="none" strike="noStrike" kern="0" cap="none" spc="0" normalizeH="0" baseline="0" noProof="0" dirty="0" smtClean="0">
                <a:ln>
                  <a:noFill/>
                </a:ln>
                <a:solidFill>
                  <a:schemeClr val="tx1"/>
                </a:solidFill>
                <a:effectLst/>
                <a:uLnTx/>
                <a:uFillTx/>
                <a:latin typeface="+mj-lt"/>
              </a:rPr>
              <a:t>Tile drainage (Java, DRAINMOD/RZWQM2)</a:t>
            </a:r>
          </a:p>
          <a:p>
            <a:pPr marL="342900" marR="0" lvl="0" indent="-342900" algn="l" defTabSz="914400" rtl="0" eaLnBrk="0" fontAlgn="base" latinLnBrk="0" hangingPunct="0">
              <a:lnSpc>
                <a:spcPct val="100000"/>
              </a:lnSpc>
              <a:spcBef>
                <a:spcPct val="20000"/>
              </a:spcBef>
              <a:spcAft>
                <a:spcPct val="0"/>
              </a:spcAft>
              <a:buClrTx/>
              <a:buSzTx/>
              <a:buFont typeface="Wingdings" pitchFamily="2" charset="2"/>
              <a:buChar char="ü"/>
              <a:tabLst/>
              <a:defRPr/>
            </a:pPr>
            <a:r>
              <a:rPr kumimoji="0" lang="en-GB" sz="3500" i="0" u="none" strike="noStrike" kern="0" cap="none" spc="0" normalizeH="0" baseline="0" noProof="0" dirty="0" smtClean="0">
                <a:ln>
                  <a:noFill/>
                </a:ln>
                <a:solidFill>
                  <a:schemeClr val="tx1"/>
                </a:solidFill>
                <a:effectLst/>
                <a:uLnTx/>
                <a:uFillTx/>
                <a:latin typeface="+mj-lt"/>
              </a:rPr>
              <a:t>Erosion – RUSLE (FORTRAN, AnnAGNPS/New), </a:t>
            </a:r>
            <a:r>
              <a:rPr kumimoji="0" lang="en-GB" sz="3500" i="0" u="none" strike="noStrike" kern="0" cap="none" spc="0" normalizeH="0" baseline="0" noProof="0" dirty="0" smtClean="0">
                <a:ln>
                  <a:noFill/>
                </a:ln>
                <a:solidFill>
                  <a:schemeClr val="tx2"/>
                </a:solidFill>
                <a:effectLst/>
                <a:uLnTx/>
                <a:uFillTx/>
                <a:latin typeface="+mj-lt"/>
              </a:rPr>
              <a:t>MUSLE (Java, SWAT),</a:t>
            </a:r>
            <a:r>
              <a:rPr kumimoji="0" lang="en-GB" sz="3500" i="0" u="none" strike="noStrike" kern="0" cap="none" spc="0" normalizeH="0" baseline="0" noProof="0" dirty="0" smtClean="0">
                <a:ln>
                  <a:noFill/>
                </a:ln>
                <a:solidFill>
                  <a:schemeClr val="tx1"/>
                </a:solidFill>
                <a:effectLst/>
                <a:uLnTx/>
                <a:uFillTx/>
                <a:latin typeface="+mj-lt"/>
              </a:rPr>
              <a:t> WEPP</a:t>
            </a:r>
            <a:r>
              <a:rPr kumimoji="0" lang="en-GB" sz="3500" i="0" u="none" strike="noStrike" kern="0" cap="none" spc="0" normalizeH="0" noProof="0" dirty="0" smtClean="0">
                <a:ln>
                  <a:noFill/>
                </a:ln>
                <a:solidFill>
                  <a:schemeClr val="tx1"/>
                </a:solidFill>
                <a:effectLst/>
                <a:uLnTx/>
                <a:uFillTx/>
                <a:latin typeface="+mj-lt"/>
              </a:rPr>
              <a:t> </a:t>
            </a:r>
            <a:r>
              <a:rPr lang="en-GB" sz="3500" kern="0" dirty="0" smtClean="0">
                <a:solidFill>
                  <a:schemeClr val="tx1"/>
                </a:solidFill>
                <a:effectLst/>
                <a:latin typeface="+mj-lt"/>
              </a:rPr>
              <a:t>Hillslope (FORTRAN, WEPP)</a:t>
            </a:r>
            <a:endParaRPr kumimoji="0" lang="en-GB" sz="3500" i="0" u="none" strike="noStrike" kern="0" cap="none" spc="0" normalizeH="0" baseline="0" noProof="0" dirty="0" smtClean="0">
              <a:ln>
                <a:noFill/>
              </a:ln>
              <a:solidFill>
                <a:schemeClr val="tx1"/>
              </a:solidFill>
              <a:effectLst/>
              <a:uLnTx/>
              <a:uFillTx/>
              <a:latin typeface="+mj-lt"/>
            </a:endParaRPr>
          </a:p>
        </p:txBody>
      </p:sp>
      <p:pic>
        <p:nvPicPr>
          <p:cNvPr id="4" name="Picture 4"/>
          <p:cNvPicPr>
            <a:picLocks noChangeAspect="1" noChangeArrowheads="1"/>
          </p:cNvPicPr>
          <p:nvPr/>
        </p:nvPicPr>
        <p:blipFill>
          <a:blip r:embed="rId2" cstate="print"/>
          <a:srcRect/>
          <a:stretch>
            <a:fillRect/>
          </a:stretch>
        </p:blipFill>
        <p:spPr bwMode="auto">
          <a:xfrm>
            <a:off x="6574535" y="4892040"/>
            <a:ext cx="2340000" cy="1758057"/>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noChangeArrowheads="1"/>
          </p:cNvPicPr>
          <p:nvPr/>
        </p:nvPicPr>
        <p:blipFill>
          <a:blip r:embed="rId3" cstate="print"/>
          <a:srcRect/>
          <a:stretch>
            <a:fillRect/>
          </a:stretch>
        </p:blipFill>
        <p:spPr bwMode="auto">
          <a:xfrm>
            <a:off x="6574535" y="1165807"/>
            <a:ext cx="2340000" cy="1667632"/>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noChangeArrowheads="1"/>
          </p:cNvPicPr>
          <p:nvPr/>
        </p:nvPicPr>
        <p:blipFill>
          <a:blip r:embed="rId4" cstate="print"/>
          <a:srcRect/>
          <a:stretch>
            <a:fillRect/>
          </a:stretch>
        </p:blipFill>
        <p:spPr bwMode="auto">
          <a:xfrm>
            <a:off x="6574535" y="3017521"/>
            <a:ext cx="2340000" cy="1666746"/>
          </a:xfrm>
          <a:prstGeom prst="rect">
            <a:avLst/>
          </a:prstGeom>
          <a:ln>
            <a:noFill/>
          </a:ln>
          <a:effectLst>
            <a:outerShdw blurRad="292100" dist="139700" dir="2700000" algn="tl" rotWithShape="0">
              <a:srgbClr val="333333">
                <a:alpha val="65000"/>
              </a:srgbClr>
            </a:outerShdw>
          </a:effectLst>
        </p:spPr>
      </p:pic>
      <p:sp>
        <p:nvSpPr>
          <p:cNvPr id="7" name="Textfeld 51"/>
          <p:cNvSpPr txBox="1"/>
          <p:nvPr/>
        </p:nvSpPr>
        <p:spPr>
          <a:xfrm>
            <a:off x="6565392" y="4389120"/>
            <a:ext cx="537455" cy="276999"/>
          </a:xfrm>
          <a:prstGeom prst="rect">
            <a:avLst/>
          </a:prstGeom>
          <a:noFill/>
        </p:spPr>
        <p:txBody>
          <a:bodyPr wrap="none" rtlCol="0">
            <a:spAutoFit/>
          </a:bodyPr>
          <a:lstStyle/>
          <a:p>
            <a:r>
              <a:rPr lang="en-GB" sz="1200" dirty="0" smtClean="0"/>
              <a:t>SWAT</a:t>
            </a:r>
            <a:endParaRPr lang="en-GB" sz="1200" dirty="0"/>
          </a:p>
        </p:txBody>
      </p:sp>
      <p:sp>
        <p:nvSpPr>
          <p:cNvPr id="8" name="Textfeld 52"/>
          <p:cNvSpPr txBox="1"/>
          <p:nvPr/>
        </p:nvSpPr>
        <p:spPr>
          <a:xfrm>
            <a:off x="6571488" y="2548128"/>
            <a:ext cx="893193" cy="276999"/>
          </a:xfrm>
          <a:prstGeom prst="rect">
            <a:avLst/>
          </a:prstGeom>
          <a:noFill/>
        </p:spPr>
        <p:txBody>
          <a:bodyPr wrap="none" rtlCol="0">
            <a:spAutoFit/>
          </a:bodyPr>
          <a:lstStyle/>
          <a:p>
            <a:r>
              <a:rPr lang="en-GB" sz="1200" dirty="0" smtClean="0"/>
              <a:t>Observed</a:t>
            </a:r>
            <a:endParaRPr lang="en-GB" sz="1200" dirty="0"/>
          </a:p>
        </p:txBody>
      </p:sp>
      <p:sp>
        <p:nvSpPr>
          <p:cNvPr id="9" name="Textfeld 53"/>
          <p:cNvSpPr txBox="1"/>
          <p:nvPr/>
        </p:nvSpPr>
        <p:spPr>
          <a:xfrm>
            <a:off x="6583680" y="6364224"/>
            <a:ext cx="1431354" cy="276999"/>
          </a:xfrm>
          <a:prstGeom prst="rect">
            <a:avLst/>
          </a:prstGeom>
          <a:noFill/>
        </p:spPr>
        <p:txBody>
          <a:bodyPr wrap="none" rtlCol="0">
            <a:spAutoFit/>
          </a:bodyPr>
          <a:lstStyle/>
          <a:p>
            <a:r>
              <a:rPr lang="en-GB" sz="1200" dirty="0" smtClean="0"/>
              <a:t>CEAP Watershed</a:t>
            </a:r>
            <a:endParaRPr lang="en-GB" sz="1200" dirty="0"/>
          </a:p>
        </p:txBody>
      </p:sp>
      <p:sp>
        <p:nvSpPr>
          <p:cNvPr id="11" name="Slide Number Placeholder 10"/>
          <p:cNvSpPr>
            <a:spLocks noGrp="1"/>
          </p:cNvSpPr>
          <p:nvPr>
            <p:ph type="sldNum" sz="quarter" idx="12"/>
          </p:nvPr>
        </p:nvSpPr>
        <p:spPr/>
        <p:txBody>
          <a:bodyPr/>
          <a:lstStyle/>
          <a:p>
            <a:fld id="{E9353CB8-35B8-441F-A176-6CE3BA725640}" type="slidenum">
              <a:rPr lang="en-US" smtClean="0"/>
              <a:pPr/>
              <a:t>30</a:t>
            </a:fld>
            <a:endParaRPr lang="en-US"/>
          </a:p>
        </p:txBody>
      </p:sp>
    </p:spTree>
    <p:extLst>
      <p:ext uri="{BB962C8B-B14F-4D97-AF65-F5344CB8AC3E}">
        <p14:creationId xmlns:p14="http://schemas.microsoft.com/office/powerpoint/2010/main" val="3146429432"/>
      </p:ext>
    </p:extLst>
  </p:cSld>
  <p:clrMapOvr>
    <a:masterClrMapping/>
  </p:clrMapOvr>
  <p:transition advClick="0"/>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AgES</a:t>
            </a:r>
            <a:r>
              <a:rPr lang="en-US" dirty="0" smtClean="0"/>
              <a:t> UI (OMS3 RT)</a:t>
            </a:r>
            <a:endParaRPr lang="en-US" dirty="0"/>
          </a:p>
        </p:txBody>
      </p:sp>
      <p:pic>
        <p:nvPicPr>
          <p:cNvPr id="5" name="Picture 4" descr="2.tif"/>
          <p:cNvPicPr>
            <a:picLocks noChangeAspect="1"/>
          </p:cNvPicPr>
          <p:nvPr/>
        </p:nvPicPr>
        <p:blipFill>
          <a:blip r:embed="rId2" cstate="print"/>
          <a:srcRect b="1671"/>
          <a:stretch>
            <a:fillRect/>
          </a:stretch>
        </p:blipFill>
        <p:spPr bwMode="auto">
          <a:xfrm>
            <a:off x="609600" y="1600200"/>
            <a:ext cx="7558040" cy="4267200"/>
          </a:xfrm>
          <a:prstGeom prst="rect">
            <a:avLst/>
          </a:prstGeom>
          <a:noFill/>
          <a:ln w="9525">
            <a:noFill/>
            <a:miter lim="800000"/>
            <a:headEnd/>
            <a:tailEnd/>
          </a:ln>
        </p:spPr>
      </p:pic>
      <p:pic>
        <p:nvPicPr>
          <p:cNvPr id="6" name="Picture 5" descr="1.tif"/>
          <p:cNvPicPr>
            <a:picLocks noChangeAspect="1"/>
          </p:cNvPicPr>
          <p:nvPr/>
        </p:nvPicPr>
        <p:blipFill>
          <a:blip r:embed="rId3" cstate="print"/>
          <a:srcRect/>
          <a:stretch>
            <a:fillRect/>
          </a:stretch>
        </p:blipFill>
        <p:spPr bwMode="auto">
          <a:xfrm>
            <a:off x="4800600" y="3962400"/>
            <a:ext cx="4065182" cy="2310661"/>
          </a:xfrm>
          <a:prstGeom prst="rect">
            <a:avLst/>
          </a:prstGeom>
          <a:noFill/>
          <a:ln w="9525">
            <a:noFill/>
            <a:miter lim="800000"/>
            <a:headEnd/>
            <a:tailEnd/>
          </a:ln>
        </p:spPr>
      </p:pic>
      <p:sp>
        <p:nvSpPr>
          <p:cNvPr id="4" name="Slide Number Placeholder 3"/>
          <p:cNvSpPr>
            <a:spLocks noGrp="1"/>
          </p:cNvSpPr>
          <p:nvPr>
            <p:ph type="sldNum" sz="quarter" idx="12"/>
          </p:nvPr>
        </p:nvSpPr>
        <p:spPr/>
        <p:txBody>
          <a:bodyPr/>
          <a:lstStyle/>
          <a:p>
            <a:fld id="{E9353CB8-35B8-441F-A176-6CE3BA725640}" type="slidenum">
              <a:rPr lang="en-US" smtClean="0"/>
              <a:pPr/>
              <a:t>31</a:t>
            </a:fld>
            <a:endParaRPr lang="en-US"/>
          </a:p>
        </p:txBody>
      </p:sp>
    </p:spTree>
    <p:extLst>
      <p:ext uri="{BB962C8B-B14F-4D97-AF65-F5344CB8AC3E}">
        <p14:creationId xmlns:p14="http://schemas.microsoft.com/office/powerpoint/2010/main" val="214029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2743200"/>
            <a:ext cx="8229600" cy="838200"/>
          </a:xfrm>
        </p:spPr>
        <p:txBody>
          <a:bodyPr/>
          <a:lstStyle/>
          <a:p>
            <a:r>
              <a:rPr lang="en-US" dirty="0" err="1" smtClean="0"/>
              <a:t>Jgrass</a:t>
            </a:r>
            <a:r>
              <a:rPr lang="en-US" dirty="0" smtClean="0"/>
              <a:t> / OMS</a:t>
            </a:r>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32</a:t>
            </a:fld>
            <a:endParaRPr lang="en-US"/>
          </a:p>
        </p:txBody>
      </p:sp>
    </p:spTree>
    <p:extLst>
      <p:ext uri="{BB962C8B-B14F-4D97-AF65-F5344CB8AC3E}">
        <p14:creationId xmlns:p14="http://schemas.microsoft.com/office/powerpoint/2010/main" val="41184804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OMSBox</a:t>
            </a:r>
            <a:r>
              <a:rPr lang="en-US" dirty="0" smtClean="0"/>
              <a:t> (Modeling Support in </a:t>
            </a:r>
            <a:r>
              <a:rPr lang="en-US" dirty="0" err="1" smtClean="0"/>
              <a:t>uDig</a:t>
            </a:r>
            <a:r>
              <a:rPr lang="en-US" dirty="0" smtClean="0"/>
              <a:t>)</a:t>
            </a:r>
            <a:endParaRPr lang="en-US" dirty="0"/>
          </a:p>
        </p:txBody>
      </p:sp>
      <p:pic>
        <p:nvPicPr>
          <p:cNvPr id="3" name="Picture 2" descr="omsbox.png"/>
          <p:cNvPicPr>
            <a:picLocks noChangeAspect="1"/>
          </p:cNvPicPr>
          <p:nvPr/>
        </p:nvPicPr>
        <p:blipFill>
          <a:blip r:embed="rId2" cstate="print"/>
          <a:stretch>
            <a:fillRect/>
          </a:stretch>
        </p:blipFill>
        <p:spPr>
          <a:xfrm>
            <a:off x="838200" y="1676400"/>
            <a:ext cx="7010897" cy="4599964"/>
          </a:xfrm>
          <a:prstGeom prst="rect">
            <a:avLst/>
          </a:prstGeom>
        </p:spPr>
      </p:pic>
      <p:sp>
        <p:nvSpPr>
          <p:cNvPr id="5" name="Slide Number Placeholder 4"/>
          <p:cNvSpPr>
            <a:spLocks noGrp="1"/>
          </p:cNvSpPr>
          <p:nvPr>
            <p:ph type="sldNum" sz="quarter" idx="12"/>
          </p:nvPr>
        </p:nvSpPr>
        <p:spPr/>
        <p:txBody>
          <a:bodyPr/>
          <a:lstStyle/>
          <a:p>
            <a:fld id="{E9353CB8-35B8-441F-A176-6CE3BA725640}" type="slidenum">
              <a:rPr lang="en-US" smtClean="0"/>
              <a:pPr/>
              <a:t>33</a:t>
            </a:fld>
            <a:endParaRPr lang="en-US"/>
          </a:p>
        </p:txBody>
      </p:sp>
    </p:spTree>
    <p:extLst>
      <p:ext uri="{BB962C8B-B14F-4D97-AF65-F5344CB8AC3E}">
        <p14:creationId xmlns:p14="http://schemas.microsoft.com/office/powerpoint/2010/main" val="23970969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3" cstate="print"/>
          <a:srcRect/>
          <a:stretch>
            <a:fillRect/>
          </a:stretch>
        </p:blipFill>
        <p:spPr bwMode="auto">
          <a:xfrm>
            <a:off x="63360" y="96491"/>
            <a:ext cx="5559840" cy="4965641"/>
          </a:xfrm>
          <a:prstGeom prst="rect">
            <a:avLst/>
          </a:prstGeom>
          <a:noFill/>
          <a:ln w="9525">
            <a:noFill/>
            <a:round/>
            <a:headEnd/>
            <a:tailEnd/>
          </a:ln>
          <a:effectLst/>
        </p:spPr>
      </p:pic>
      <p:pic>
        <p:nvPicPr>
          <p:cNvPr id="5122" name="Picture 2"/>
          <p:cNvPicPr>
            <a:picLocks noChangeAspect="1" noChangeArrowheads="1"/>
          </p:cNvPicPr>
          <p:nvPr/>
        </p:nvPicPr>
        <p:blipFill>
          <a:blip r:embed="rId4" cstate="print"/>
          <a:srcRect/>
          <a:stretch>
            <a:fillRect/>
          </a:stretch>
        </p:blipFill>
        <p:spPr bwMode="auto">
          <a:xfrm>
            <a:off x="4492800" y="974983"/>
            <a:ext cx="4651200" cy="4249886"/>
          </a:xfrm>
          <a:prstGeom prst="rect">
            <a:avLst/>
          </a:prstGeom>
          <a:noFill/>
          <a:ln w="9525">
            <a:noFill/>
            <a:round/>
            <a:headEnd/>
            <a:tailEnd/>
          </a:ln>
          <a:effectLst/>
        </p:spPr>
      </p:pic>
      <p:pic>
        <p:nvPicPr>
          <p:cNvPr id="5123" name="Picture 3"/>
          <p:cNvPicPr>
            <a:picLocks noChangeAspect="1" noChangeArrowheads="1"/>
          </p:cNvPicPr>
          <p:nvPr/>
        </p:nvPicPr>
        <p:blipFill>
          <a:blip r:embed="rId5" cstate="print"/>
          <a:srcRect b="45268"/>
          <a:stretch>
            <a:fillRect/>
          </a:stretch>
        </p:blipFill>
        <p:spPr bwMode="auto">
          <a:xfrm>
            <a:off x="816480" y="4236925"/>
            <a:ext cx="5222880" cy="2621075"/>
          </a:xfrm>
          <a:prstGeom prst="rect">
            <a:avLst/>
          </a:prstGeom>
          <a:noFill/>
          <a:ln w="9525">
            <a:noFill/>
            <a:round/>
            <a:headEnd/>
            <a:tailEnd/>
          </a:ln>
          <a:effectLst/>
        </p:spPr>
      </p:pic>
      <p:sp>
        <p:nvSpPr>
          <p:cNvPr id="5124" name="Text Box 4"/>
          <p:cNvSpPr txBox="1">
            <a:spLocks noChangeArrowheads="1"/>
          </p:cNvSpPr>
          <p:nvPr/>
        </p:nvSpPr>
        <p:spPr bwMode="auto">
          <a:xfrm>
            <a:off x="1661760" y="1319178"/>
            <a:ext cx="2910240" cy="2171748"/>
          </a:xfrm>
          <a:prstGeom prst="rect">
            <a:avLst/>
          </a:prstGeom>
          <a:noFill/>
          <a:ln w="9525">
            <a:noFill/>
            <a:round/>
            <a:headEnd/>
            <a:tailEnd/>
          </a:ln>
          <a:effectLst/>
        </p:spPr>
        <p:txBody>
          <a:bodyPr lIns="81639" tIns="55221" rIns="81639" bIns="40820"/>
          <a:lstStyle/>
          <a:p>
            <a:pPr marL="207363" indent="-207363">
              <a:tabLst>
                <a:tab pos="656650" algn="l"/>
                <a:tab pos="1313299" algn="l"/>
                <a:tab pos="1969949" algn="l"/>
                <a:tab pos="2626599" algn="l"/>
              </a:tabLst>
            </a:pPr>
            <a:r>
              <a:rPr lang="de-DE" dirty="0">
                <a:solidFill>
                  <a:srgbClr val="000000"/>
                </a:solidFill>
              </a:rPr>
              <a:t>featurerich scripting editor:</a:t>
            </a:r>
          </a:p>
          <a:p>
            <a:pPr marL="207363" indent="-207363">
              <a:buSzPct val="45000"/>
              <a:buFont typeface="Wingdings" charset="2"/>
              <a:buChar char=""/>
              <a:tabLst>
                <a:tab pos="656650" algn="l"/>
                <a:tab pos="1313299" algn="l"/>
                <a:tab pos="1969949" algn="l"/>
                <a:tab pos="2626599" algn="l"/>
              </a:tabLst>
            </a:pPr>
            <a:r>
              <a:rPr lang="de-DE" dirty="0">
                <a:solidFill>
                  <a:srgbClr val="000000"/>
                </a:solidFill>
              </a:rPr>
              <a:t>simulation templates</a:t>
            </a:r>
          </a:p>
          <a:p>
            <a:pPr marL="207363" indent="-207363">
              <a:buSzPct val="45000"/>
              <a:buFont typeface="Wingdings" charset="2"/>
              <a:buChar char=""/>
              <a:tabLst>
                <a:tab pos="656650" algn="l"/>
                <a:tab pos="1313299" algn="l"/>
                <a:tab pos="1969949" algn="l"/>
                <a:tab pos="2626599" algn="l"/>
              </a:tabLst>
            </a:pPr>
            <a:r>
              <a:rPr lang="de-DE" dirty="0">
                <a:solidFill>
                  <a:srgbClr val="000000"/>
                </a:solidFill>
              </a:rPr>
              <a:t>syntax coloring for OMS3</a:t>
            </a:r>
          </a:p>
          <a:p>
            <a:pPr marL="207363" indent="-207363">
              <a:buSzPct val="45000"/>
              <a:buFont typeface="Wingdings" charset="2"/>
              <a:buChar char=""/>
              <a:tabLst>
                <a:tab pos="656650" algn="l"/>
                <a:tab pos="1313299" algn="l"/>
                <a:tab pos="1969949" algn="l"/>
                <a:tab pos="2626599" algn="l"/>
              </a:tabLst>
            </a:pPr>
            <a:r>
              <a:rPr lang="de-DE" dirty="0">
                <a:solidFill>
                  <a:srgbClr val="000000"/>
                </a:solidFill>
              </a:rPr>
              <a:t>command completion on modules   </a:t>
            </a:r>
          </a:p>
          <a:p>
            <a:pPr marL="207363" indent="-207363">
              <a:buSzPct val="45000"/>
              <a:buFont typeface="Wingdings" charset="2"/>
              <a:buChar char=""/>
              <a:tabLst>
                <a:tab pos="656650" algn="l"/>
                <a:tab pos="1313299" algn="l"/>
                <a:tab pos="1969949" algn="l"/>
                <a:tab pos="2626599" algn="l"/>
              </a:tabLst>
            </a:pPr>
            <a:r>
              <a:rPr lang="de-DE" dirty="0">
                <a:solidFill>
                  <a:srgbClr val="000000"/>
                </a:solidFill>
              </a:rPr>
              <a:t>editor features like word completions, find, replace, IDE-like shortcuts for advanced and faster usage</a:t>
            </a:r>
          </a:p>
        </p:txBody>
      </p:sp>
      <p:sp>
        <p:nvSpPr>
          <p:cNvPr id="5125" name="Line 5"/>
          <p:cNvSpPr>
            <a:spLocks noChangeShapeType="1"/>
          </p:cNvSpPr>
          <p:nvPr/>
        </p:nvSpPr>
        <p:spPr bwMode="auto">
          <a:xfrm flipH="1">
            <a:off x="1631520" y="3102086"/>
            <a:ext cx="165600" cy="1633131"/>
          </a:xfrm>
          <a:prstGeom prst="line">
            <a:avLst/>
          </a:prstGeom>
          <a:noFill/>
          <a:ln w="9525">
            <a:solidFill>
              <a:srgbClr val="000000"/>
            </a:solidFill>
            <a:round/>
            <a:headEnd/>
            <a:tailEnd/>
          </a:ln>
          <a:effectLst/>
        </p:spPr>
        <p:txBody>
          <a:bodyPr lIns="82945" tIns="41473" rIns="82945" bIns="41473"/>
          <a:lstStyle/>
          <a:p>
            <a:endParaRPr lang="en-US"/>
          </a:p>
        </p:txBody>
      </p:sp>
      <p:sp>
        <p:nvSpPr>
          <p:cNvPr id="5126" name="Line 6"/>
          <p:cNvSpPr>
            <a:spLocks noChangeShapeType="1"/>
          </p:cNvSpPr>
          <p:nvPr/>
        </p:nvSpPr>
        <p:spPr bwMode="auto">
          <a:xfrm flipH="1" flipV="1">
            <a:off x="1141921" y="1468955"/>
            <a:ext cx="492480" cy="165618"/>
          </a:xfrm>
          <a:prstGeom prst="line">
            <a:avLst/>
          </a:prstGeom>
          <a:noFill/>
          <a:ln w="9525">
            <a:solidFill>
              <a:srgbClr val="000000"/>
            </a:solidFill>
            <a:round/>
            <a:headEnd/>
            <a:tailEnd/>
          </a:ln>
          <a:effectLst/>
        </p:spPr>
        <p:txBody>
          <a:bodyPr lIns="82945" tIns="41473" rIns="82945" bIns="41473"/>
          <a:lstStyle/>
          <a:p>
            <a:endParaRPr lang="en-US"/>
          </a:p>
        </p:txBody>
      </p:sp>
      <p:sp>
        <p:nvSpPr>
          <p:cNvPr id="5127" name="Line 7"/>
          <p:cNvSpPr>
            <a:spLocks noChangeShapeType="1"/>
          </p:cNvSpPr>
          <p:nvPr/>
        </p:nvSpPr>
        <p:spPr bwMode="auto">
          <a:xfrm>
            <a:off x="4407840" y="1960047"/>
            <a:ext cx="979200" cy="162737"/>
          </a:xfrm>
          <a:prstGeom prst="line">
            <a:avLst/>
          </a:prstGeom>
          <a:noFill/>
          <a:ln w="9525">
            <a:solidFill>
              <a:srgbClr val="000000"/>
            </a:solidFill>
            <a:round/>
            <a:headEnd/>
            <a:tailEnd/>
          </a:ln>
          <a:effectLst/>
        </p:spPr>
        <p:txBody>
          <a:bodyPr lIns="82945" tIns="41473" rIns="82945" bIns="41473"/>
          <a:lstStyle/>
          <a:p>
            <a:endParaRPr lang="en-US"/>
          </a:p>
        </p:txBody>
      </p:sp>
      <p:sp>
        <p:nvSpPr>
          <p:cNvPr id="5128" name="Line 8"/>
          <p:cNvSpPr>
            <a:spLocks noChangeShapeType="1"/>
          </p:cNvSpPr>
          <p:nvPr/>
        </p:nvSpPr>
        <p:spPr bwMode="auto">
          <a:xfrm>
            <a:off x="4245120" y="2285520"/>
            <a:ext cx="1959840" cy="1306217"/>
          </a:xfrm>
          <a:prstGeom prst="line">
            <a:avLst/>
          </a:prstGeom>
          <a:noFill/>
          <a:ln w="9525">
            <a:solidFill>
              <a:srgbClr val="000000"/>
            </a:solidFill>
            <a:round/>
            <a:headEnd/>
            <a:tailEnd/>
          </a:ln>
          <a:effectLst/>
        </p:spPr>
        <p:txBody>
          <a:bodyPr lIns="82945" tIns="41473" rIns="82945" bIns="41473"/>
          <a:lstStyle/>
          <a:p>
            <a:endParaRPr lang="en-US"/>
          </a:p>
        </p:txBody>
      </p:sp>
      <p:sp>
        <p:nvSpPr>
          <p:cNvPr id="3" name="Slide Number Placeholder 2"/>
          <p:cNvSpPr>
            <a:spLocks noGrp="1"/>
          </p:cNvSpPr>
          <p:nvPr>
            <p:ph type="sldNum" sz="quarter" idx="12"/>
          </p:nvPr>
        </p:nvSpPr>
        <p:spPr/>
        <p:txBody>
          <a:bodyPr/>
          <a:lstStyle/>
          <a:p>
            <a:fld id="{E9353CB8-35B8-441F-A176-6CE3BA725640}" type="slidenum">
              <a:rPr lang="en-US" smtClean="0"/>
              <a:pPr/>
              <a:t>34</a:t>
            </a:fld>
            <a:endParaRPr lang="en-US"/>
          </a:p>
        </p:txBody>
      </p:sp>
    </p:spTree>
    <p:extLst>
      <p:ext uri="{BB962C8B-B14F-4D97-AF65-F5344CB8AC3E}">
        <p14:creationId xmlns:p14="http://schemas.microsoft.com/office/powerpoint/2010/main" val="192946492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3" cstate="print"/>
          <a:srcRect r="47500" b="2734"/>
          <a:stretch>
            <a:fillRect/>
          </a:stretch>
        </p:blipFill>
        <p:spPr bwMode="auto">
          <a:xfrm>
            <a:off x="4343400" y="1436688"/>
            <a:ext cx="4800600" cy="5421312"/>
          </a:xfrm>
          <a:prstGeom prst="rect">
            <a:avLst/>
          </a:prstGeom>
          <a:noFill/>
          <a:ln w="9525">
            <a:noFill/>
            <a:round/>
            <a:headEnd/>
            <a:tailEnd/>
          </a:ln>
          <a:effectLst/>
        </p:spPr>
      </p:pic>
      <p:pic>
        <p:nvPicPr>
          <p:cNvPr id="15363" name="Picture 3"/>
          <p:cNvPicPr>
            <a:picLocks noChangeAspect="1" noChangeArrowheads="1"/>
          </p:cNvPicPr>
          <p:nvPr/>
        </p:nvPicPr>
        <p:blipFill>
          <a:blip r:embed="rId4" cstate="print"/>
          <a:srcRect/>
          <a:stretch>
            <a:fillRect/>
          </a:stretch>
        </p:blipFill>
        <p:spPr bwMode="auto">
          <a:xfrm>
            <a:off x="184150" y="1652587"/>
            <a:ext cx="3805238" cy="4672013"/>
          </a:xfrm>
          <a:prstGeom prst="rect">
            <a:avLst/>
          </a:prstGeom>
          <a:noFill/>
          <a:ln w="9525">
            <a:noFill/>
            <a:round/>
            <a:headEnd/>
            <a:tailEnd/>
          </a:ln>
          <a:effectLst/>
        </p:spPr>
      </p:pic>
      <p:sp>
        <p:nvSpPr>
          <p:cNvPr id="5" name="Title 1"/>
          <p:cNvSpPr>
            <a:spLocks noGrp="1"/>
          </p:cNvSpPr>
          <p:nvPr>
            <p:ph type="title"/>
          </p:nvPr>
        </p:nvSpPr>
        <p:spPr>
          <a:xfrm>
            <a:off x="457200" y="152400"/>
            <a:ext cx="8153400" cy="990600"/>
          </a:xfrm>
        </p:spPr>
        <p:txBody>
          <a:bodyPr>
            <a:normAutofit fontScale="90000"/>
          </a:bodyPr>
          <a:lstStyle/>
          <a:p>
            <a:r>
              <a:rPr lang="en-US" dirty="0" smtClean="0"/>
              <a:t>3) </a:t>
            </a:r>
            <a:r>
              <a:rPr lang="en-US" dirty="0" err="1" smtClean="0"/>
              <a:t>JGrass</a:t>
            </a:r>
            <a:r>
              <a:rPr lang="en-US" dirty="0" smtClean="0"/>
              <a:t>  + OMS3  </a:t>
            </a:r>
            <a:r>
              <a:rPr lang="en-US" dirty="0" err="1" smtClean="0"/>
              <a:t>Geoprocessing</a:t>
            </a:r>
            <a:r>
              <a:rPr lang="en-US" dirty="0" smtClean="0"/>
              <a:t> / </a:t>
            </a:r>
            <a:r>
              <a:rPr lang="en-US" dirty="0" err="1" smtClean="0"/>
              <a:t>EnergyBalance</a:t>
            </a:r>
            <a:r>
              <a:rPr lang="en-US" dirty="0" smtClean="0"/>
              <a:t> </a:t>
            </a:r>
          </a:p>
        </p:txBody>
      </p:sp>
      <p:sp>
        <p:nvSpPr>
          <p:cNvPr id="3" name="Slide Number Placeholder 2"/>
          <p:cNvSpPr>
            <a:spLocks noGrp="1"/>
          </p:cNvSpPr>
          <p:nvPr>
            <p:ph type="sldNum" idx="12"/>
          </p:nvPr>
        </p:nvSpPr>
        <p:spPr/>
        <p:txBody>
          <a:bodyPr/>
          <a:lstStyle/>
          <a:p>
            <a:fld id="{35492594-4925-424B-BE8B-96E50AE7668F}" type="slidenum">
              <a:rPr lang="en-US" smtClean="0"/>
              <a:pPr/>
              <a:t>35</a:t>
            </a:fld>
            <a:endParaRPr lang="en-US"/>
          </a:p>
        </p:txBody>
      </p:sp>
    </p:spTree>
    <p:extLst>
      <p:ext uri="{BB962C8B-B14F-4D97-AF65-F5344CB8AC3E}">
        <p14:creationId xmlns:p14="http://schemas.microsoft.com/office/powerpoint/2010/main" val="20474206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3" cstate="print"/>
          <a:srcRect/>
          <a:stretch>
            <a:fillRect/>
          </a:stretch>
        </p:blipFill>
        <p:spPr bwMode="auto">
          <a:xfrm>
            <a:off x="63360" y="96491"/>
            <a:ext cx="5559840" cy="4965641"/>
          </a:xfrm>
          <a:prstGeom prst="rect">
            <a:avLst/>
          </a:prstGeom>
          <a:noFill/>
          <a:ln w="9525">
            <a:noFill/>
            <a:round/>
            <a:headEnd/>
            <a:tailEnd/>
          </a:ln>
          <a:effectLst/>
        </p:spPr>
      </p:pic>
      <p:pic>
        <p:nvPicPr>
          <p:cNvPr id="5122" name="Picture 2"/>
          <p:cNvPicPr>
            <a:picLocks noChangeAspect="1" noChangeArrowheads="1"/>
          </p:cNvPicPr>
          <p:nvPr/>
        </p:nvPicPr>
        <p:blipFill>
          <a:blip r:embed="rId4" cstate="print"/>
          <a:srcRect/>
          <a:stretch>
            <a:fillRect/>
          </a:stretch>
        </p:blipFill>
        <p:spPr bwMode="auto">
          <a:xfrm>
            <a:off x="4492800" y="974983"/>
            <a:ext cx="4651200" cy="4249886"/>
          </a:xfrm>
          <a:prstGeom prst="rect">
            <a:avLst/>
          </a:prstGeom>
          <a:noFill/>
          <a:ln w="9525">
            <a:noFill/>
            <a:round/>
            <a:headEnd/>
            <a:tailEnd/>
          </a:ln>
          <a:effectLst/>
        </p:spPr>
      </p:pic>
      <p:pic>
        <p:nvPicPr>
          <p:cNvPr id="5123" name="Picture 3"/>
          <p:cNvPicPr>
            <a:picLocks noChangeAspect="1" noChangeArrowheads="1"/>
          </p:cNvPicPr>
          <p:nvPr/>
        </p:nvPicPr>
        <p:blipFill>
          <a:blip r:embed="rId5" cstate="print"/>
          <a:srcRect b="45268"/>
          <a:stretch>
            <a:fillRect/>
          </a:stretch>
        </p:blipFill>
        <p:spPr bwMode="auto">
          <a:xfrm>
            <a:off x="685800" y="3962400"/>
            <a:ext cx="5222880" cy="2621075"/>
          </a:xfrm>
          <a:prstGeom prst="rect">
            <a:avLst/>
          </a:prstGeom>
          <a:noFill/>
          <a:ln w="9525">
            <a:noFill/>
            <a:round/>
            <a:headEnd/>
            <a:tailEnd/>
          </a:ln>
          <a:effectLst/>
        </p:spPr>
      </p:pic>
      <p:sp>
        <p:nvSpPr>
          <p:cNvPr id="5124" name="Text Box 4"/>
          <p:cNvSpPr txBox="1">
            <a:spLocks noChangeArrowheads="1"/>
          </p:cNvSpPr>
          <p:nvPr/>
        </p:nvSpPr>
        <p:spPr bwMode="auto">
          <a:xfrm>
            <a:off x="1661760" y="1319178"/>
            <a:ext cx="2910240" cy="2171748"/>
          </a:xfrm>
          <a:prstGeom prst="rect">
            <a:avLst/>
          </a:prstGeom>
          <a:noFill/>
          <a:ln w="9525">
            <a:noFill/>
            <a:round/>
            <a:headEnd/>
            <a:tailEnd/>
          </a:ln>
          <a:effectLst/>
        </p:spPr>
        <p:txBody>
          <a:bodyPr lIns="81639" tIns="55221" rIns="81639" bIns="40820"/>
          <a:lstStyle/>
          <a:p>
            <a:pPr marL="207363" indent="-207363">
              <a:tabLst>
                <a:tab pos="656650" algn="l"/>
                <a:tab pos="1313299" algn="l"/>
                <a:tab pos="1969949" algn="l"/>
                <a:tab pos="2626599" algn="l"/>
              </a:tabLst>
            </a:pPr>
            <a:r>
              <a:rPr lang="de-DE" dirty="0">
                <a:solidFill>
                  <a:srgbClr val="000000"/>
                </a:solidFill>
              </a:rPr>
              <a:t>featurerich scripting editor:</a:t>
            </a:r>
          </a:p>
          <a:p>
            <a:pPr marL="207363" indent="-207363">
              <a:buSzPct val="45000"/>
              <a:buFont typeface="Wingdings" charset="2"/>
              <a:buChar char=""/>
              <a:tabLst>
                <a:tab pos="656650" algn="l"/>
                <a:tab pos="1313299" algn="l"/>
                <a:tab pos="1969949" algn="l"/>
                <a:tab pos="2626599" algn="l"/>
              </a:tabLst>
            </a:pPr>
            <a:r>
              <a:rPr lang="de-DE" dirty="0">
                <a:solidFill>
                  <a:srgbClr val="000000"/>
                </a:solidFill>
              </a:rPr>
              <a:t>simulation templates</a:t>
            </a:r>
          </a:p>
          <a:p>
            <a:pPr marL="207363" indent="-207363">
              <a:buSzPct val="45000"/>
              <a:buFont typeface="Wingdings" charset="2"/>
              <a:buChar char=""/>
              <a:tabLst>
                <a:tab pos="656650" algn="l"/>
                <a:tab pos="1313299" algn="l"/>
                <a:tab pos="1969949" algn="l"/>
                <a:tab pos="2626599" algn="l"/>
              </a:tabLst>
            </a:pPr>
            <a:r>
              <a:rPr lang="de-DE" dirty="0">
                <a:solidFill>
                  <a:srgbClr val="000000"/>
                </a:solidFill>
              </a:rPr>
              <a:t>syntax coloring for OMS3</a:t>
            </a:r>
          </a:p>
          <a:p>
            <a:pPr marL="207363" indent="-207363">
              <a:buSzPct val="45000"/>
              <a:buFont typeface="Wingdings" charset="2"/>
              <a:buChar char=""/>
              <a:tabLst>
                <a:tab pos="656650" algn="l"/>
                <a:tab pos="1313299" algn="l"/>
                <a:tab pos="1969949" algn="l"/>
                <a:tab pos="2626599" algn="l"/>
              </a:tabLst>
            </a:pPr>
            <a:r>
              <a:rPr lang="de-DE" dirty="0">
                <a:solidFill>
                  <a:srgbClr val="000000"/>
                </a:solidFill>
              </a:rPr>
              <a:t>command completion on modules   </a:t>
            </a:r>
          </a:p>
          <a:p>
            <a:pPr marL="207363" indent="-207363">
              <a:buSzPct val="45000"/>
              <a:buFont typeface="Wingdings" charset="2"/>
              <a:buChar char=""/>
              <a:tabLst>
                <a:tab pos="656650" algn="l"/>
                <a:tab pos="1313299" algn="l"/>
                <a:tab pos="1969949" algn="l"/>
                <a:tab pos="2626599" algn="l"/>
              </a:tabLst>
            </a:pPr>
            <a:r>
              <a:rPr lang="de-DE" dirty="0">
                <a:solidFill>
                  <a:srgbClr val="000000"/>
                </a:solidFill>
              </a:rPr>
              <a:t>editor features like word completions, find, replace, IDE-like shortcuts for advanced and faster usage</a:t>
            </a:r>
          </a:p>
        </p:txBody>
      </p:sp>
      <p:sp>
        <p:nvSpPr>
          <p:cNvPr id="5125" name="Line 5"/>
          <p:cNvSpPr>
            <a:spLocks noChangeShapeType="1"/>
          </p:cNvSpPr>
          <p:nvPr/>
        </p:nvSpPr>
        <p:spPr bwMode="auto">
          <a:xfrm flipH="1">
            <a:off x="1631520" y="3102086"/>
            <a:ext cx="165600" cy="1633131"/>
          </a:xfrm>
          <a:prstGeom prst="line">
            <a:avLst/>
          </a:prstGeom>
          <a:noFill/>
          <a:ln w="9525">
            <a:solidFill>
              <a:srgbClr val="000000"/>
            </a:solidFill>
            <a:round/>
            <a:headEnd/>
            <a:tailEnd/>
          </a:ln>
          <a:effectLst/>
        </p:spPr>
        <p:txBody>
          <a:bodyPr lIns="82945" tIns="41473" rIns="82945" bIns="41473"/>
          <a:lstStyle/>
          <a:p>
            <a:endParaRPr lang="en-US"/>
          </a:p>
        </p:txBody>
      </p:sp>
      <p:sp>
        <p:nvSpPr>
          <p:cNvPr id="5126" name="Line 6"/>
          <p:cNvSpPr>
            <a:spLocks noChangeShapeType="1"/>
          </p:cNvSpPr>
          <p:nvPr/>
        </p:nvSpPr>
        <p:spPr bwMode="auto">
          <a:xfrm flipH="1" flipV="1">
            <a:off x="1141921" y="1468955"/>
            <a:ext cx="492480" cy="165618"/>
          </a:xfrm>
          <a:prstGeom prst="line">
            <a:avLst/>
          </a:prstGeom>
          <a:noFill/>
          <a:ln w="9525">
            <a:solidFill>
              <a:srgbClr val="000000"/>
            </a:solidFill>
            <a:round/>
            <a:headEnd/>
            <a:tailEnd/>
          </a:ln>
          <a:effectLst/>
        </p:spPr>
        <p:txBody>
          <a:bodyPr lIns="82945" tIns="41473" rIns="82945" bIns="41473"/>
          <a:lstStyle/>
          <a:p>
            <a:endParaRPr lang="en-US"/>
          </a:p>
        </p:txBody>
      </p:sp>
      <p:sp>
        <p:nvSpPr>
          <p:cNvPr id="5127" name="Line 7"/>
          <p:cNvSpPr>
            <a:spLocks noChangeShapeType="1"/>
          </p:cNvSpPr>
          <p:nvPr/>
        </p:nvSpPr>
        <p:spPr bwMode="auto">
          <a:xfrm>
            <a:off x="4407840" y="1960047"/>
            <a:ext cx="979200" cy="162737"/>
          </a:xfrm>
          <a:prstGeom prst="line">
            <a:avLst/>
          </a:prstGeom>
          <a:noFill/>
          <a:ln w="9525">
            <a:solidFill>
              <a:srgbClr val="000000"/>
            </a:solidFill>
            <a:round/>
            <a:headEnd/>
            <a:tailEnd/>
          </a:ln>
          <a:effectLst/>
        </p:spPr>
        <p:txBody>
          <a:bodyPr lIns="82945" tIns="41473" rIns="82945" bIns="41473"/>
          <a:lstStyle/>
          <a:p>
            <a:endParaRPr lang="en-US"/>
          </a:p>
        </p:txBody>
      </p:sp>
      <p:sp>
        <p:nvSpPr>
          <p:cNvPr id="5128" name="Line 8"/>
          <p:cNvSpPr>
            <a:spLocks noChangeShapeType="1"/>
          </p:cNvSpPr>
          <p:nvPr/>
        </p:nvSpPr>
        <p:spPr bwMode="auto">
          <a:xfrm>
            <a:off x="4245120" y="2285520"/>
            <a:ext cx="1959840" cy="1306217"/>
          </a:xfrm>
          <a:prstGeom prst="line">
            <a:avLst/>
          </a:prstGeom>
          <a:noFill/>
          <a:ln w="9525">
            <a:solidFill>
              <a:srgbClr val="000000"/>
            </a:solidFill>
            <a:round/>
            <a:headEnd/>
            <a:tailEnd/>
          </a:ln>
          <a:effectLst/>
        </p:spPr>
        <p:txBody>
          <a:bodyPr lIns="82945" tIns="41473" rIns="82945" bIns="41473"/>
          <a:lstStyle/>
          <a:p>
            <a:endParaRPr lang="en-US"/>
          </a:p>
        </p:txBody>
      </p:sp>
      <p:sp>
        <p:nvSpPr>
          <p:cNvPr id="3" name="Slide Number Placeholder 2"/>
          <p:cNvSpPr>
            <a:spLocks noGrp="1"/>
          </p:cNvSpPr>
          <p:nvPr>
            <p:ph type="sldNum" sz="quarter" idx="12"/>
          </p:nvPr>
        </p:nvSpPr>
        <p:spPr/>
        <p:txBody>
          <a:bodyPr/>
          <a:lstStyle/>
          <a:p>
            <a:fld id="{E9353CB8-35B8-441F-A176-6CE3BA725640}" type="slidenum">
              <a:rPr lang="en-US" smtClean="0"/>
              <a:pPr/>
              <a:t>36</a:t>
            </a:fld>
            <a:endParaRPr lang="en-US"/>
          </a:p>
        </p:txBody>
      </p:sp>
    </p:spTree>
    <p:extLst>
      <p:ext uri="{BB962C8B-B14F-4D97-AF65-F5344CB8AC3E}">
        <p14:creationId xmlns:p14="http://schemas.microsoft.com/office/powerpoint/2010/main" val="110880903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2743200"/>
            <a:ext cx="8229600" cy="838200"/>
          </a:xfrm>
        </p:spPr>
        <p:txBody>
          <a:bodyPr/>
          <a:lstStyle/>
          <a:p>
            <a:r>
              <a:rPr lang="en-US" dirty="0" smtClean="0"/>
              <a:t>CSIP / OMS</a:t>
            </a:r>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37</a:t>
            </a:fld>
            <a:endParaRPr lang="en-US"/>
          </a:p>
        </p:txBody>
      </p:sp>
    </p:spTree>
    <p:extLst>
      <p:ext uri="{BB962C8B-B14F-4D97-AF65-F5344CB8AC3E}">
        <p14:creationId xmlns:p14="http://schemas.microsoft.com/office/powerpoint/2010/main" val="20860609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USDA-NRCS Science Delivery</a:t>
            </a:r>
            <a:endParaRPr lang="en-US" b="1" dirty="0"/>
          </a:p>
        </p:txBody>
      </p:sp>
      <p:sp>
        <p:nvSpPr>
          <p:cNvPr id="3" name="Content Placeholder 2"/>
          <p:cNvSpPr>
            <a:spLocks noGrp="1"/>
          </p:cNvSpPr>
          <p:nvPr>
            <p:ph idx="1"/>
          </p:nvPr>
        </p:nvSpPr>
        <p:spPr>
          <a:xfrm>
            <a:off x="3120479" y="1908200"/>
            <a:ext cx="5773681" cy="4389120"/>
          </a:xfrm>
        </p:spPr>
        <p:txBody>
          <a:bodyPr>
            <a:normAutofit/>
          </a:bodyPr>
          <a:lstStyle/>
          <a:p>
            <a:r>
              <a:rPr lang="en-US" dirty="0" smtClean="0"/>
              <a:t>USDA-NRCS</a:t>
            </a:r>
          </a:p>
          <a:p>
            <a:pPr lvl="1"/>
            <a:r>
              <a:rPr lang="en-US" dirty="0" smtClean="0"/>
              <a:t>Conservationists </a:t>
            </a:r>
          </a:p>
          <a:p>
            <a:pPr lvl="2"/>
            <a:r>
              <a:rPr lang="en-US" dirty="0" smtClean="0"/>
              <a:t>County level field offices</a:t>
            </a:r>
          </a:p>
          <a:p>
            <a:pPr lvl="2"/>
            <a:r>
              <a:rPr lang="en-US" dirty="0" smtClean="0"/>
              <a:t>Consult directly with farmers</a:t>
            </a:r>
          </a:p>
          <a:p>
            <a:pPr lvl="1"/>
            <a:r>
              <a:rPr lang="en-US" dirty="0" smtClean="0"/>
              <a:t>Models </a:t>
            </a:r>
          </a:p>
          <a:p>
            <a:pPr lvl="2"/>
            <a:r>
              <a:rPr lang="en-US" dirty="0"/>
              <a:t>A</a:t>
            </a:r>
            <a:r>
              <a:rPr lang="en-US" dirty="0" smtClean="0"/>
              <a:t>gency environmental models </a:t>
            </a:r>
          </a:p>
          <a:p>
            <a:pPr lvl="2"/>
            <a:r>
              <a:rPr lang="en-US" dirty="0" smtClean="0"/>
              <a:t>Legacy desktop applications</a:t>
            </a:r>
          </a:p>
          <a:p>
            <a:pPr lvl="2"/>
            <a:r>
              <a:rPr lang="en-US" dirty="0" smtClean="0"/>
              <a:t>Annual updates </a:t>
            </a:r>
          </a:p>
          <a:p>
            <a:pPr lvl="2"/>
            <a:r>
              <a:rPr lang="en-US" dirty="0" smtClean="0"/>
              <a:t>Slow, restricted science delivery</a:t>
            </a:r>
          </a:p>
        </p:txBody>
      </p:sp>
      <p:sp>
        <p:nvSpPr>
          <p:cNvPr id="4" name="Slide Number Placeholder 3"/>
          <p:cNvSpPr>
            <a:spLocks noGrp="1"/>
          </p:cNvSpPr>
          <p:nvPr>
            <p:ph type="sldNum" sz="quarter" idx="12"/>
          </p:nvPr>
        </p:nvSpPr>
        <p:spPr/>
        <p:txBody>
          <a:bodyPr/>
          <a:lstStyle/>
          <a:p>
            <a:pPr>
              <a:defRPr/>
            </a:pPr>
            <a:fld id="{137BAA2B-477D-4A42-ADB1-2085E37C0D0C}" type="slidenum">
              <a:rPr lang="en-US" smtClean="0"/>
              <a:pPr>
                <a:defRPr/>
              </a:pPr>
              <a:t>38</a:t>
            </a:fld>
            <a:endParaRPr lang="en-US" dirty="0"/>
          </a:p>
        </p:txBody>
      </p:sp>
      <p:pic>
        <p:nvPicPr>
          <p:cNvPr id="1026" name="Picture 2" descr="C:\Program Files\Microsoft Office\MEDIA\CAGCAT10\j0297185.wmf"/>
          <p:cNvPicPr>
            <a:picLocks noChangeAspect="1" noChangeArrowheads="1"/>
          </p:cNvPicPr>
          <p:nvPr/>
        </p:nvPicPr>
        <p:blipFill>
          <a:blip r:embed="rId3" cstate="print"/>
          <a:srcRect/>
          <a:stretch>
            <a:fillRect/>
          </a:stretch>
        </p:blipFill>
        <p:spPr bwMode="auto">
          <a:xfrm>
            <a:off x="563040" y="2322964"/>
            <a:ext cx="3041280" cy="2423750"/>
          </a:xfrm>
          <a:prstGeom prst="rect">
            <a:avLst/>
          </a:prstGeom>
          <a:noFill/>
        </p:spPr>
      </p:pic>
    </p:spTree>
    <p:extLst>
      <p:ext uri="{BB962C8B-B14F-4D97-AF65-F5344CB8AC3E}">
        <p14:creationId xmlns:p14="http://schemas.microsoft.com/office/powerpoint/2010/main" val="27407390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Rusle2 on CSIP</a:t>
            </a:r>
            <a:endParaRPr lang="en-US" dirty="0"/>
          </a:p>
        </p:txBody>
      </p:sp>
      <p:pic>
        <p:nvPicPr>
          <p:cNvPr id="1026" name="Picture 2"/>
          <p:cNvPicPr>
            <a:picLocks noChangeAspect="1" noChangeArrowheads="1"/>
          </p:cNvPicPr>
          <p:nvPr/>
        </p:nvPicPr>
        <p:blipFill>
          <a:blip r:embed="rId2" cstate="print"/>
          <a:srcRect/>
          <a:stretch>
            <a:fillRect/>
          </a:stretch>
        </p:blipFill>
        <p:spPr bwMode="auto">
          <a:xfrm>
            <a:off x="381000" y="2286000"/>
            <a:ext cx="4452332" cy="3352800"/>
          </a:xfrm>
          <a:prstGeom prst="rect">
            <a:avLst/>
          </a:prstGeom>
          <a:ln>
            <a:noFill/>
          </a:ln>
          <a:effectLst>
            <a:outerShdw blurRad="190500" algn="tl" rotWithShape="0">
              <a:srgbClr val="000000">
                <a:alpha val="70000"/>
              </a:srgbClr>
            </a:outerShdw>
          </a:effectLst>
        </p:spPr>
      </p:pic>
      <p:pic>
        <p:nvPicPr>
          <p:cNvPr id="6" name="Picture 2"/>
          <p:cNvPicPr>
            <a:picLocks noChangeAspect="1" noChangeArrowheads="1"/>
          </p:cNvPicPr>
          <p:nvPr/>
        </p:nvPicPr>
        <p:blipFill>
          <a:blip r:embed="rId3" cstate="print"/>
          <a:srcRect/>
          <a:stretch>
            <a:fillRect/>
          </a:stretch>
        </p:blipFill>
        <p:spPr bwMode="auto">
          <a:xfrm>
            <a:off x="6400800" y="2362200"/>
            <a:ext cx="2362200" cy="3641180"/>
          </a:xfrm>
          <a:prstGeom prst="rect">
            <a:avLst/>
          </a:prstGeom>
          <a:noFill/>
          <a:ln w="9525">
            <a:noFill/>
            <a:miter lim="800000"/>
            <a:headEnd/>
            <a:tailEnd/>
          </a:ln>
          <a:effectLst/>
        </p:spPr>
      </p:pic>
      <p:pic>
        <p:nvPicPr>
          <p:cNvPr id="5" name="Picture 4"/>
          <p:cNvPicPr/>
          <p:nvPr/>
        </p:nvPicPr>
        <p:blipFill>
          <a:blip r:embed="rId4" cstate="print"/>
          <a:srcRect/>
          <a:stretch>
            <a:fillRect/>
          </a:stretch>
        </p:blipFill>
        <p:spPr bwMode="auto">
          <a:xfrm>
            <a:off x="6934200" y="2743200"/>
            <a:ext cx="1295400" cy="2057400"/>
          </a:xfrm>
          <a:prstGeom prst="rect">
            <a:avLst/>
          </a:prstGeom>
          <a:solidFill>
            <a:srgbClr val="FFFFFF"/>
          </a:solidFill>
          <a:ln w="9525">
            <a:noFill/>
            <a:miter lim="800000"/>
            <a:headEnd/>
            <a:tailEnd/>
          </a:ln>
        </p:spPr>
      </p:pic>
      <p:sp>
        <p:nvSpPr>
          <p:cNvPr id="7" name="Right Arrow 6"/>
          <p:cNvSpPr/>
          <p:nvPr/>
        </p:nvSpPr>
        <p:spPr>
          <a:xfrm>
            <a:off x="5410200" y="3733800"/>
            <a:ext cx="990600" cy="838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loud 7"/>
          <p:cNvSpPr/>
          <p:nvPr/>
        </p:nvSpPr>
        <p:spPr>
          <a:xfrm>
            <a:off x="7239000" y="5638800"/>
            <a:ext cx="1524000" cy="533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p:cNvSpPr>
            <a:spLocks noGrp="1"/>
          </p:cNvSpPr>
          <p:nvPr>
            <p:ph type="sldNum" sz="quarter" idx="12"/>
          </p:nvPr>
        </p:nvSpPr>
        <p:spPr/>
        <p:txBody>
          <a:bodyPr/>
          <a:lstStyle/>
          <a:p>
            <a:fld id="{E9353CB8-35B8-441F-A176-6CE3BA725640}" type="slidenum">
              <a:rPr lang="en-US" smtClean="0"/>
              <a:pPr/>
              <a:t>39</a:t>
            </a:fld>
            <a:endParaRPr lang="en-US"/>
          </a:p>
        </p:txBody>
      </p:sp>
    </p:spTree>
    <p:extLst>
      <p:ext uri="{BB962C8B-B14F-4D97-AF65-F5344CB8AC3E}">
        <p14:creationId xmlns:p14="http://schemas.microsoft.com/office/powerpoint/2010/main" val="18325356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AutoShape 363"/>
          <p:cNvSpPr>
            <a:spLocks noChangeArrowheads="1"/>
          </p:cNvSpPr>
          <p:nvPr/>
        </p:nvSpPr>
        <p:spPr bwMode="auto">
          <a:xfrm>
            <a:off x="533400" y="5572125"/>
            <a:ext cx="8077200" cy="9144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flatTx/>
          </a:bodyPr>
          <a:lstStyle/>
          <a:p>
            <a:pPr eaLnBrk="0" hangingPunct="0">
              <a:defRPr/>
            </a:pPr>
            <a:endParaRPr lang="en-US"/>
          </a:p>
        </p:txBody>
      </p:sp>
      <p:sp>
        <p:nvSpPr>
          <p:cNvPr id="75" name="AutoShape 363"/>
          <p:cNvSpPr>
            <a:spLocks noChangeArrowheads="1"/>
          </p:cNvSpPr>
          <p:nvPr/>
        </p:nvSpPr>
        <p:spPr bwMode="auto">
          <a:xfrm>
            <a:off x="533400" y="1076325"/>
            <a:ext cx="1219200" cy="4267200"/>
          </a:xfrm>
          <a:prstGeom prst="roundRect">
            <a:avLst>
              <a:gd name="adj" fmla="val 16667"/>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flatTx/>
          </a:bodyPr>
          <a:lstStyle/>
          <a:p>
            <a:pPr eaLnBrk="0" hangingPunct="0">
              <a:defRPr/>
            </a:pPr>
            <a:endParaRPr lang="en-US"/>
          </a:p>
        </p:txBody>
      </p:sp>
      <p:sp>
        <p:nvSpPr>
          <p:cNvPr id="76" name="AutoShape 130"/>
          <p:cNvSpPr>
            <a:spLocks noChangeArrowheads="1"/>
          </p:cNvSpPr>
          <p:nvPr/>
        </p:nvSpPr>
        <p:spPr bwMode="auto">
          <a:xfrm>
            <a:off x="2159000" y="1235075"/>
            <a:ext cx="4851400" cy="4211638"/>
          </a:xfrm>
          <a:prstGeom prst="flowChartProcess">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flatTx/>
          </a:bodyPr>
          <a:lstStyle/>
          <a:p>
            <a:pPr>
              <a:defRPr/>
            </a:pPr>
            <a:endParaRPr lang="en-US"/>
          </a:p>
        </p:txBody>
      </p:sp>
      <p:sp>
        <p:nvSpPr>
          <p:cNvPr id="6149" name="AutoShape 132"/>
          <p:cNvSpPr>
            <a:spLocks noChangeArrowheads="1"/>
          </p:cNvSpPr>
          <p:nvPr/>
        </p:nvSpPr>
        <p:spPr bwMode="auto">
          <a:xfrm>
            <a:off x="838200" y="5800725"/>
            <a:ext cx="1066800" cy="457200"/>
          </a:xfrm>
          <a:prstGeom prst="flowChartPredefinedProcess">
            <a:avLst/>
          </a:prstGeom>
          <a:solidFill>
            <a:srgbClr val="CCFFFF">
              <a:alpha val="45097"/>
            </a:srgbClr>
          </a:solidFill>
          <a:ln w="9525">
            <a:solidFill>
              <a:schemeClr val="tx1"/>
            </a:solidFill>
            <a:miter lim="800000"/>
            <a:headEnd/>
            <a:tailEnd/>
          </a:ln>
        </p:spPr>
        <p:txBody>
          <a:bodyPr wrap="none" anchor="ctr"/>
          <a:lstStyle/>
          <a:p>
            <a:pPr algn="ctr"/>
            <a:r>
              <a:rPr lang="en-GB" sz="1200" dirty="0" smtClean="0"/>
              <a:t>Optimization</a:t>
            </a:r>
            <a:endParaRPr lang="en-GB" sz="1200" dirty="0"/>
          </a:p>
        </p:txBody>
      </p:sp>
      <p:sp>
        <p:nvSpPr>
          <p:cNvPr id="6150" name="AutoShape 136"/>
          <p:cNvSpPr>
            <a:spLocks noChangeArrowheads="1"/>
          </p:cNvSpPr>
          <p:nvPr/>
        </p:nvSpPr>
        <p:spPr bwMode="auto">
          <a:xfrm>
            <a:off x="2286000" y="1355725"/>
            <a:ext cx="4637088" cy="236538"/>
          </a:xfrm>
          <a:prstGeom prst="flowChartProcess">
            <a:avLst/>
          </a:prstGeom>
          <a:solidFill>
            <a:srgbClr val="CCFF33">
              <a:alpha val="41176"/>
            </a:srgbClr>
          </a:solidFill>
          <a:ln w="9525">
            <a:solidFill>
              <a:schemeClr val="tx1"/>
            </a:solidFill>
            <a:miter lim="800000"/>
            <a:headEnd/>
            <a:tailEnd/>
          </a:ln>
        </p:spPr>
        <p:txBody>
          <a:bodyPr wrap="none" anchor="ctr"/>
          <a:lstStyle/>
          <a:p>
            <a:r>
              <a:rPr lang="en-GB" sz="1400"/>
              <a:t> Temporal</a:t>
            </a:r>
          </a:p>
        </p:txBody>
      </p:sp>
      <p:cxnSp>
        <p:nvCxnSpPr>
          <p:cNvPr id="6151" name="AutoShape 137"/>
          <p:cNvCxnSpPr>
            <a:cxnSpLocks noChangeShapeType="1"/>
            <a:endCxn id="6150" idx="1"/>
          </p:cNvCxnSpPr>
          <p:nvPr/>
        </p:nvCxnSpPr>
        <p:spPr bwMode="auto">
          <a:xfrm flipV="1">
            <a:off x="1447800" y="1474788"/>
            <a:ext cx="838200" cy="668337"/>
          </a:xfrm>
          <a:prstGeom prst="bentConnector3">
            <a:avLst>
              <a:gd name="adj1" fmla="val 50000"/>
            </a:avLst>
          </a:prstGeom>
          <a:noFill/>
          <a:ln w="9525">
            <a:solidFill>
              <a:schemeClr val="tx1"/>
            </a:solidFill>
            <a:miter lim="800000"/>
            <a:headEnd/>
            <a:tailEnd type="triangle" w="med" len="med"/>
          </a:ln>
        </p:spPr>
      </p:cxnSp>
      <p:cxnSp>
        <p:nvCxnSpPr>
          <p:cNvPr id="6152" name="AutoShape 138"/>
          <p:cNvCxnSpPr>
            <a:cxnSpLocks noChangeShapeType="1"/>
            <a:stCxn id="133" idx="3"/>
            <a:endCxn id="6153" idx="1"/>
          </p:cNvCxnSpPr>
          <p:nvPr/>
        </p:nvCxnSpPr>
        <p:spPr bwMode="auto">
          <a:xfrm flipV="1">
            <a:off x="1593850" y="1744663"/>
            <a:ext cx="844550" cy="1200150"/>
          </a:xfrm>
          <a:prstGeom prst="bentConnector3">
            <a:avLst>
              <a:gd name="adj1" fmla="val 50000"/>
            </a:avLst>
          </a:prstGeom>
          <a:noFill/>
          <a:ln w="9525">
            <a:solidFill>
              <a:schemeClr val="tx1"/>
            </a:solidFill>
            <a:miter lim="800000"/>
            <a:headEnd/>
            <a:tailEnd type="triangle" w="med" len="med"/>
          </a:ln>
        </p:spPr>
      </p:cxnSp>
      <p:sp>
        <p:nvSpPr>
          <p:cNvPr id="6153" name="AutoShape 139"/>
          <p:cNvSpPr>
            <a:spLocks noChangeArrowheads="1"/>
          </p:cNvSpPr>
          <p:nvPr/>
        </p:nvSpPr>
        <p:spPr bwMode="auto">
          <a:xfrm>
            <a:off x="2438400" y="1625600"/>
            <a:ext cx="4425950" cy="236538"/>
          </a:xfrm>
          <a:prstGeom prst="flowChartProcess">
            <a:avLst/>
          </a:prstGeom>
          <a:solidFill>
            <a:srgbClr val="FFCC66">
              <a:alpha val="34901"/>
            </a:srgbClr>
          </a:solidFill>
          <a:ln w="9525">
            <a:solidFill>
              <a:schemeClr val="tx1"/>
            </a:solidFill>
            <a:miter lim="800000"/>
            <a:headEnd/>
            <a:tailEnd/>
          </a:ln>
        </p:spPr>
        <p:txBody>
          <a:bodyPr wrap="none" anchor="ctr"/>
          <a:lstStyle/>
          <a:p>
            <a:r>
              <a:rPr lang="en-GB" sz="1400"/>
              <a:t>Spatial</a:t>
            </a:r>
          </a:p>
        </p:txBody>
      </p:sp>
      <p:sp>
        <p:nvSpPr>
          <p:cNvPr id="6154" name="AutoShape 140"/>
          <p:cNvSpPr>
            <a:spLocks noChangeArrowheads="1"/>
          </p:cNvSpPr>
          <p:nvPr/>
        </p:nvSpPr>
        <p:spPr bwMode="auto">
          <a:xfrm>
            <a:off x="2438400" y="1897063"/>
            <a:ext cx="4418013" cy="3370262"/>
          </a:xfrm>
          <a:prstGeom prst="flowChartProcess">
            <a:avLst/>
          </a:prstGeom>
          <a:solidFill>
            <a:srgbClr val="FFCC66">
              <a:alpha val="34901"/>
            </a:srgbClr>
          </a:solidFill>
          <a:ln w="9525">
            <a:solidFill>
              <a:schemeClr val="tx1"/>
            </a:solidFill>
            <a:miter lim="800000"/>
            <a:headEnd/>
            <a:tailEnd/>
          </a:ln>
        </p:spPr>
        <p:txBody>
          <a:bodyPr wrap="none" anchor="ctr"/>
          <a:lstStyle/>
          <a:p>
            <a:endParaRPr lang="en-US"/>
          </a:p>
        </p:txBody>
      </p:sp>
      <p:sp>
        <p:nvSpPr>
          <p:cNvPr id="6155" name="AutoShape 142"/>
          <p:cNvSpPr>
            <a:spLocks noChangeArrowheads="1"/>
          </p:cNvSpPr>
          <p:nvPr/>
        </p:nvSpPr>
        <p:spPr bwMode="auto">
          <a:xfrm>
            <a:off x="3048000" y="2143125"/>
            <a:ext cx="703263" cy="320675"/>
          </a:xfrm>
          <a:prstGeom prst="flowChartProcess">
            <a:avLst/>
          </a:prstGeom>
          <a:solidFill>
            <a:schemeClr val="accent1"/>
          </a:solidFill>
          <a:ln w="9525">
            <a:solidFill>
              <a:schemeClr val="tx1"/>
            </a:solidFill>
            <a:miter lim="800000"/>
            <a:headEnd/>
            <a:tailEnd/>
          </a:ln>
        </p:spPr>
        <p:txBody>
          <a:bodyPr wrap="none" anchor="ctr"/>
          <a:lstStyle/>
          <a:p>
            <a:r>
              <a:rPr lang="en-GB" sz="1200"/>
              <a:t>ETP</a:t>
            </a:r>
          </a:p>
        </p:txBody>
      </p:sp>
      <p:sp>
        <p:nvSpPr>
          <p:cNvPr id="6156" name="AutoShape 143"/>
          <p:cNvSpPr>
            <a:spLocks noChangeArrowheads="1"/>
          </p:cNvSpPr>
          <p:nvPr/>
        </p:nvSpPr>
        <p:spPr bwMode="auto">
          <a:xfrm>
            <a:off x="3030538" y="2722563"/>
            <a:ext cx="703262" cy="411162"/>
          </a:xfrm>
          <a:prstGeom prst="flowChartProcess">
            <a:avLst/>
          </a:prstGeom>
          <a:solidFill>
            <a:schemeClr val="accent1"/>
          </a:solidFill>
          <a:ln w="9525">
            <a:solidFill>
              <a:schemeClr val="tx1"/>
            </a:solidFill>
            <a:miter lim="800000"/>
            <a:headEnd/>
            <a:tailEnd/>
          </a:ln>
        </p:spPr>
        <p:txBody>
          <a:bodyPr wrap="none" anchor="ctr"/>
          <a:lstStyle/>
          <a:p>
            <a:r>
              <a:rPr lang="en-GB" sz="1200"/>
              <a:t>Inter-</a:t>
            </a:r>
            <a:br>
              <a:rPr lang="en-GB" sz="1200"/>
            </a:br>
            <a:r>
              <a:rPr lang="en-GB" sz="1200"/>
              <a:t>ception</a:t>
            </a:r>
          </a:p>
        </p:txBody>
      </p:sp>
      <p:sp>
        <p:nvSpPr>
          <p:cNvPr id="6157" name="AutoShape 144"/>
          <p:cNvSpPr>
            <a:spLocks noChangeArrowheads="1"/>
          </p:cNvSpPr>
          <p:nvPr/>
        </p:nvSpPr>
        <p:spPr bwMode="auto">
          <a:xfrm>
            <a:off x="2590800" y="3460750"/>
            <a:ext cx="703263" cy="320675"/>
          </a:xfrm>
          <a:prstGeom prst="flowChartProcess">
            <a:avLst/>
          </a:prstGeom>
          <a:solidFill>
            <a:schemeClr val="accent1"/>
          </a:solidFill>
          <a:ln w="9525">
            <a:solidFill>
              <a:schemeClr val="tx1"/>
            </a:solidFill>
            <a:miter lim="800000"/>
            <a:headEnd/>
            <a:tailEnd/>
          </a:ln>
        </p:spPr>
        <p:txBody>
          <a:bodyPr wrap="none" anchor="ctr"/>
          <a:lstStyle/>
          <a:p>
            <a:r>
              <a:rPr lang="en-GB" sz="1200"/>
              <a:t>Snow</a:t>
            </a:r>
          </a:p>
        </p:txBody>
      </p:sp>
      <p:sp>
        <p:nvSpPr>
          <p:cNvPr id="6158" name="AutoShape 145"/>
          <p:cNvSpPr>
            <a:spLocks noChangeArrowheads="1"/>
          </p:cNvSpPr>
          <p:nvPr/>
        </p:nvSpPr>
        <p:spPr bwMode="auto">
          <a:xfrm>
            <a:off x="3021013" y="4200525"/>
            <a:ext cx="703262" cy="319088"/>
          </a:xfrm>
          <a:prstGeom prst="flowChartProcess">
            <a:avLst/>
          </a:prstGeom>
          <a:solidFill>
            <a:schemeClr val="accent1"/>
          </a:solidFill>
          <a:ln w="9525">
            <a:solidFill>
              <a:schemeClr val="tx1"/>
            </a:solidFill>
            <a:miter lim="800000"/>
            <a:headEnd/>
            <a:tailEnd/>
          </a:ln>
        </p:spPr>
        <p:txBody>
          <a:bodyPr wrap="none" anchor="ctr"/>
          <a:lstStyle/>
          <a:p>
            <a:r>
              <a:rPr lang="en-GB" sz="1200"/>
              <a:t>Soil-</a:t>
            </a:r>
            <a:br>
              <a:rPr lang="en-GB" sz="1200"/>
            </a:br>
            <a:r>
              <a:rPr lang="en-GB" sz="1200"/>
              <a:t>water</a:t>
            </a:r>
          </a:p>
        </p:txBody>
      </p:sp>
      <p:sp>
        <p:nvSpPr>
          <p:cNvPr id="6159" name="AutoShape 146"/>
          <p:cNvSpPr>
            <a:spLocks noChangeArrowheads="1"/>
          </p:cNvSpPr>
          <p:nvPr/>
        </p:nvSpPr>
        <p:spPr bwMode="auto">
          <a:xfrm>
            <a:off x="3048000" y="4733925"/>
            <a:ext cx="703263" cy="319088"/>
          </a:xfrm>
          <a:prstGeom prst="flowChartProcess">
            <a:avLst/>
          </a:prstGeom>
          <a:solidFill>
            <a:schemeClr val="accent1"/>
          </a:solidFill>
          <a:ln w="9525">
            <a:solidFill>
              <a:schemeClr val="tx1"/>
            </a:solidFill>
            <a:miter lim="800000"/>
            <a:headEnd/>
            <a:tailEnd/>
          </a:ln>
        </p:spPr>
        <p:txBody>
          <a:bodyPr wrap="none" anchor="ctr"/>
          <a:lstStyle/>
          <a:p>
            <a:r>
              <a:rPr lang="en-GB" sz="1200"/>
              <a:t>Ground-</a:t>
            </a:r>
          </a:p>
          <a:p>
            <a:r>
              <a:rPr lang="en-GB" sz="1200"/>
              <a:t>water</a:t>
            </a:r>
          </a:p>
        </p:txBody>
      </p:sp>
      <p:sp>
        <p:nvSpPr>
          <p:cNvPr id="6160" name="AutoShape 147"/>
          <p:cNvSpPr>
            <a:spLocks noChangeArrowheads="1"/>
          </p:cNvSpPr>
          <p:nvPr/>
        </p:nvSpPr>
        <p:spPr bwMode="auto">
          <a:xfrm>
            <a:off x="3873500" y="4154488"/>
            <a:ext cx="701675" cy="319087"/>
          </a:xfrm>
          <a:prstGeom prst="flowChartProcess">
            <a:avLst/>
          </a:prstGeom>
          <a:solidFill>
            <a:srgbClr val="00CCFF">
              <a:alpha val="47842"/>
            </a:srgbClr>
          </a:solidFill>
          <a:ln w="9525">
            <a:solidFill>
              <a:schemeClr val="tx1"/>
            </a:solidFill>
            <a:miter lim="800000"/>
            <a:headEnd/>
            <a:tailEnd/>
          </a:ln>
        </p:spPr>
        <p:txBody>
          <a:bodyPr wrap="none" anchor="ctr"/>
          <a:lstStyle/>
          <a:p>
            <a:r>
              <a:rPr lang="en-GB" sz="1200"/>
              <a:t>SS RO</a:t>
            </a:r>
          </a:p>
        </p:txBody>
      </p:sp>
      <p:sp>
        <p:nvSpPr>
          <p:cNvPr id="6161" name="AutoShape 148"/>
          <p:cNvSpPr>
            <a:spLocks noChangeArrowheads="1"/>
          </p:cNvSpPr>
          <p:nvPr/>
        </p:nvSpPr>
        <p:spPr bwMode="auto">
          <a:xfrm>
            <a:off x="3886200" y="4733925"/>
            <a:ext cx="701675" cy="319088"/>
          </a:xfrm>
          <a:prstGeom prst="flowChartProcess">
            <a:avLst/>
          </a:prstGeom>
          <a:solidFill>
            <a:srgbClr val="00CCFF">
              <a:alpha val="47842"/>
            </a:srgbClr>
          </a:solidFill>
          <a:ln w="9525">
            <a:solidFill>
              <a:schemeClr val="tx1"/>
            </a:solidFill>
            <a:miter lim="800000"/>
            <a:headEnd/>
            <a:tailEnd/>
          </a:ln>
        </p:spPr>
        <p:txBody>
          <a:bodyPr wrap="none" anchor="ctr"/>
          <a:lstStyle/>
          <a:p>
            <a:r>
              <a:rPr lang="en-GB" sz="1200"/>
              <a:t>GW Flow</a:t>
            </a:r>
          </a:p>
        </p:txBody>
      </p:sp>
      <p:sp>
        <p:nvSpPr>
          <p:cNvPr id="6162" name="AutoShape 149"/>
          <p:cNvSpPr>
            <a:spLocks noChangeArrowheads="1"/>
          </p:cNvSpPr>
          <p:nvPr/>
        </p:nvSpPr>
        <p:spPr bwMode="auto">
          <a:xfrm>
            <a:off x="3870325" y="3386138"/>
            <a:ext cx="760413" cy="430212"/>
          </a:xfrm>
          <a:prstGeom prst="flowChartProcess">
            <a:avLst/>
          </a:prstGeom>
          <a:solidFill>
            <a:srgbClr val="00CCFF">
              <a:alpha val="47842"/>
            </a:srgbClr>
          </a:solidFill>
          <a:ln w="9525">
            <a:solidFill>
              <a:schemeClr val="tx1"/>
            </a:solidFill>
            <a:miter lim="800000"/>
            <a:headEnd/>
            <a:tailEnd/>
          </a:ln>
        </p:spPr>
        <p:txBody>
          <a:bodyPr wrap="none" anchor="ctr"/>
          <a:lstStyle/>
          <a:p>
            <a:r>
              <a:rPr lang="en-GB" sz="1200"/>
              <a:t>Surface</a:t>
            </a:r>
            <a:br>
              <a:rPr lang="en-GB" sz="1200"/>
            </a:br>
            <a:r>
              <a:rPr lang="en-GB" sz="1200"/>
              <a:t>RO</a:t>
            </a:r>
          </a:p>
        </p:txBody>
      </p:sp>
      <p:cxnSp>
        <p:nvCxnSpPr>
          <p:cNvPr id="6163" name="AutoShape 150"/>
          <p:cNvCxnSpPr>
            <a:cxnSpLocks noChangeShapeType="1"/>
            <a:stCxn id="6155" idx="2"/>
            <a:endCxn id="6156" idx="0"/>
          </p:cNvCxnSpPr>
          <p:nvPr/>
        </p:nvCxnSpPr>
        <p:spPr bwMode="auto">
          <a:xfrm rot="5400000">
            <a:off x="3261519" y="2585244"/>
            <a:ext cx="258763" cy="15875"/>
          </a:xfrm>
          <a:prstGeom prst="straightConnector1">
            <a:avLst/>
          </a:prstGeom>
          <a:noFill/>
          <a:ln w="9525">
            <a:solidFill>
              <a:schemeClr val="tx1"/>
            </a:solidFill>
            <a:round/>
            <a:headEnd/>
            <a:tailEnd type="triangle" w="med" len="med"/>
          </a:ln>
        </p:spPr>
      </p:cxnSp>
      <p:cxnSp>
        <p:nvCxnSpPr>
          <p:cNvPr id="6164" name="AutoShape 151"/>
          <p:cNvCxnSpPr>
            <a:cxnSpLocks noChangeShapeType="1"/>
            <a:stCxn id="6156" idx="1"/>
            <a:endCxn id="6157" idx="0"/>
          </p:cNvCxnSpPr>
          <p:nvPr/>
        </p:nvCxnSpPr>
        <p:spPr bwMode="auto">
          <a:xfrm rot="10800000" flipV="1">
            <a:off x="2943225" y="2928938"/>
            <a:ext cx="87313" cy="531812"/>
          </a:xfrm>
          <a:prstGeom prst="bentConnector2">
            <a:avLst/>
          </a:prstGeom>
          <a:noFill/>
          <a:ln w="9525">
            <a:solidFill>
              <a:schemeClr val="tx1"/>
            </a:solidFill>
            <a:miter lim="800000"/>
            <a:headEnd/>
            <a:tailEnd type="triangle" w="med" len="med"/>
          </a:ln>
        </p:spPr>
      </p:cxnSp>
      <p:cxnSp>
        <p:nvCxnSpPr>
          <p:cNvPr id="6165" name="AutoShape 152"/>
          <p:cNvCxnSpPr>
            <a:cxnSpLocks noChangeShapeType="1"/>
            <a:stCxn id="6157" idx="2"/>
            <a:endCxn id="6158" idx="1"/>
          </p:cNvCxnSpPr>
          <p:nvPr/>
        </p:nvCxnSpPr>
        <p:spPr bwMode="auto">
          <a:xfrm rot="16200000" flipH="1">
            <a:off x="2692400" y="4032250"/>
            <a:ext cx="579438" cy="77788"/>
          </a:xfrm>
          <a:prstGeom prst="bentConnector2">
            <a:avLst/>
          </a:prstGeom>
          <a:noFill/>
          <a:ln w="9525">
            <a:solidFill>
              <a:schemeClr val="tx1"/>
            </a:solidFill>
            <a:miter lim="800000"/>
            <a:headEnd/>
            <a:tailEnd type="triangle" w="med" len="med"/>
          </a:ln>
        </p:spPr>
      </p:cxnSp>
      <p:cxnSp>
        <p:nvCxnSpPr>
          <p:cNvPr id="6166" name="AutoShape 153"/>
          <p:cNvCxnSpPr>
            <a:cxnSpLocks noChangeShapeType="1"/>
            <a:stCxn id="6156" idx="2"/>
            <a:endCxn id="6158" idx="0"/>
          </p:cNvCxnSpPr>
          <p:nvPr/>
        </p:nvCxnSpPr>
        <p:spPr bwMode="auto">
          <a:xfrm rot="5400000">
            <a:off x="2844801" y="3662362"/>
            <a:ext cx="1066800" cy="9525"/>
          </a:xfrm>
          <a:prstGeom prst="straightConnector1">
            <a:avLst/>
          </a:prstGeom>
          <a:noFill/>
          <a:ln w="9525">
            <a:solidFill>
              <a:schemeClr val="tx1"/>
            </a:solidFill>
            <a:round/>
            <a:headEnd/>
            <a:tailEnd type="triangle" w="med" len="med"/>
          </a:ln>
        </p:spPr>
      </p:cxnSp>
      <p:cxnSp>
        <p:nvCxnSpPr>
          <p:cNvPr id="6167" name="AutoShape 154"/>
          <p:cNvCxnSpPr>
            <a:cxnSpLocks noChangeShapeType="1"/>
            <a:stCxn id="6158" idx="2"/>
            <a:endCxn id="6159" idx="0"/>
          </p:cNvCxnSpPr>
          <p:nvPr/>
        </p:nvCxnSpPr>
        <p:spPr bwMode="auto">
          <a:xfrm rot="16200000" flipH="1">
            <a:off x="3278188" y="4613275"/>
            <a:ext cx="214312" cy="26988"/>
          </a:xfrm>
          <a:prstGeom prst="straightConnector1">
            <a:avLst/>
          </a:prstGeom>
          <a:noFill/>
          <a:ln w="9525">
            <a:solidFill>
              <a:schemeClr val="tx1"/>
            </a:solidFill>
            <a:round/>
            <a:headEnd/>
            <a:tailEnd type="triangle" w="med" len="med"/>
          </a:ln>
        </p:spPr>
      </p:cxnSp>
      <p:cxnSp>
        <p:nvCxnSpPr>
          <p:cNvPr id="6168" name="AutoShape 155"/>
          <p:cNvCxnSpPr>
            <a:cxnSpLocks noChangeShapeType="1"/>
            <a:stCxn id="6159" idx="3"/>
            <a:endCxn id="6161" idx="1"/>
          </p:cNvCxnSpPr>
          <p:nvPr/>
        </p:nvCxnSpPr>
        <p:spPr bwMode="auto">
          <a:xfrm>
            <a:off x="3751263" y="4894263"/>
            <a:ext cx="134937" cy="1587"/>
          </a:xfrm>
          <a:prstGeom prst="straightConnector1">
            <a:avLst/>
          </a:prstGeom>
          <a:noFill/>
          <a:ln w="9525">
            <a:solidFill>
              <a:schemeClr val="tx1"/>
            </a:solidFill>
            <a:round/>
            <a:headEnd/>
            <a:tailEnd type="triangle" w="med" len="med"/>
          </a:ln>
        </p:spPr>
      </p:cxnSp>
      <p:cxnSp>
        <p:nvCxnSpPr>
          <p:cNvPr id="6169" name="AutoShape 156"/>
          <p:cNvCxnSpPr>
            <a:cxnSpLocks noChangeShapeType="1"/>
            <a:stCxn id="6158" idx="3"/>
            <a:endCxn id="6160" idx="1"/>
          </p:cNvCxnSpPr>
          <p:nvPr/>
        </p:nvCxnSpPr>
        <p:spPr bwMode="auto">
          <a:xfrm flipV="1">
            <a:off x="3724275" y="4314825"/>
            <a:ext cx="149225" cy="46038"/>
          </a:xfrm>
          <a:prstGeom prst="straightConnector1">
            <a:avLst/>
          </a:prstGeom>
          <a:noFill/>
          <a:ln w="9525">
            <a:solidFill>
              <a:schemeClr val="tx1"/>
            </a:solidFill>
            <a:round/>
            <a:headEnd/>
            <a:tailEnd type="triangle" w="med" len="med"/>
          </a:ln>
        </p:spPr>
      </p:cxnSp>
      <p:cxnSp>
        <p:nvCxnSpPr>
          <p:cNvPr id="6170" name="AutoShape 157"/>
          <p:cNvCxnSpPr>
            <a:cxnSpLocks noChangeShapeType="1"/>
            <a:stCxn id="6158" idx="0"/>
            <a:endCxn id="6162" idx="1"/>
          </p:cNvCxnSpPr>
          <p:nvPr/>
        </p:nvCxnSpPr>
        <p:spPr bwMode="auto">
          <a:xfrm rot="5400000" flipH="1" flipV="1">
            <a:off x="3321050" y="3651250"/>
            <a:ext cx="600075" cy="498475"/>
          </a:xfrm>
          <a:prstGeom prst="bentConnector2">
            <a:avLst/>
          </a:prstGeom>
          <a:noFill/>
          <a:ln w="9525">
            <a:solidFill>
              <a:schemeClr val="tx1"/>
            </a:solidFill>
            <a:miter lim="800000"/>
            <a:headEnd/>
            <a:tailEnd type="triangle" w="med" len="med"/>
          </a:ln>
        </p:spPr>
      </p:cxnSp>
      <p:sp>
        <p:nvSpPr>
          <p:cNvPr id="6171" name="AutoShape 158"/>
          <p:cNvSpPr>
            <a:spLocks noChangeArrowheads="1"/>
          </p:cNvSpPr>
          <p:nvPr/>
        </p:nvSpPr>
        <p:spPr bwMode="auto">
          <a:xfrm>
            <a:off x="5867400" y="2268538"/>
            <a:ext cx="681038" cy="320675"/>
          </a:xfrm>
          <a:prstGeom prst="flowChartProcess">
            <a:avLst/>
          </a:prstGeom>
          <a:solidFill>
            <a:srgbClr val="FFFF99"/>
          </a:solidFill>
          <a:ln w="9525">
            <a:solidFill>
              <a:schemeClr val="tx1"/>
            </a:solidFill>
            <a:miter lim="800000"/>
            <a:headEnd/>
            <a:tailEnd/>
          </a:ln>
        </p:spPr>
        <p:txBody>
          <a:bodyPr wrap="none" anchor="ctr"/>
          <a:lstStyle/>
          <a:p>
            <a:r>
              <a:rPr lang="en-GB" sz="1200"/>
              <a:t>Irrigation</a:t>
            </a:r>
          </a:p>
        </p:txBody>
      </p:sp>
      <p:sp>
        <p:nvSpPr>
          <p:cNvPr id="6172" name="AutoShape 159"/>
          <p:cNvSpPr>
            <a:spLocks noChangeArrowheads="1"/>
          </p:cNvSpPr>
          <p:nvPr/>
        </p:nvSpPr>
        <p:spPr bwMode="auto">
          <a:xfrm>
            <a:off x="5972175" y="3162300"/>
            <a:ext cx="576263" cy="320675"/>
          </a:xfrm>
          <a:prstGeom prst="flowChartProcess">
            <a:avLst/>
          </a:prstGeom>
          <a:solidFill>
            <a:srgbClr val="FFFF99"/>
          </a:solidFill>
          <a:ln w="9525">
            <a:solidFill>
              <a:schemeClr val="tx1"/>
            </a:solidFill>
            <a:miter lim="800000"/>
            <a:headEnd/>
            <a:tailEnd/>
          </a:ln>
        </p:spPr>
        <p:txBody>
          <a:bodyPr wrap="none" anchor="ctr"/>
          <a:lstStyle/>
          <a:p>
            <a:r>
              <a:rPr lang="en-GB" sz="1200"/>
              <a:t>Erosion</a:t>
            </a:r>
          </a:p>
        </p:txBody>
      </p:sp>
      <p:sp>
        <p:nvSpPr>
          <p:cNvPr id="6173" name="AutoShape 160"/>
          <p:cNvSpPr>
            <a:spLocks noChangeArrowheads="1"/>
          </p:cNvSpPr>
          <p:nvPr/>
        </p:nvSpPr>
        <p:spPr bwMode="auto">
          <a:xfrm>
            <a:off x="5849938" y="4013200"/>
            <a:ext cx="698500" cy="363538"/>
          </a:xfrm>
          <a:prstGeom prst="flowChartProcess">
            <a:avLst/>
          </a:prstGeom>
          <a:solidFill>
            <a:srgbClr val="FFFF99"/>
          </a:solidFill>
          <a:ln w="9525">
            <a:solidFill>
              <a:schemeClr val="tx1"/>
            </a:solidFill>
            <a:miter lim="800000"/>
            <a:headEnd/>
            <a:tailEnd/>
          </a:ln>
        </p:spPr>
        <p:txBody>
          <a:bodyPr wrap="none" anchor="ctr"/>
          <a:lstStyle/>
          <a:p>
            <a:r>
              <a:rPr lang="en-GB" sz="1200"/>
              <a:t>Surface</a:t>
            </a:r>
            <a:br>
              <a:rPr lang="en-GB" sz="1200"/>
            </a:br>
            <a:r>
              <a:rPr lang="en-GB" sz="1200"/>
              <a:t>water use</a:t>
            </a:r>
          </a:p>
        </p:txBody>
      </p:sp>
      <p:sp>
        <p:nvSpPr>
          <p:cNvPr id="6174" name="AutoShape 161"/>
          <p:cNvSpPr>
            <a:spLocks noChangeArrowheads="1"/>
          </p:cNvSpPr>
          <p:nvPr/>
        </p:nvSpPr>
        <p:spPr bwMode="auto">
          <a:xfrm>
            <a:off x="5595938" y="4579938"/>
            <a:ext cx="773112" cy="396875"/>
          </a:xfrm>
          <a:prstGeom prst="flowChartProcess">
            <a:avLst/>
          </a:prstGeom>
          <a:solidFill>
            <a:srgbClr val="FFFF99"/>
          </a:solidFill>
          <a:ln w="9525">
            <a:solidFill>
              <a:schemeClr val="tx1"/>
            </a:solidFill>
            <a:miter lim="800000"/>
            <a:headEnd/>
            <a:tailEnd/>
          </a:ln>
        </p:spPr>
        <p:txBody>
          <a:bodyPr wrap="none" anchor="ctr"/>
          <a:lstStyle/>
          <a:p>
            <a:r>
              <a:rPr lang="en-GB" sz="1200"/>
              <a:t>Ground</a:t>
            </a:r>
            <a:br>
              <a:rPr lang="en-GB" sz="1200"/>
            </a:br>
            <a:r>
              <a:rPr lang="en-GB" sz="1200"/>
              <a:t>water use</a:t>
            </a:r>
          </a:p>
        </p:txBody>
      </p:sp>
      <p:sp>
        <p:nvSpPr>
          <p:cNvPr id="6175" name="AutoShape 162"/>
          <p:cNvSpPr>
            <a:spLocks noChangeArrowheads="1"/>
          </p:cNvSpPr>
          <p:nvPr/>
        </p:nvSpPr>
        <p:spPr bwMode="auto">
          <a:xfrm>
            <a:off x="4419600" y="2335213"/>
            <a:ext cx="563563" cy="588962"/>
          </a:xfrm>
          <a:prstGeom prst="flowChartProcess">
            <a:avLst/>
          </a:prstGeom>
          <a:solidFill>
            <a:srgbClr val="99CC00"/>
          </a:solidFill>
          <a:ln w="9525">
            <a:solidFill>
              <a:schemeClr val="tx1"/>
            </a:solidFill>
            <a:miter lim="800000"/>
            <a:headEnd/>
            <a:tailEnd/>
          </a:ln>
        </p:spPr>
        <p:txBody>
          <a:bodyPr wrap="none" anchor="ctr"/>
          <a:lstStyle/>
          <a:p>
            <a:r>
              <a:rPr lang="en-GB" sz="1200"/>
              <a:t>Plant</a:t>
            </a:r>
            <a:br>
              <a:rPr lang="en-GB" sz="1200"/>
            </a:br>
            <a:r>
              <a:rPr lang="en-GB" sz="1200"/>
              <a:t>growth</a:t>
            </a:r>
          </a:p>
        </p:txBody>
      </p:sp>
      <p:cxnSp>
        <p:nvCxnSpPr>
          <p:cNvPr id="6176" name="AutoShape 163"/>
          <p:cNvCxnSpPr>
            <a:cxnSpLocks noChangeShapeType="1"/>
            <a:stCxn id="6175" idx="1"/>
            <a:endCxn id="6156" idx="3"/>
          </p:cNvCxnSpPr>
          <p:nvPr/>
        </p:nvCxnSpPr>
        <p:spPr bwMode="auto">
          <a:xfrm rot="10800000" flipV="1">
            <a:off x="3733800" y="2630488"/>
            <a:ext cx="685800" cy="298450"/>
          </a:xfrm>
          <a:prstGeom prst="bentConnector3">
            <a:avLst>
              <a:gd name="adj1" fmla="val 50000"/>
            </a:avLst>
          </a:prstGeom>
          <a:noFill/>
          <a:ln w="9525">
            <a:solidFill>
              <a:schemeClr val="tx1"/>
            </a:solidFill>
            <a:miter lim="800000"/>
            <a:headEnd type="triangle" w="med" len="med"/>
            <a:tailEnd type="triangle" w="med" len="med"/>
          </a:ln>
        </p:spPr>
      </p:cxnSp>
      <p:cxnSp>
        <p:nvCxnSpPr>
          <p:cNvPr id="6177" name="AutoShape 164"/>
          <p:cNvCxnSpPr>
            <a:cxnSpLocks noChangeShapeType="1"/>
            <a:stCxn id="6175" idx="3"/>
            <a:endCxn id="6171" idx="1"/>
          </p:cNvCxnSpPr>
          <p:nvPr/>
        </p:nvCxnSpPr>
        <p:spPr bwMode="auto">
          <a:xfrm flipV="1">
            <a:off x="4983163" y="2428875"/>
            <a:ext cx="884237" cy="201613"/>
          </a:xfrm>
          <a:prstGeom prst="bentConnector3">
            <a:avLst>
              <a:gd name="adj1" fmla="val 50000"/>
            </a:avLst>
          </a:prstGeom>
          <a:noFill/>
          <a:ln w="9525">
            <a:solidFill>
              <a:schemeClr val="tx1"/>
            </a:solidFill>
            <a:miter lim="800000"/>
            <a:headEnd type="triangle" w="med" len="med"/>
            <a:tailEnd type="triangle" w="med" len="med"/>
          </a:ln>
        </p:spPr>
      </p:cxnSp>
      <p:cxnSp>
        <p:nvCxnSpPr>
          <p:cNvPr id="6178" name="AutoShape 165"/>
          <p:cNvCxnSpPr>
            <a:cxnSpLocks noChangeShapeType="1"/>
            <a:stCxn id="6175" idx="0"/>
            <a:endCxn id="6155" idx="3"/>
          </p:cNvCxnSpPr>
          <p:nvPr/>
        </p:nvCxnSpPr>
        <p:spPr bwMode="auto">
          <a:xfrm rot="16200000" flipV="1">
            <a:off x="4210844" y="1843882"/>
            <a:ext cx="31750" cy="950912"/>
          </a:xfrm>
          <a:prstGeom prst="bentConnector2">
            <a:avLst/>
          </a:prstGeom>
          <a:noFill/>
          <a:ln w="9525">
            <a:solidFill>
              <a:schemeClr val="tx1"/>
            </a:solidFill>
            <a:miter lim="800000"/>
            <a:headEnd type="triangle" w="med" len="med"/>
            <a:tailEnd type="triangle" w="med" len="med"/>
          </a:ln>
        </p:spPr>
      </p:cxnSp>
      <p:cxnSp>
        <p:nvCxnSpPr>
          <p:cNvPr id="6179" name="AutoShape 166"/>
          <p:cNvCxnSpPr>
            <a:cxnSpLocks noChangeShapeType="1"/>
            <a:stCxn id="6173" idx="0"/>
            <a:endCxn id="6172" idx="2"/>
          </p:cNvCxnSpPr>
          <p:nvPr/>
        </p:nvCxnSpPr>
        <p:spPr bwMode="auto">
          <a:xfrm rot="5400000" flipH="1" flipV="1">
            <a:off x="5964238" y="3717925"/>
            <a:ext cx="530225" cy="60325"/>
          </a:xfrm>
          <a:prstGeom prst="bentConnector3">
            <a:avLst>
              <a:gd name="adj1" fmla="val 50000"/>
            </a:avLst>
          </a:prstGeom>
          <a:noFill/>
          <a:ln w="9525">
            <a:solidFill>
              <a:schemeClr val="tx1"/>
            </a:solidFill>
            <a:miter lim="800000"/>
            <a:headEnd type="triangle" w="med" len="med"/>
            <a:tailEnd type="triangle" w="med" len="med"/>
          </a:ln>
        </p:spPr>
      </p:cxnSp>
      <p:sp>
        <p:nvSpPr>
          <p:cNvPr id="6180" name="AutoShape 167"/>
          <p:cNvSpPr>
            <a:spLocks noChangeArrowheads="1"/>
          </p:cNvSpPr>
          <p:nvPr/>
        </p:nvSpPr>
        <p:spPr bwMode="auto">
          <a:xfrm>
            <a:off x="4949825" y="3814763"/>
            <a:ext cx="274638" cy="1185862"/>
          </a:xfrm>
          <a:prstGeom prst="flowChartProcess">
            <a:avLst/>
          </a:prstGeom>
          <a:solidFill>
            <a:srgbClr val="00CCFF">
              <a:alpha val="47842"/>
            </a:srgbClr>
          </a:solidFill>
          <a:ln w="9525">
            <a:solidFill>
              <a:schemeClr val="tx1"/>
            </a:solidFill>
            <a:miter lim="800000"/>
            <a:headEnd/>
            <a:tailEnd/>
          </a:ln>
        </p:spPr>
        <p:txBody>
          <a:bodyPr vert="eaVert" wrap="none" anchor="ctr"/>
          <a:lstStyle/>
          <a:p>
            <a:r>
              <a:rPr lang="en-GB" sz="1200"/>
              <a:t>Stream RO</a:t>
            </a:r>
          </a:p>
        </p:txBody>
      </p:sp>
      <p:cxnSp>
        <p:nvCxnSpPr>
          <p:cNvPr id="6181" name="AutoShape 168"/>
          <p:cNvCxnSpPr>
            <a:cxnSpLocks noChangeShapeType="1"/>
            <a:stCxn id="6160" idx="3"/>
            <a:endCxn id="6180" idx="1"/>
          </p:cNvCxnSpPr>
          <p:nvPr/>
        </p:nvCxnSpPr>
        <p:spPr bwMode="auto">
          <a:xfrm>
            <a:off x="4575175" y="4314825"/>
            <a:ext cx="374650" cy="93663"/>
          </a:xfrm>
          <a:prstGeom prst="bentConnector3">
            <a:avLst>
              <a:gd name="adj1" fmla="val 50000"/>
            </a:avLst>
          </a:prstGeom>
          <a:noFill/>
          <a:ln w="9525">
            <a:solidFill>
              <a:schemeClr val="tx1"/>
            </a:solidFill>
            <a:miter lim="800000"/>
            <a:headEnd/>
            <a:tailEnd type="triangle" w="med" len="med"/>
          </a:ln>
        </p:spPr>
      </p:cxnSp>
      <p:cxnSp>
        <p:nvCxnSpPr>
          <p:cNvPr id="6182" name="AutoShape 169"/>
          <p:cNvCxnSpPr>
            <a:cxnSpLocks noChangeShapeType="1"/>
            <a:stCxn id="6161" idx="3"/>
            <a:endCxn id="6180" idx="1"/>
          </p:cNvCxnSpPr>
          <p:nvPr/>
        </p:nvCxnSpPr>
        <p:spPr bwMode="auto">
          <a:xfrm flipV="1">
            <a:off x="4587875" y="4408488"/>
            <a:ext cx="361950" cy="485775"/>
          </a:xfrm>
          <a:prstGeom prst="bentConnector3">
            <a:avLst>
              <a:gd name="adj1" fmla="val 50000"/>
            </a:avLst>
          </a:prstGeom>
          <a:noFill/>
          <a:ln w="9525">
            <a:solidFill>
              <a:schemeClr val="tx1"/>
            </a:solidFill>
            <a:miter lim="800000"/>
            <a:headEnd/>
            <a:tailEnd type="triangle" w="med" len="med"/>
          </a:ln>
        </p:spPr>
      </p:cxnSp>
      <p:cxnSp>
        <p:nvCxnSpPr>
          <p:cNvPr id="6183" name="AutoShape 170"/>
          <p:cNvCxnSpPr>
            <a:cxnSpLocks noChangeShapeType="1"/>
            <a:stCxn id="6162" idx="3"/>
            <a:endCxn id="6180" idx="1"/>
          </p:cNvCxnSpPr>
          <p:nvPr/>
        </p:nvCxnSpPr>
        <p:spPr bwMode="auto">
          <a:xfrm>
            <a:off x="4630738" y="3600450"/>
            <a:ext cx="319087" cy="808038"/>
          </a:xfrm>
          <a:prstGeom prst="bentConnector3">
            <a:avLst>
              <a:gd name="adj1" fmla="val 50000"/>
            </a:avLst>
          </a:prstGeom>
          <a:noFill/>
          <a:ln w="9525">
            <a:solidFill>
              <a:schemeClr val="tx1"/>
            </a:solidFill>
            <a:miter lim="800000"/>
            <a:headEnd/>
            <a:tailEnd type="triangle" w="med" len="med"/>
          </a:ln>
        </p:spPr>
      </p:cxnSp>
      <p:cxnSp>
        <p:nvCxnSpPr>
          <p:cNvPr id="6184" name="AutoShape 171"/>
          <p:cNvCxnSpPr>
            <a:cxnSpLocks noChangeShapeType="1"/>
            <a:stCxn id="6162" idx="3"/>
            <a:endCxn id="6172" idx="1"/>
          </p:cNvCxnSpPr>
          <p:nvPr/>
        </p:nvCxnSpPr>
        <p:spPr bwMode="auto">
          <a:xfrm flipV="1">
            <a:off x="4630738" y="3322638"/>
            <a:ext cx="1341437" cy="277812"/>
          </a:xfrm>
          <a:prstGeom prst="bentConnector3">
            <a:avLst>
              <a:gd name="adj1" fmla="val 50000"/>
            </a:avLst>
          </a:prstGeom>
          <a:noFill/>
          <a:ln w="9525">
            <a:solidFill>
              <a:schemeClr val="tx1"/>
            </a:solidFill>
            <a:miter lim="800000"/>
            <a:headEnd/>
            <a:tailEnd type="triangle" w="med" len="med"/>
          </a:ln>
        </p:spPr>
      </p:cxnSp>
      <p:cxnSp>
        <p:nvCxnSpPr>
          <p:cNvPr id="6185" name="AutoShape 172"/>
          <p:cNvCxnSpPr>
            <a:cxnSpLocks noChangeShapeType="1"/>
            <a:stCxn id="6173" idx="1"/>
            <a:endCxn id="6180" idx="3"/>
          </p:cNvCxnSpPr>
          <p:nvPr/>
        </p:nvCxnSpPr>
        <p:spPr bwMode="auto">
          <a:xfrm rot="10800000" flipV="1">
            <a:off x="5224463" y="4195763"/>
            <a:ext cx="625475" cy="212725"/>
          </a:xfrm>
          <a:prstGeom prst="bentConnector3">
            <a:avLst>
              <a:gd name="adj1" fmla="val 50000"/>
            </a:avLst>
          </a:prstGeom>
          <a:noFill/>
          <a:ln w="9525">
            <a:solidFill>
              <a:schemeClr val="tx1"/>
            </a:solidFill>
            <a:miter lim="800000"/>
            <a:headEnd/>
            <a:tailEnd type="triangle" w="med" len="med"/>
          </a:ln>
        </p:spPr>
      </p:cxnSp>
      <p:cxnSp>
        <p:nvCxnSpPr>
          <p:cNvPr id="6186" name="AutoShape 173"/>
          <p:cNvCxnSpPr>
            <a:cxnSpLocks noChangeShapeType="1"/>
            <a:stCxn id="6174" idx="2"/>
            <a:endCxn id="6159" idx="2"/>
          </p:cNvCxnSpPr>
          <p:nvPr/>
        </p:nvCxnSpPr>
        <p:spPr bwMode="auto">
          <a:xfrm rot="5400000">
            <a:off x="4652963" y="3722688"/>
            <a:ext cx="76200" cy="2584450"/>
          </a:xfrm>
          <a:prstGeom prst="bentConnector3">
            <a:avLst>
              <a:gd name="adj1" fmla="val 288917"/>
            </a:avLst>
          </a:prstGeom>
          <a:noFill/>
          <a:ln w="9525">
            <a:solidFill>
              <a:schemeClr val="tx1"/>
            </a:solidFill>
            <a:miter lim="800000"/>
            <a:headEnd/>
            <a:tailEnd type="triangle" w="med" len="med"/>
          </a:ln>
        </p:spPr>
      </p:cxnSp>
      <p:cxnSp>
        <p:nvCxnSpPr>
          <p:cNvPr id="6187" name="AutoShape 174"/>
          <p:cNvCxnSpPr>
            <a:cxnSpLocks noChangeShapeType="1"/>
            <a:stCxn id="6173" idx="3"/>
            <a:endCxn id="6171" idx="3"/>
          </p:cNvCxnSpPr>
          <p:nvPr/>
        </p:nvCxnSpPr>
        <p:spPr bwMode="auto">
          <a:xfrm flipV="1">
            <a:off x="6548438" y="2428875"/>
            <a:ext cx="1587" cy="1766888"/>
          </a:xfrm>
          <a:prstGeom prst="bentConnector3">
            <a:avLst>
              <a:gd name="adj1" fmla="val 14395468"/>
            </a:avLst>
          </a:prstGeom>
          <a:noFill/>
          <a:ln w="9525">
            <a:solidFill>
              <a:schemeClr val="tx1"/>
            </a:solidFill>
            <a:miter lim="800000"/>
            <a:headEnd type="triangle" w="med" len="med"/>
            <a:tailEnd type="triangle" w="med" len="med"/>
          </a:ln>
        </p:spPr>
      </p:cxnSp>
      <p:sp>
        <p:nvSpPr>
          <p:cNvPr id="116" name="Text Box 176"/>
          <p:cNvSpPr txBox="1">
            <a:spLocks noChangeArrowheads="1"/>
          </p:cNvSpPr>
          <p:nvPr/>
        </p:nvSpPr>
        <p:spPr bwMode="auto">
          <a:xfrm>
            <a:off x="73025" y="268288"/>
            <a:ext cx="1679575" cy="646112"/>
          </a:xfrm>
          <a:prstGeom prst="rect">
            <a:avLst/>
          </a:prstGeom>
          <a:noFill/>
          <a:ln w="9525">
            <a:noFill/>
            <a:miter lim="800000"/>
            <a:headEnd/>
            <a:tailEnd/>
          </a:ln>
          <a:effectLst/>
        </p:spPr>
        <p:txBody>
          <a:bodyPr>
            <a:spAutoFit/>
          </a:bodyPr>
          <a:lstStyle/>
          <a:p>
            <a:pPr algn="r">
              <a:defRPr/>
            </a:pPr>
            <a:r>
              <a:rPr lang="en-GB" dirty="0">
                <a:effectLst>
                  <a:outerShdw blurRad="38100" dist="38100" dir="2700000" algn="tl">
                    <a:srgbClr val="C0C0C0"/>
                  </a:outerShdw>
                </a:effectLst>
              </a:rPr>
              <a:t>System Components</a:t>
            </a:r>
          </a:p>
        </p:txBody>
      </p:sp>
      <p:sp>
        <p:nvSpPr>
          <p:cNvPr id="6189" name="AutoShape 179"/>
          <p:cNvSpPr>
            <a:spLocks noChangeArrowheads="1"/>
          </p:cNvSpPr>
          <p:nvPr/>
        </p:nvSpPr>
        <p:spPr bwMode="auto">
          <a:xfrm>
            <a:off x="4419600" y="5800725"/>
            <a:ext cx="1143000" cy="457200"/>
          </a:xfrm>
          <a:prstGeom prst="flowChartPredefinedProcess">
            <a:avLst/>
          </a:prstGeom>
          <a:solidFill>
            <a:srgbClr val="CCFFFF">
              <a:alpha val="45097"/>
            </a:srgbClr>
          </a:solidFill>
          <a:ln w="9525">
            <a:solidFill>
              <a:schemeClr val="tx1"/>
            </a:solidFill>
            <a:miter lim="800000"/>
            <a:headEnd/>
            <a:tailEnd/>
          </a:ln>
        </p:spPr>
        <p:txBody>
          <a:bodyPr wrap="none" anchor="ctr"/>
          <a:lstStyle/>
          <a:p>
            <a:pPr algn="ctr"/>
            <a:r>
              <a:rPr lang="en-GB" sz="1200"/>
              <a:t>Calibration</a:t>
            </a:r>
          </a:p>
        </p:txBody>
      </p:sp>
      <p:sp>
        <p:nvSpPr>
          <p:cNvPr id="6190" name="AutoShape 180"/>
          <p:cNvSpPr>
            <a:spLocks noChangeArrowheads="1"/>
          </p:cNvSpPr>
          <p:nvPr/>
        </p:nvSpPr>
        <p:spPr bwMode="auto">
          <a:xfrm>
            <a:off x="3276600" y="5800725"/>
            <a:ext cx="990600" cy="457200"/>
          </a:xfrm>
          <a:prstGeom prst="flowChartPredefinedProcess">
            <a:avLst/>
          </a:prstGeom>
          <a:solidFill>
            <a:srgbClr val="CCFFFF">
              <a:alpha val="45097"/>
            </a:srgbClr>
          </a:solidFill>
          <a:ln w="9525">
            <a:solidFill>
              <a:schemeClr val="tx1"/>
            </a:solidFill>
            <a:miter lim="800000"/>
            <a:headEnd/>
            <a:tailEnd/>
          </a:ln>
        </p:spPr>
        <p:txBody>
          <a:bodyPr wrap="none" anchor="ctr"/>
          <a:lstStyle/>
          <a:p>
            <a:pPr algn="ctr"/>
            <a:r>
              <a:rPr lang="en-GB" sz="1200" dirty="0" smtClean="0"/>
              <a:t>Sensitivity</a:t>
            </a:r>
          </a:p>
        </p:txBody>
      </p:sp>
      <p:sp>
        <p:nvSpPr>
          <p:cNvPr id="119" name="AutoShape 182"/>
          <p:cNvSpPr>
            <a:spLocks noChangeArrowheads="1"/>
          </p:cNvSpPr>
          <p:nvPr/>
        </p:nvSpPr>
        <p:spPr bwMode="auto">
          <a:xfrm>
            <a:off x="7162800" y="1152525"/>
            <a:ext cx="1465263" cy="4267200"/>
          </a:xfrm>
          <a:prstGeom prst="flowChartAlternateProcess">
            <a:avLst/>
          </a:prstGeom>
          <a:ln>
            <a:headEnd/>
            <a:tailEnd/>
          </a:ln>
        </p:spPr>
        <p:style>
          <a:lnRef idx="1">
            <a:schemeClr val="accent1"/>
          </a:lnRef>
          <a:fillRef idx="2">
            <a:schemeClr val="accent1"/>
          </a:fillRef>
          <a:effectRef idx="1">
            <a:schemeClr val="accent1"/>
          </a:effectRef>
          <a:fontRef idx="minor">
            <a:schemeClr val="dk1"/>
          </a:fontRef>
        </p:style>
        <p:txBody>
          <a:bodyPr wrap="none">
            <a:flatTx/>
          </a:bodyPr>
          <a:lstStyle/>
          <a:p>
            <a:pPr>
              <a:defRPr/>
            </a:pPr>
            <a:endParaRPr lang="en-GB"/>
          </a:p>
        </p:txBody>
      </p:sp>
      <p:sp>
        <p:nvSpPr>
          <p:cNvPr id="120" name="Text Box 184"/>
          <p:cNvSpPr txBox="1">
            <a:spLocks noChangeArrowheads="1"/>
          </p:cNvSpPr>
          <p:nvPr/>
        </p:nvSpPr>
        <p:spPr bwMode="auto">
          <a:xfrm>
            <a:off x="7016750" y="342900"/>
            <a:ext cx="1690688" cy="647700"/>
          </a:xfrm>
          <a:prstGeom prst="rect">
            <a:avLst/>
          </a:prstGeom>
          <a:noFill/>
          <a:ln w="9525">
            <a:noFill/>
            <a:miter lim="800000"/>
            <a:headEnd/>
            <a:tailEnd/>
          </a:ln>
          <a:effectLst/>
        </p:spPr>
        <p:txBody>
          <a:bodyPr>
            <a:spAutoFit/>
          </a:bodyPr>
          <a:lstStyle/>
          <a:p>
            <a:pPr>
              <a:defRPr/>
            </a:pPr>
            <a:r>
              <a:rPr lang="en-GB" dirty="0">
                <a:effectLst>
                  <a:outerShdw blurRad="38100" dist="38100" dir="2700000" algn="tl">
                    <a:srgbClr val="C0C0C0"/>
                  </a:outerShdw>
                </a:effectLst>
              </a:rPr>
              <a:t>Science Components</a:t>
            </a:r>
          </a:p>
        </p:txBody>
      </p:sp>
      <p:sp>
        <p:nvSpPr>
          <p:cNvPr id="121" name="AutoShape 185"/>
          <p:cNvSpPr>
            <a:spLocks noChangeArrowheads="1"/>
          </p:cNvSpPr>
          <p:nvPr/>
        </p:nvSpPr>
        <p:spPr bwMode="auto">
          <a:xfrm>
            <a:off x="7378700" y="1457325"/>
            <a:ext cx="984250" cy="536575"/>
          </a:xfrm>
          <a:prstGeom prst="flowChartMultidocument">
            <a:avLst/>
          </a:prstGeom>
          <a:ln>
            <a:headEnd/>
            <a:tailEnd/>
          </a:ln>
        </p:spPr>
        <p:style>
          <a:lnRef idx="1">
            <a:schemeClr val="accent3"/>
          </a:lnRef>
          <a:fillRef idx="2">
            <a:schemeClr val="accent3"/>
          </a:fillRef>
          <a:effectRef idx="1">
            <a:schemeClr val="accent3"/>
          </a:effectRef>
          <a:fontRef idx="minor">
            <a:schemeClr val="dk1"/>
          </a:fontRef>
        </p:style>
        <p:txBody>
          <a:bodyPr wrap="none" anchor="ctr"/>
          <a:lstStyle/>
          <a:p>
            <a:pPr>
              <a:defRPr/>
            </a:pPr>
            <a:r>
              <a:rPr lang="en-GB" sz="1200"/>
              <a:t>Erosion</a:t>
            </a:r>
          </a:p>
        </p:txBody>
      </p:sp>
      <p:sp>
        <p:nvSpPr>
          <p:cNvPr id="122" name="AutoShape 186"/>
          <p:cNvSpPr>
            <a:spLocks noChangeArrowheads="1"/>
          </p:cNvSpPr>
          <p:nvPr/>
        </p:nvSpPr>
        <p:spPr bwMode="auto">
          <a:xfrm>
            <a:off x="7372350" y="2065338"/>
            <a:ext cx="984250" cy="534987"/>
          </a:xfrm>
          <a:prstGeom prst="flowChartMultidocument">
            <a:avLst/>
          </a:prstGeom>
          <a:ln>
            <a:headEnd/>
            <a:tailEnd/>
          </a:ln>
        </p:spPr>
        <p:style>
          <a:lnRef idx="1">
            <a:schemeClr val="accent5"/>
          </a:lnRef>
          <a:fillRef idx="2">
            <a:schemeClr val="accent5"/>
          </a:fillRef>
          <a:effectRef idx="1">
            <a:schemeClr val="accent5"/>
          </a:effectRef>
          <a:fontRef idx="minor">
            <a:schemeClr val="dk1"/>
          </a:fontRef>
        </p:style>
        <p:txBody>
          <a:bodyPr wrap="none" anchor="ctr"/>
          <a:lstStyle/>
          <a:p>
            <a:pPr>
              <a:defRPr/>
            </a:pPr>
            <a:r>
              <a:rPr lang="en-GB" sz="1200"/>
              <a:t>Plant Growth</a:t>
            </a:r>
          </a:p>
        </p:txBody>
      </p:sp>
      <p:sp>
        <p:nvSpPr>
          <p:cNvPr id="123" name="AutoShape 187"/>
          <p:cNvSpPr>
            <a:spLocks noChangeArrowheads="1"/>
          </p:cNvSpPr>
          <p:nvPr/>
        </p:nvSpPr>
        <p:spPr bwMode="auto">
          <a:xfrm>
            <a:off x="7362825" y="2676525"/>
            <a:ext cx="984250" cy="536575"/>
          </a:xfrm>
          <a:prstGeom prst="flowChartMultidocument">
            <a:avLst/>
          </a:prstGeom>
          <a:ln>
            <a:headEnd/>
            <a:tailEnd/>
          </a:ln>
        </p:spPr>
        <p:style>
          <a:lnRef idx="1">
            <a:schemeClr val="accent6"/>
          </a:lnRef>
          <a:fillRef idx="2">
            <a:schemeClr val="accent6"/>
          </a:fillRef>
          <a:effectRef idx="1">
            <a:schemeClr val="accent6"/>
          </a:effectRef>
          <a:fontRef idx="minor">
            <a:schemeClr val="dk1"/>
          </a:fontRef>
        </p:style>
        <p:txBody>
          <a:bodyPr wrap="none" anchor="ctr"/>
          <a:lstStyle/>
          <a:p>
            <a:pPr>
              <a:defRPr/>
            </a:pPr>
            <a:r>
              <a:rPr lang="en-GB" sz="1200" dirty="0"/>
              <a:t>Groundwater</a:t>
            </a:r>
          </a:p>
        </p:txBody>
      </p:sp>
      <p:sp>
        <p:nvSpPr>
          <p:cNvPr id="124" name="AutoShape 192"/>
          <p:cNvSpPr>
            <a:spLocks noChangeArrowheads="1"/>
          </p:cNvSpPr>
          <p:nvPr/>
        </p:nvSpPr>
        <p:spPr bwMode="auto">
          <a:xfrm>
            <a:off x="7397750" y="3286125"/>
            <a:ext cx="984250" cy="536575"/>
          </a:xfrm>
          <a:prstGeom prst="flowChartMultidocumen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pPr>
              <a:defRPr/>
            </a:pPr>
            <a:r>
              <a:rPr lang="en-GB" sz="1200"/>
              <a:t>Water Quality</a:t>
            </a:r>
          </a:p>
        </p:txBody>
      </p:sp>
      <p:sp>
        <p:nvSpPr>
          <p:cNvPr id="125" name="AutoShape 193"/>
          <p:cNvSpPr>
            <a:spLocks noChangeArrowheads="1"/>
          </p:cNvSpPr>
          <p:nvPr/>
        </p:nvSpPr>
        <p:spPr bwMode="auto">
          <a:xfrm>
            <a:off x="7391400" y="3971925"/>
            <a:ext cx="984250" cy="536575"/>
          </a:xfrm>
          <a:prstGeom prst="flowChartMultidocumen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r>
              <a:rPr lang="en-GB" sz="1200" dirty="0"/>
              <a:t>ET</a:t>
            </a:r>
          </a:p>
        </p:txBody>
      </p:sp>
      <p:sp>
        <p:nvSpPr>
          <p:cNvPr id="6198" name="AutoShape 132"/>
          <p:cNvSpPr>
            <a:spLocks noChangeArrowheads="1"/>
          </p:cNvSpPr>
          <p:nvPr/>
        </p:nvSpPr>
        <p:spPr bwMode="auto">
          <a:xfrm>
            <a:off x="2057400" y="5800725"/>
            <a:ext cx="1066800" cy="457200"/>
          </a:xfrm>
          <a:prstGeom prst="flowChartPredefinedProcess">
            <a:avLst/>
          </a:prstGeom>
          <a:solidFill>
            <a:srgbClr val="CCFFFF">
              <a:alpha val="45097"/>
            </a:srgbClr>
          </a:solidFill>
          <a:ln w="9525">
            <a:solidFill>
              <a:schemeClr val="tx1"/>
            </a:solidFill>
            <a:miter lim="800000"/>
            <a:headEnd/>
            <a:tailEnd/>
          </a:ln>
        </p:spPr>
        <p:txBody>
          <a:bodyPr wrap="none" anchor="ctr"/>
          <a:lstStyle/>
          <a:p>
            <a:pPr algn="ctr"/>
            <a:r>
              <a:rPr lang="en-GB" sz="1200" dirty="0" smtClean="0"/>
              <a:t>Uncertainty</a:t>
            </a:r>
            <a:endParaRPr lang="en-GB" sz="1200" dirty="0"/>
          </a:p>
        </p:txBody>
      </p:sp>
      <p:sp>
        <p:nvSpPr>
          <p:cNvPr id="6199" name="AutoShape 179"/>
          <p:cNvSpPr>
            <a:spLocks noChangeArrowheads="1"/>
          </p:cNvSpPr>
          <p:nvPr/>
        </p:nvSpPr>
        <p:spPr bwMode="auto">
          <a:xfrm>
            <a:off x="5715000" y="5800725"/>
            <a:ext cx="1143000" cy="457200"/>
          </a:xfrm>
          <a:prstGeom prst="flowChartPredefinedProcess">
            <a:avLst/>
          </a:prstGeom>
          <a:solidFill>
            <a:srgbClr val="CCFFFF">
              <a:alpha val="45097"/>
            </a:srgbClr>
          </a:solidFill>
          <a:ln w="9525">
            <a:solidFill>
              <a:schemeClr val="tx1"/>
            </a:solidFill>
            <a:miter lim="800000"/>
            <a:headEnd/>
            <a:tailEnd/>
          </a:ln>
        </p:spPr>
        <p:txBody>
          <a:bodyPr wrap="none" anchor="ctr"/>
          <a:lstStyle/>
          <a:p>
            <a:pPr algn="ctr"/>
            <a:r>
              <a:rPr lang="en-GB" sz="1200" dirty="0" smtClean="0"/>
              <a:t>Visualization</a:t>
            </a:r>
            <a:endParaRPr lang="en-GB" sz="1200" dirty="0"/>
          </a:p>
        </p:txBody>
      </p:sp>
      <p:sp>
        <p:nvSpPr>
          <p:cNvPr id="6200" name="AutoShape 179"/>
          <p:cNvSpPr>
            <a:spLocks noChangeArrowheads="1"/>
          </p:cNvSpPr>
          <p:nvPr/>
        </p:nvSpPr>
        <p:spPr bwMode="auto">
          <a:xfrm>
            <a:off x="7086600" y="5800725"/>
            <a:ext cx="1143000" cy="457200"/>
          </a:xfrm>
          <a:prstGeom prst="flowChartPredefinedProcess">
            <a:avLst/>
          </a:prstGeom>
          <a:solidFill>
            <a:srgbClr val="CCFFFF">
              <a:alpha val="45097"/>
            </a:srgbClr>
          </a:solidFill>
          <a:ln w="9525">
            <a:solidFill>
              <a:schemeClr val="tx1"/>
            </a:solidFill>
            <a:miter lim="800000"/>
            <a:headEnd/>
            <a:tailEnd/>
          </a:ln>
        </p:spPr>
        <p:txBody>
          <a:bodyPr wrap="none" anchor="ctr"/>
          <a:lstStyle/>
          <a:p>
            <a:pPr algn="ctr"/>
            <a:r>
              <a:rPr lang="en-GB" sz="1200" dirty="0" smtClean="0"/>
              <a:t>Reporting</a:t>
            </a:r>
            <a:endParaRPr lang="en-GB" sz="1200" dirty="0"/>
          </a:p>
        </p:txBody>
      </p:sp>
      <p:sp>
        <p:nvSpPr>
          <p:cNvPr id="129" name="Text Box 184"/>
          <p:cNvSpPr txBox="1">
            <a:spLocks noChangeArrowheads="1"/>
          </p:cNvSpPr>
          <p:nvPr/>
        </p:nvSpPr>
        <p:spPr bwMode="auto">
          <a:xfrm>
            <a:off x="3048000" y="903288"/>
            <a:ext cx="3276600" cy="369887"/>
          </a:xfrm>
          <a:prstGeom prst="rect">
            <a:avLst/>
          </a:prstGeom>
          <a:noFill/>
          <a:ln w="9525">
            <a:noFill/>
            <a:miter lim="800000"/>
            <a:headEnd/>
            <a:tailEnd/>
          </a:ln>
          <a:effectLst/>
        </p:spPr>
        <p:txBody>
          <a:bodyPr>
            <a:spAutoFit/>
          </a:bodyPr>
          <a:lstStyle/>
          <a:p>
            <a:pPr>
              <a:defRPr/>
            </a:pPr>
            <a:r>
              <a:rPr lang="en-GB" dirty="0">
                <a:effectLst>
                  <a:outerShdw blurRad="38100" dist="38100" dir="2700000" algn="tl">
                    <a:srgbClr val="C0C0C0"/>
                  </a:outerShdw>
                </a:effectLst>
              </a:rPr>
              <a:t>Component Based Model</a:t>
            </a:r>
          </a:p>
        </p:txBody>
      </p:sp>
      <p:sp>
        <p:nvSpPr>
          <p:cNvPr id="130" name="AutoShape 185"/>
          <p:cNvSpPr>
            <a:spLocks noChangeArrowheads="1"/>
          </p:cNvSpPr>
          <p:nvPr/>
        </p:nvSpPr>
        <p:spPr bwMode="auto">
          <a:xfrm>
            <a:off x="609600" y="3362325"/>
            <a:ext cx="984250" cy="536575"/>
          </a:xfrm>
          <a:prstGeom prst="flowChartMultidocumen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r>
              <a:rPr lang="en-GB" sz="1200" dirty="0"/>
              <a:t>Control</a:t>
            </a:r>
          </a:p>
        </p:txBody>
      </p:sp>
      <p:sp>
        <p:nvSpPr>
          <p:cNvPr id="131" name="AutoShape 185"/>
          <p:cNvSpPr>
            <a:spLocks noChangeArrowheads="1"/>
          </p:cNvSpPr>
          <p:nvPr/>
        </p:nvSpPr>
        <p:spPr bwMode="auto">
          <a:xfrm>
            <a:off x="609600" y="4048125"/>
            <a:ext cx="984250" cy="536575"/>
          </a:xfrm>
          <a:prstGeom prst="flowChartMultidocumen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r>
              <a:rPr lang="en-GB" sz="1200" dirty="0"/>
              <a:t>Statistics</a:t>
            </a:r>
          </a:p>
        </p:txBody>
      </p:sp>
      <p:sp>
        <p:nvSpPr>
          <p:cNvPr id="132" name="AutoShape 185"/>
          <p:cNvSpPr>
            <a:spLocks noChangeArrowheads="1"/>
          </p:cNvSpPr>
          <p:nvPr/>
        </p:nvSpPr>
        <p:spPr bwMode="auto">
          <a:xfrm>
            <a:off x="609600" y="1914525"/>
            <a:ext cx="984250" cy="536575"/>
          </a:xfrm>
          <a:prstGeom prst="flowChartMultidocumen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r>
              <a:rPr lang="en-GB" sz="1200" dirty="0"/>
              <a:t>Time</a:t>
            </a:r>
          </a:p>
        </p:txBody>
      </p:sp>
      <p:sp>
        <p:nvSpPr>
          <p:cNvPr id="133" name="AutoShape 185"/>
          <p:cNvSpPr>
            <a:spLocks noChangeArrowheads="1"/>
          </p:cNvSpPr>
          <p:nvPr/>
        </p:nvSpPr>
        <p:spPr bwMode="auto">
          <a:xfrm>
            <a:off x="609600" y="2676525"/>
            <a:ext cx="984250" cy="536575"/>
          </a:xfrm>
          <a:prstGeom prst="flowChartMultidocumen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r>
              <a:rPr lang="en-GB" sz="1200" dirty="0"/>
              <a:t>Space</a:t>
            </a:r>
          </a:p>
        </p:txBody>
      </p:sp>
      <p:sp>
        <p:nvSpPr>
          <p:cNvPr id="134" name="AutoShape 185"/>
          <p:cNvSpPr>
            <a:spLocks noChangeArrowheads="1"/>
          </p:cNvSpPr>
          <p:nvPr/>
        </p:nvSpPr>
        <p:spPr bwMode="auto">
          <a:xfrm>
            <a:off x="609600" y="1152525"/>
            <a:ext cx="984250" cy="536575"/>
          </a:xfrm>
          <a:prstGeom prst="flowChartMultidocument">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defRPr/>
            </a:pPr>
            <a:r>
              <a:rPr lang="en-GB" sz="1200" dirty="0"/>
              <a:t>Data IO</a:t>
            </a:r>
          </a:p>
        </p:txBody>
      </p:sp>
      <p:sp>
        <p:nvSpPr>
          <p:cNvPr id="6207" name="TextBox 134"/>
          <p:cNvSpPr txBox="1">
            <a:spLocks noChangeArrowheads="1"/>
          </p:cNvSpPr>
          <p:nvPr/>
        </p:nvSpPr>
        <p:spPr bwMode="auto">
          <a:xfrm>
            <a:off x="1679575" y="238125"/>
            <a:ext cx="5449888" cy="522288"/>
          </a:xfrm>
          <a:prstGeom prst="rect">
            <a:avLst/>
          </a:prstGeom>
          <a:noFill/>
          <a:ln w="9525">
            <a:noFill/>
            <a:miter lim="800000"/>
            <a:headEnd/>
            <a:tailEnd/>
          </a:ln>
        </p:spPr>
        <p:txBody>
          <a:bodyPr>
            <a:spAutoFit/>
          </a:bodyPr>
          <a:lstStyle/>
          <a:p>
            <a:pPr algn="ctr"/>
            <a:r>
              <a:rPr lang="en-US" sz="2800" b="1" dirty="0" smtClean="0">
                <a:solidFill>
                  <a:srgbClr val="C00000"/>
                </a:solidFill>
              </a:rPr>
              <a:t>OMS Principal </a:t>
            </a:r>
            <a:r>
              <a:rPr lang="en-US" sz="2800" b="1" dirty="0">
                <a:solidFill>
                  <a:srgbClr val="C00000"/>
                </a:solidFill>
              </a:rPr>
              <a:t>Architecture</a:t>
            </a:r>
          </a:p>
        </p:txBody>
      </p:sp>
      <p:sp>
        <p:nvSpPr>
          <p:cNvPr id="65" name="AutoShape 193"/>
          <p:cNvSpPr>
            <a:spLocks noChangeArrowheads="1"/>
          </p:cNvSpPr>
          <p:nvPr/>
        </p:nvSpPr>
        <p:spPr bwMode="auto">
          <a:xfrm>
            <a:off x="7416800" y="4675188"/>
            <a:ext cx="984250" cy="536575"/>
          </a:xfrm>
          <a:prstGeom prst="flowChartMultidocument">
            <a:avLst/>
          </a:prstGeom>
          <a:ln>
            <a:headEnd/>
            <a:tailEnd/>
          </a:ln>
        </p:spPr>
        <p:style>
          <a:lnRef idx="1">
            <a:schemeClr val="accent1"/>
          </a:lnRef>
          <a:fillRef idx="2">
            <a:schemeClr val="accent1"/>
          </a:fillRef>
          <a:effectRef idx="1">
            <a:schemeClr val="accent1"/>
          </a:effectRef>
          <a:fontRef idx="minor">
            <a:schemeClr val="dk1"/>
          </a:fontRef>
        </p:style>
        <p:txBody>
          <a:bodyPr wrap="none" anchor="ctr"/>
          <a:lstStyle/>
          <a:p>
            <a:pPr>
              <a:defRPr/>
            </a:pPr>
            <a:r>
              <a:rPr lang="en-GB" sz="1200" dirty="0"/>
              <a:t>....</a:t>
            </a:r>
          </a:p>
        </p:txBody>
      </p:sp>
      <p:sp>
        <p:nvSpPr>
          <p:cNvPr id="3" name="Slide Number Placeholder 2"/>
          <p:cNvSpPr>
            <a:spLocks noGrp="1"/>
          </p:cNvSpPr>
          <p:nvPr>
            <p:ph type="sldNum" sz="quarter" idx="12"/>
          </p:nvPr>
        </p:nvSpPr>
        <p:spPr/>
        <p:txBody>
          <a:bodyPr/>
          <a:lstStyle/>
          <a:p>
            <a:fld id="{E9353CB8-35B8-441F-A176-6CE3BA725640}" type="slidenum">
              <a:rPr lang="en-US" smtClean="0"/>
              <a:pPr/>
              <a:t>4</a:t>
            </a:fld>
            <a:endParaRPr lang="en-US"/>
          </a:p>
        </p:txBody>
      </p:sp>
    </p:spTree>
    <p:extLst>
      <p:ext uri="{BB962C8B-B14F-4D97-AF65-F5344CB8AC3E}">
        <p14:creationId xmlns:p14="http://schemas.microsoft.com/office/powerpoint/2010/main" val="873949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800" y="641091"/>
            <a:ext cx="8531352" cy="990600"/>
          </a:xfrm>
        </p:spPr>
        <p:txBody>
          <a:bodyPr>
            <a:normAutofit/>
          </a:bodyPr>
          <a:lstStyle/>
          <a:p>
            <a:r>
              <a:rPr lang="en-US" b="1" dirty="0" smtClean="0"/>
              <a:t>Cloud Services Innovation Platform</a:t>
            </a:r>
            <a:endParaRPr lang="en-US" b="1" dirty="0"/>
          </a:p>
        </p:txBody>
      </p:sp>
      <p:sp>
        <p:nvSpPr>
          <p:cNvPr id="4" name="Content Placeholder 3"/>
          <p:cNvSpPr>
            <a:spLocks noGrp="1"/>
          </p:cNvSpPr>
          <p:nvPr>
            <p:ph sz="quarter" idx="1"/>
          </p:nvPr>
        </p:nvSpPr>
        <p:spPr>
          <a:xfrm>
            <a:off x="3327840" y="1600199"/>
            <a:ext cx="5816160" cy="5257800"/>
          </a:xfrm>
        </p:spPr>
        <p:txBody>
          <a:bodyPr>
            <a:normAutofit/>
          </a:bodyPr>
          <a:lstStyle/>
          <a:p>
            <a:r>
              <a:rPr lang="en-US" dirty="0" smtClean="0"/>
              <a:t>Model services architecture </a:t>
            </a:r>
          </a:p>
          <a:p>
            <a:pPr lvl="1"/>
            <a:r>
              <a:rPr lang="en-US" dirty="0" smtClean="0"/>
              <a:t>Support science delivery</a:t>
            </a:r>
          </a:p>
          <a:p>
            <a:pPr lvl="1"/>
            <a:r>
              <a:rPr lang="en-US" dirty="0" smtClean="0"/>
              <a:t>Desktop models </a:t>
            </a:r>
            <a:r>
              <a:rPr lang="en-US" dirty="0" smtClean="0">
                <a:sym typeface="Wingdings" pitchFamily="2" charset="2"/>
              </a:rPr>
              <a:t></a:t>
            </a:r>
            <a:r>
              <a:rPr lang="en-US" dirty="0" smtClean="0"/>
              <a:t> web services</a:t>
            </a:r>
          </a:p>
          <a:p>
            <a:pPr lvl="1"/>
            <a:r>
              <a:rPr lang="en-US" dirty="0" err="1" smtClean="0"/>
              <a:t>IaaS</a:t>
            </a:r>
            <a:r>
              <a:rPr lang="en-US" dirty="0" smtClean="0"/>
              <a:t> cloud deployment</a:t>
            </a:r>
          </a:p>
          <a:p>
            <a:pPr lvl="1"/>
            <a:r>
              <a:rPr lang="en-US" dirty="0" smtClean="0"/>
              <a:t>Scalable compute capacity:</a:t>
            </a:r>
          </a:p>
          <a:p>
            <a:pPr lvl="2"/>
            <a:r>
              <a:rPr lang="en-US" dirty="0" smtClean="0"/>
              <a:t>For peak loads </a:t>
            </a:r>
          </a:p>
          <a:p>
            <a:pPr lvl="3"/>
            <a:r>
              <a:rPr lang="en-US" sz="2400" dirty="0"/>
              <a:t>Year end reporting</a:t>
            </a:r>
          </a:p>
          <a:p>
            <a:pPr lvl="2"/>
            <a:r>
              <a:rPr lang="en-US" dirty="0" smtClean="0"/>
              <a:t>For compute intensive models</a:t>
            </a:r>
          </a:p>
          <a:p>
            <a:pPr lvl="3"/>
            <a:r>
              <a:rPr lang="en-US" sz="2400" dirty="0"/>
              <a:t>Watershed models</a:t>
            </a:r>
          </a:p>
        </p:txBody>
      </p:sp>
      <p:grpSp>
        <p:nvGrpSpPr>
          <p:cNvPr id="23" name="Group 42"/>
          <p:cNvGrpSpPr/>
          <p:nvPr/>
        </p:nvGrpSpPr>
        <p:grpSpPr>
          <a:xfrm>
            <a:off x="-380999" y="1828801"/>
            <a:ext cx="3962400" cy="3810000"/>
            <a:chOff x="3124200" y="2716248"/>
            <a:chExt cx="2475441" cy="2389152"/>
          </a:xfrm>
          <a:scene3d>
            <a:camera prst="perspectiveFront" fov="5100000">
              <a:rot lat="0" lon="2100000" rev="0"/>
            </a:camera>
            <a:lightRig rig="flood" dir="t">
              <a:rot lat="0" lon="0" rev="13800000"/>
            </a:lightRig>
          </a:scene3d>
        </p:grpSpPr>
        <p:grpSp>
          <p:nvGrpSpPr>
            <p:cNvPr id="24" name="Group 5"/>
            <p:cNvGrpSpPr/>
            <p:nvPr/>
          </p:nvGrpSpPr>
          <p:grpSpPr>
            <a:xfrm>
              <a:off x="3649521" y="3286935"/>
              <a:ext cx="1424798" cy="1424798"/>
              <a:chOff x="908272" y="614645"/>
              <a:chExt cx="1424798" cy="1424798"/>
            </a:xfrm>
          </p:grpSpPr>
          <p:sp>
            <p:nvSpPr>
              <p:cNvPr id="40" name="Oval 39"/>
              <p:cNvSpPr/>
              <p:nvPr/>
            </p:nvSpPr>
            <p:spPr>
              <a:xfrm>
                <a:off x="908272" y="614645"/>
                <a:ext cx="1424798" cy="1424798"/>
              </a:xfrm>
              <a:prstGeom prst="ellipse">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41" name="Oval 4"/>
              <p:cNvSpPr/>
              <p:nvPr/>
            </p:nvSpPr>
            <p:spPr>
              <a:xfrm>
                <a:off x="1116929" y="823302"/>
                <a:ext cx="1007484" cy="1007484"/>
              </a:xfrm>
              <a:prstGeom prst="rect">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rgbClr r="0" g="0" b="0"/>
              </a:lnRef>
              <a:fillRef idx="0">
                <a:scrgbClr r="0" g="0" b="0"/>
              </a:fillRef>
              <a:effectRef idx="0">
                <a:scrgbClr r="0" g="0" b="0"/>
              </a:effectRef>
              <a:fontRef idx="minor">
                <a:schemeClr val="tx1"/>
              </a:fontRef>
            </p:style>
            <p:txBody>
              <a:bodyPr spcFirstLastPara="0" vert="horz" wrap="square" lIns="39370" tIns="39370" rIns="39370" bIns="39370" numCol="1" spcCol="1270" anchor="ctr" anchorCtr="0">
                <a:noAutofit/>
              </a:bodyPr>
              <a:lstStyle/>
              <a:p>
                <a:pPr algn="ctr" defTabSz="1377807">
                  <a:lnSpc>
                    <a:spcPct val="90000"/>
                  </a:lnSpc>
                  <a:spcAft>
                    <a:spcPct val="35000"/>
                  </a:spcAft>
                </a:pPr>
                <a:r>
                  <a:rPr lang="en-US" sz="3100" dirty="0">
                    <a:latin typeface="Arial" pitchFamily="34" charset="0"/>
                    <a:cs typeface="Arial" pitchFamily="34" charset="0"/>
                  </a:rPr>
                  <a:t>CSIP</a:t>
                </a:r>
              </a:p>
            </p:txBody>
          </p:sp>
        </p:grpSp>
        <p:grpSp>
          <p:nvGrpSpPr>
            <p:cNvPr id="25" name="Group 6"/>
            <p:cNvGrpSpPr/>
            <p:nvPr/>
          </p:nvGrpSpPr>
          <p:grpSpPr>
            <a:xfrm>
              <a:off x="4005721" y="2716248"/>
              <a:ext cx="712399" cy="712399"/>
              <a:chOff x="1264472" y="43958"/>
              <a:chExt cx="712399" cy="712399"/>
            </a:xfrm>
          </p:grpSpPr>
          <p:sp>
            <p:nvSpPr>
              <p:cNvPr id="38" name="Oval 37"/>
              <p:cNvSpPr/>
              <p:nvPr/>
            </p:nvSpPr>
            <p:spPr>
              <a:xfrm>
                <a:off x="1264472" y="43958"/>
                <a:ext cx="712399" cy="712399"/>
              </a:xfrm>
              <a:prstGeom prst="ellipse">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39" name="Oval 6"/>
              <p:cNvSpPr/>
              <p:nvPr/>
            </p:nvSpPr>
            <p:spPr>
              <a:xfrm>
                <a:off x="1368800" y="148286"/>
                <a:ext cx="503743" cy="503743"/>
              </a:xfrm>
              <a:prstGeom prst="rect">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345">
                  <a:lnSpc>
                    <a:spcPct val="90000"/>
                  </a:lnSpc>
                  <a:spcAft>
                    <a:spcPct val="35000"/>
                  </a:spcAft>
                </a:pPr>
                <a:r>
                  <a:rPr lang="en-US" sz="1400" dirty="0">
                    <a:latin typeface="Arial" pitchFamily="34" charset="0"/>
                    <a:cs typeface="Arial" pitchFamily="34" charset="0"/>
                  </a:rPr>
                  <a:t>Rusle2</a:t>
                </a:r>
              </a:p>
            </p:txBody>
          </p:sp>
        </p:grpSp>
        <p:grpSp>
          <p:nvGrpSpPr>
            <p:cNvPr id="26" name="Group 45"/>
            <p:cNvGrpSpPr/>
            <p:nvPr/>
          </p:nvGrpSpPr>
          <p:grpSpPr>
            <a:xfrm>
              <a:off x="4887242" y="3356711"/>
              <a:ext cx="712399" cy="712399"/>
              <a:chOff x="2145993" y="684421"/>
              <a:chExt cx="712399" cy="712399"/>
            </a:xfrm>
          </p:grpSpPr>
          <p:sp>
            <p:nvSpPr>
              <p:cNvPr id="36" name="Oval 35"/>
              <p:cNvSpPr/>
              <p:nvPr/>
            </p:nvSpPr>
            <p:spPr>
              <a:xfrm>
                <a:off x="2145993" y="684421"/>
                <a:ext cx="712399" cy="712399"/>
              </a:xfrm>
              <a:prstGeom prst="ellipse">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37" name="Oval 8"/>
              <p:cNvSpPr/>
              <p:nvPr/>
            </p:nvSpPr>
            <p:spPr>
              <a:xfrm>
                <a:off x="2250321" y="788749"/>
                <a:ext cx="503743" cy="503743"/>
              </a:xfrm>
              <a:prstGeom prst="rect">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345">
                  <a:lnSpc>
                    <a:spcPct val="90000"/>
                  </a:lnSpc>
                  <a:spcAft>
                    <a:spcPct val="35000"/>
                  </a:spcAft>
                </a:pPr>
                <a:r>
                  <a:rPr lang="en-US" sz="1400" dirty="0">
                    <a:latin typeface="Arial" pitchFamily="34" charset="0"/>
                    <a:cs typeface="Arial" pitchFamily="34" charset="0"/>
                  </a:rPr>
                  <a:t>WEPS</a:t>
                </a:r>
              </a:p>
            </p:txBody>
          </p:sp>
        </p:grpSp>
        <p:grpSp>
          <p:nvGrpSpPr>
            <p:cNvPr id="27" name="Group 46"/>
            <p:cNvGrpSpPr/>
            <p:nvPr/>
          </p:nvGrpSpPr>
          <p:grpSpPr>
            <a:xfrm>
              <a:off x="4550531" y="4393001"/>
              <a:ext cx="712399" cy="712399"/>
              <a:chOff x="1809282" y="1720711"/>
              <a:chExt cx="712399" cy="712399"/>
            </a:xfrm>
          </p:grpSpPr>
          <p:sp>
            <p:nvSpPr>
              <p:cNvPr id="34" name="Oval 33"/>
              <p:cNvSpPr/>
              <p:nvPr/>
            </p:nvSpPr>
            <p:spPr>
              <a:xfrm>
                <a:off x="1809282" y="1720711"/>
                <a:ext cx="712399" cy="712399"/>
              </a:xfrm>
              <a:prstGeom prst="ellipse">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35" name="Oval 10"/>
              <p:cNvSpPr/>
              <p:nvPr/>
            </p:nvSpPr>
            <p:spPr>
              <a:xfrm>
                <a:off x="1913610" y="1825039"/>
                <a:ext cx="503743" cy="503743"/>
              </a:xfrm>
              <a:prstGeom prst="rect">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345">
                  <a:lnSpc>
                    <a:spcPct val="90000"/>
                  </a:lnSpc>
                  <a:spcAft>
                    <a:spcPct val="35000"/>
                  </a:spcAft>
                </a:pPr>
                <a:r>
                  <a:rPr lang="en-US" sz="1300" dirty="0">
                    <a:latin typeface="Arial" pitchFamily="34" charset="0"/>
                    <a:cs typeface="Arial" pitchFamily="34" charset="0"/>
                  </a:rPr>
                  <a:t>Watershed</a:t>
                </a:r>
              </a:p>
              <a:p>
                <a:pPr algn="ctr" defTabSz="533345">
                  <a:lnSpc>
                    <a:spcPct val="90000"/>
                  </a:lnSpc>
                  <a:spcAft>
                    <a:spcPct val="35000"/>
                  </a:spcAft>
                </a:pPr>
                <a:r>
                  <a:rPr lang="en-US" sz="1300" dirty="0">
                    <a:latin typeface="Arial" pitchFamily="34" charset="0"/>
                    <a:cs typeface="Arial" pitchFamily="34" charset="0"/>
                  </a:rPr>
                  <a:t>Modeling</a:t>
                </a:r>
              </a:p>
            </p:txBody>
          </p:sp>
        </p:grpSp>
        <p:grpSp>
          <p:nvGrpSpPr>
            <p:cNvPr id="28" name="Group 47"/>
            <p:cNvGrpSpPr/>
            <p:nvPr/>
          </p:nvGrpSpPr>
          <p:grpSpPr>
            <a:xfrm>
              <a:off x="3460911" y="4393001"/>
              <a:ext cx="712399" cy="712399"/>
              <a:chOff x="719662" y="1720711"/>
              <a:chExt cx="712399" cy="712399"/>
            </a:xfrm>
          </p:grpSpPr>
          <p:sp>
            <p:nvSpPr>
              <p:cNvPr id="32" name="Oval 31"/>
              <p:cNvSpPr/>
              <p:nvPr/>
            </p:nvSpPr>
            <p:spPr>
              <a:xfrm>
                <a:off x="719662" y="1720711"/>
                <a:ext cx="712399" cy="712399"/>
              </a:xfrm>
              <a:prstGeom prst="ellipse">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33" name="Oval 12"/>
              <p:cNvSpPr/>
              <p:nvPr/>
            </p:nvSpPr>
            <p:spPr>
              <a:xfrm>
                <a:off x="823990" y="1825039"/>
                <a:ext cx="503743" cy="503743"/>
              </a:xfrm>
              <a:prstGeom prst="rect">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345">
                  <a:lnSpc>
                    <a:spcPct val="90000"/>
                  </a:lnSpc>
                  <a:spcAft>
                    <a:spcPct val="35000"/>
                  </a:spcAft>
                </a:pPr>
                <a:r>
                  <a:rPr lang="en-US" sz="1200" dirty="0">
                    <a:latin typeface="Arial" pitchFamily="34" charset="0"/>
                    <a:cs typeface="Arial" pitchFamily="34" charset="0"/>
                  </a:rPr>
                  <a:t>SCI</a:t>
                </a:r>
                <a:endParaRPr lang="en-US" sz="1400" dirty="0">
                  <a:latin typeface="Arial" pitchFamily="34" charset="0"/>
                  <a:cs typeface="Arial" pitchFamily="34" charset="0"/>
                </a:endParaRPr>
              </a:p>
            </p:txBody>
          </p:sp>
        </p:grpSp>
        <p:grpSp>
          <p:nvGrpSpPr>
            <p:cNvPr id="29" name="Group 48"/>
            <p:cNvGrpSpPr/>
            <p:nvPr/>
          </p:nvGrpSpPr>
          <p:grpSpPr>
            <a:xfrm>
              <a:off x="3124200" y="3356711"/>
              <a:ext cx="712399" cy="712399"/>
              <a:chOff x="382951" y="684421"/>
              <a:chExt cx="712399" cy="712399"/>
            </a:xfrm>
          </p:grpSpPr>
          <p:sp>
            <p:nvSpPr>
              <p:cNvPr id="30" name="Oval 29"/>
              <p:cNvSpPr/>
              <p:nvPr/>
            </p:nvSpPr>
            <p:spPr>
              <a:xfrm>
                <a:off x="382951" y="684421"/>
                <a:ext cx="712399" cy="712399"/>
              </a:xfrm>
              <a:prstGeom prst="ellipse">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hemeClr val="lt1">
                  <a:hueOff val="0"/>
                  <a:satOff val="0"/>
                  <a:lumOff val="0"/>
                  <a:alphaOff val="0"/>
                </a:schemeClr>
              </a:lnRef>
              <a:fillRef idx="2">
                <a:schemeClr val="accent1">
                  <a:alpha val="50000"/>
                  <a:hueOff val="0"/>
                  <a:satOff val="0"/>
                  <a:lumOff val="0"/>
                  <a:alphaOff val="0"/>
                </a:schemeClr>
              </a:fillRef>
              <a:effectRef idx="0">
                <a:schemeClr val="accent1">
                  <a:alpha val="50000"/>
                  <a:hueOff val="0"/>
                  <a:satOff val="0"/>
                  <a:lumOff val="0"/>
                  <a:alphaOff val="0"/>
                </a:schemeClr>
              </a:effectRef>
              <a:fontRef idx="minor">
                <a:schemeClr val="tx1"/>
              </a:fontRef>
            </p:style>
          </p:sp>
          <p:sp>
            <p:nvSpPr>
              <p:cNvPr id="31" name="Oval 14"/>
              <p:cNvSpPr/>
              <p:nvPr/>
            </p:nvSpPr>
            <p:spPr>
              <a:xfrm>
                <a:off x="487279" y="788749"/>
                <a:ext cx="503743" cy="503743"/>
              </a:xfrm>
              <a:prstGeom prst="rect">
                <a:avLst/>
              </a:prstGeom>
              <a:ln>
                <a:noFill/>
              </a:ln>
              <a:effectLst>
                <a:outerShdw blurRad="184150" dist="241300" dir="11520000" sx="110000" sy="110000" algn="ctr">
                  <a:srgbClr val="000000">
                    <a:alpha val="18000"/>
                  </a:srgbClr>
                </a:outerShdw>
              </a:effectLst>
              <a:sp3d extrusionH="107950" prstMaterial="plastic">
                <a:bevelT w="82550" h="63500" prst="divot"/>
                <a:bevelB/>
              </a:sp3d>
            </p:spPr>
            <p:style>
              <a:lnRef idx="0">
                <a:scrgbClr r="0" g="0" b="0"/>
              </a:lnRef>
              <a:fillRef idx="0">
                <a:scrgbClr r="0" g="0" b="0"/>
              </a:fillRef>
              <a:effectRef idx="0">
                <a:scrgbClr r="0" g="0" b="0"/>
              </a:effectRef>
              <a:fontRef idx="minor">
                <a:schemeClr val="tx1"/>
              </a:fontRef>
            </p:style>
            <p:txBody>
              <a:bodyPr spcFirstLastPara="0" vert="horz" wrap="square" lIns="15240" tIns="15240" rIns="15240" bIns="15240" numCol="1" spcCol="1270" anchor="ctr" anchorCtr="0">
                <a:noAutofit/>
              </a:bodyPr>
              <a:lstStyle/>
              <a:p>
                <a:pPr algn="ctr" defTabSz="533345">
                  <a:lnSpc>
                    <a:spcPct val="90000"/>
                  </a:lnSpc>
                  <a:spcAft>
                    <a:spcPct val="35000"/>
                  </a:spcAft>
                </a:pPr>
                <a:r>
                  <a:rPr lang="en-US" sz="1400" dirty="0">
                    <a:latin typeface="Arial" pitchFamily="34" charset="0"/>
                    <a:cs typeface="Arial" pitchFamily="34" charset="0"/>
                  </a:rPr>
                  <a:t>STIR</a:t>
                </a:r>
              </a:p>
            </p:txBody>
          </p:sp>
        </p:grpSp>
      </p:grpSp>
      <p:sp>
        <p:nvSpPr>
          <p:cNvPr id="5" name="Slide Number Placeholder 4"/>
          <p:cNvSpPr>
            <a:spLocks noGrp="1"/>
          </p:cNvSpPr>
          <p:nvPr>
            <p:ph type="sldNum" sz="quarter" idx="12"/>
          </p:nvPr>
        </p:nvSpPr>
        <p:spPr/>
        <p:txBody>
          <a:bodyPr/>
          <a:lstStyle/>
          <a:p>
            <a:fld id="{E9353CB8-35B8-441F-A176-6CE3BA725640}" type="slidenum">
              <a:rPr lang="en-US" smtClean="0"/>
              <a:pPr/>
              <a:t>40</a:t>
            </a:fld>
            <a:endParaRPr lang="en-US"/>
          </a:p>
        </p:txBody>
      </p:sp>
    </p:spTree>
    <p:extLst>
      <p:ext uri="{BB962C8B-B14F-4D97-AF65-F5344CB8AC3E}">
        <p14:creationId xmlns:p14="http://schemas.microsoft.com/office/powerpoint/2010/main" val="20343697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blade.jpg"/>
          <p:cNvPicPr>
            <a:picLocks noChangeAspect="1"/>
          </p:cNvPicPr>
          <p:nvPr/>
        </p:nvPicPr>
        <p:blipFill>
          <a:blip r:embed="rId2" cstate="print"/>
          <a:srcRect b="4972"/>
          <a:stretch>
            <a:fillRect/>
          </a:stretch>
        </p:blipFill>
        <p:spPr bwMode="auto">
          <a:xfrm>
            <a:off x="5820768" y="1502640"/>
            <a:ext cx="3105792" cy="3170650"/>
          </a:xfrm>
          <a:prstGeom prst="rect">
            <a:avLst/>
          </a:prstGeom>
          <a:noFill/>
          <a:ln w="9525">
            <a:noFill/>
            <a:round/>
            <a:headEnd/>
            <a:tailEnd/>
          </a:ln>
        </p:spPr>
      </p:pic>
      <p:sp>
        <p:nvSpPr>
          <p:cNvPr id="9218" name="Title 1"/>
          <p:cNvSpPr>
            <a:spLocks noGrp="1"/>
          </p:cNvSpPr>
          <p:nvPr>
            <p:ph type="title"/>
          </p:nvPr>
        </p:nvSpPr>
        <p:spPr>
          <a:xfrm>
            <a:off x="457200" y="663909"/>
            <a:ext cx="8229600" cy="1143000"/>
          </a:xfrm>
        </p:spPr>
        <p:txBody>
          <a:bodyPr/>
          <a:lstStyle/>
          <a:p>
            <a:pPr eaLnBrk="1"/>
            <a:r>
              <a:rPr lang="en-US" b="1" dirty="0" smtClean="0"/>
              <a:t>Eucalyptus Private Cloud(s)</a:t>
            </a:r>
          </a:p>
        </p:txBody>
      </p:sp>
      <p:sp>
        <p:nvSpPr>
          <p:cNvPr id="9219" name="Content Placeholder 2"/>
          <p:cNvSpPr>
            <a:spLocks noGrp="1"/>
          </p:cNvSpPr>
          <p:nvPr>
            <p:ph idx="1"/>
          </p:nvPr>
        </p:nvSpPr>
        <p:spPr>
          <a:xfrm>
            <a:off x="457200" y="1562564"/>
            <a:ext cx="8229600" cy="5226308"/>
          </a:xfrm>
        </p:spPr>
        <p:txBody>
          <a:bodyPr>
            <a:noAutofit/>
          </a:bodyPr>
          <a:lstStyle/>
          <a:p>
            <a:pPr eaLnBrk="1">
              <a:buFont typeface="Arial" charset="0"/>
              <a:buChar char="•"/>
            </a:pPr>
            <a:r>
              <a:rPr lang="en-US" sz="2900" dirty="0"/>
              <a:t>Two eucalyptus clouds</a:t>
            </a:r>
          </a:p>
          <a:p>
            <a:pPr lvl="1">
              <a:buFont typeface="Arial" charset="0"/>
              <a:buChar char="•"/>
            </a:pPr>
            <a:r>
              <a:rPr lang="en-US" sz="2500" dirty="0"/>
              <a:t>ERAMSCLOUD</a:t>
            </a:r>
          </a:p>
          <a:p>
            <a:pPr lvl="2">
              <a:buFont typeface="Arial" charset="0"/>
              <a:buChar char="•"/>
            </a:pPr>
            <a:r>
              <a:rPr lang="en-US" sz="2500" dirty="0"/>
              <a:t>(9) Sun X6270 blade servers</a:t>
            </a:r>
          </a:p>
          <a:p>
            <a:pPr lvl="2">
              <a:buFont typeface="Arial" charset="0"/>
              <a:buChar char="•"/>
            </a:pPr>
            <a:r>
              <a:rPr lang="en-US" sz="2500" dirty="0"/>
              <a:t>Dual quad core CPUs, 24 GB ram</a:t>
            </a:r>
          </a:p>
          <a:p>
            <a:pPr lvl="1">
              <a:buFont typeface="Arial" charset="0"/>
              <a:buChar char="•"/>
            </a:pPr>
            <a:r>
              <a:rPr lang="en-US" sz="2500" dirty="0"/>
              <a:t>OMSCLOUD</a:t>
            </a:r>
          </a:p>
          <a:p>
            <a:pPr lvl="2">
              <a:buFont typeface="Arial" charset="0"/>
              <a:buChar char="•"/>
            </a:pPr>
            <a:r>
              <a:rPr lang="en-US" sz="2500" dirty="0"/>
              <a:t>Various commodity hardware</a:t>
            </a:r>
          </a:p>
          <a:p>
            <a:pPr eaLnBrk="1">
              <a:buFont typeface="Arial" charset="0"/>
              <a:buChar char="•"/>
            </a:pPr>
            <a:r>
              <a:rPr lang="en-US" sz="2900" dirty="0" err="1"/>
              <a:t>Eucalytpus</a:t>
            </a:r>
            <a:r>
              <a:rPr lang="en-US" sz="2900" dirty="0"/>
              <a:t> 2.0.3</a:t>
            </a:r>
          </a:p>
          <a:p>
            <a:pPr lvl="1" eaLnBrk="1">
              <a:buFont typeface="Arial" charset="0"/>
              <a:buChar char="•"/>
            </a:pPr>
            <a:r>
              <a:rPr lang="en-US" sz="2500" dirty="0"/>
              <a:t>Amazon EC2 API support</a:t>
            </a:r>
          </a:p>
          <a:p>
            <a:pPr lvl="1" eaLnBrk="1">
              <a:buFont typeface="Arial" charset="0"/>
              <a:buChar char="•"/>
            </a:pPr>
            <a:r>
              <a:rPr lang="en-US" sz="2500" dirty="0"/>
              <a:t>Managed mode network w/ private VLANs, Elastic IPs</a:t>
            </a:r>
          </a:p>
          <a:p>
            <a:pPr lvl="1">
              <a:buFont typeface="Arial" charset="0"/>
              <a:buChar char="•"/>
            </a:pPr>
            <a:r>
              <a:rPr lang="en-US" sz="2500" dirty="0"/>
              <a:t>Dual boot for hypervisor switching</a:t>
            </a:r>
          </a:p>
          <a:p>
            <a:pPr lvl="2">
              <a:buFont typeface="Arial" charset="0"/>
              <a:buChar char="•"/>
            </a:pPr>
            <a:r>
              <a:rPr lang="en-US" sz="2500" dirty="0" err="1"/>
              <a:t>Ubuntu</a:t>
            </a:r>
            <a:r>
              <a:rPr lang="en-US" sz="2500" dirty="0"/>
              <a:t> (KVM), </a:t>
            </a:r>
            <a:r>
              <a:rPr lang="en-US" sz="2500" dirty="0" err="1"/>
              <a:t>CentOS</a:t>
            </a:r>
            <a:r>
              <a:rPr lang="en-US" sz="2500" dirty="0"/>
              <a:t> (XEN)</a:t>
            </a:r>
          </a:p>
          <a:p>
            <a:pPr lvl="1" eaLnBrk="1">
              <a:buFont typeface="Arial" charset="0"/>
              <a:buChar char="•"/>
            </a:pPr>
            <a:endParaRPr lang="en-US" sz="2400" dirty="0"/>
          </a:p>
        </p:txBody>
      </p:sp>
      <p:sp>
        <p:nvSpPr>
          <p:cNvPr id="5" name="Slide Number Placeholder 4"/>
          <p:cNvSpPr>
            <a:spLocks noGrp="1"/>
          </p:cNvSpPr>
          <p:nvPr>
            <p:ph type="sldNum" sz="quarter" idx="12"/>
          </p:nvPr>
        </p:nvSpPr>
        <p:spPr/>
        <p:txBody>
          <a:bodyPr/>
          <a:lstStyle/>
          <a:p>
            <a:pPr>
              <a:defRPr/>
            </a:pPr>
            <a:fld id="{137BAA2B-477D-4A42-ADB1-2085E37C0D0C}" type="slidenum">
              <a:rPr lang="en-US" smtClean="0"/>
              <a:pPr>
                <a:defRPr/>
              </a:pPr>
              <a:t>41</a:t>
            </a:fld>
            <a:endParaRPr lang="en-US" dirty="0"/>
          </a:p>
        </p:txBody>
      </p:sp>
    </p:spTree>
    <p:extLst>
      <p:ext uri="{BB962C8B-B14F-4D97-AF65-F5344CB8AC3E}">
        <p14:creationId xmlns:p14="http://schemas.microsoft.com/office/powerpoint/2010/main" val="423616049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t>CSIP Model Services</a:t>
            </a:r>
            <a:endParaRPr lang="en-US" b="1" dirty="0"/>
          </a:p>
        </p:txBody>
      </p:sp>
      <p:sp>
        <p:nvSpPr>
          <p:cNvPr id="13" name="Content Placeholder 12"/>
          <p:cNvSpPr>
            <a:spLocks noGrp="1"/>
          </p:cNvSpPr>
          <p:nvPr>
            <p:ph idx="1"/>
          </p:nvPr>
        </p:nvSpPr>
        <p:spPr>
          <a:xfrm>
            <a:off x="457200" y="1804970"/>
            <a:ext cx="8229600" cy="4389120"/>
          </a:xfrm>
        </p:spPr>
        <p:txBody>
          <a:bodyPr/>
          <a:lstStyle/>
          <a:p>
            <a:pPr>
              <a:buFont typeface="Arial" pitchFamily="34" charset="0"/>
              <a:buChar char="•"/>
            </a:pPr>
            <a:r>
              <a:rPr lang="en-US" dirty="0" smtClean="0"/>
              <a:t>Multi-tier client/server application</a:t>
            </a:r>
          </a:p>
          <a:p>
            <a:pPr lvl="1">
              <a:buFont typeface="Arial" pitchFamily="34" charset="0"/>
              <a:buChar char="•"/>
            </a:pPr>
            <a:r>
              <a:rPr lang="en-US" dirty="0" err="1" smtClean="0"/>
              <a:t>RESTful</a:t>
            </a:r>
            <a:r>
              <a:rPr lang="en-US" dirty="0" smtClean="0"/>
              <a:t> </a:t>
            </a:r>
            <a:r>
              <a:rPr lang="en-US" dirty="0" err="1" smtClean="0"/>
              <a:t>webservice</a:t>
            </a:r>
            <a:r>
              <a:rPr lang="en-US" dirty="0" smtClean="0"/>
              <a:t>, JAX-RS/Java w/ JSON</a:t>
            </a:r>
            <a:endParaRPr lang="en-US" dirty="0"/>
          </a:p>
        </p:txBody>
      </p:sp>
      <p:sp>
        <p:nvSpPr>
          <p:cNvPr id="20" name="Slide Number Placeholder 19"/>
          <p:cNvSpPr>
            <a:spLocks noGrp="1"/>
          </p:cNvSpPr>
          <p:nvPr>
            <p:ph type="sldNum" sz="quarter" idx="12"/>
          </p:nvPr>
        </p:nvSpPr>
        <p:spPr/>
        <p:txBody>
          <a:bodyPr/>
          <a:lstStyle/>
          <a:p>
            <a:pPr>
              <a:defRPr/>
            </a:pPr>
            <a:fld id="{137BAA2B-477D-4A42-ADB1-2085E37C0D0C}" type="slidenum">
              <a:rPr lang="en-US" smtClean="0"/>
              <a:pPr>
                <a:defRPr/>
              </a:pPr>
              <a:t>42</a:t>
            </a:fld>
            <a:endParaRPr lang="en-US" dirty="0"/>
          </a:p>
        </p:txBody>
      </p:sp>
      <p:graphicFrame>
        <p:nvGraphicFramePr>
          <p:cNvPr id="14" name="Content Placeholder 3"/>
          <p:cNvGraphicFramePr>
            <a:graphicFrameLocks/>
          </p:cNvGraphicFramePr>
          <p:nvPr/>
        </p:nvGraphicFramePr>
        <p:xfrm>
          <a:off x="456481" y="2392091"/>
          <a:ext cx="8226720" cy="45249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14"/>
          <p:cNvGrpSpPr/>
          <p:nvPr/>
        </p:nvGrpSpPr>
        <p:grpSpPr>
          <a:xfrm>
            <a:off x="770400" y="4673290"/>
            <a:ext cx="3525120" cy="1797309"/>
            <a:chOff x="849312" y="4922837"/>
            <a:chExt cx="3886200" cy="1981200"/>
          </a:xfrm>
        </p:grpSpPr>
        <p:sp>
          <p:nvSpPr>
            <p:cNvPr id="16" name="Rounded Rectangle 15"/>
            <p:cNvSpPr/>
            <p:nvPr/>
          </p:nvSpPr>
          <p:spPr bwMode="auto">
            <a:xfrm>
              <a:off x="849312" y="5456237"/>
              <a:ext cx="1447800" cy="1295400"/>
            </a:xfrm>
            <a:prstGeom prst="roundRect">
              <a:avLst/>
            </a:prstGeom>
            <a:solidFill>
              <a:schemeClr val="accent4">
                <a:lumMod val="50000"/>
                <a:lumOff val="50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414726" fontAlgn="base" hangingPunct="0">
                <a:lnSpc>
                  <a:spcPct val="93000"/>
                </a:lnSpc>
                <a:spcBef>
                  <a:spcPct val="0"/>
                </a:spcBef>
                <a:spcAft>
                  <a:spcPct val="0"/>
                </a:spcAft>
                <a:buClr>
                  <a:srgbClr val="000000"/>
                </a:buClr>
                <a:buSzPct val="100000"/>
              </a:pPr>
              <a:r>
                <a:rPr lang="en-US" sz="1600" b="1" dirty="0">
                  <a:latin typeface="Arial" charset="0"/>
                </a:rPr>
                <a:t>OMS3</a:t>
              </a:r>
            </a:p>
          </p:txBody>
        </p:sp>
        <p:sp>
          <p:nvSpPr>
            <p:cNvPr id="17" name="Rounded Rectangle 16"/>
            <p:cNvSpPr/>
            <p:nvPr/>
          </p:nvSpPr>
          <p:spPr bwMode="auto">
            <a:xfrm>
              <a:off x="1001712" y="5989637"/>
              <a:ext cx="1143000" cy="304800"/>
            </a:xfrm>
            <a:prstGeom prst="roundRect">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ctr" anchorCtr="1" compatLnSpc="1">
              <a:prstTxWarp prst="textNoShape">
                <a:avLst/>
              </a:prstTxWarp>
            </a:bodyPr>
            <a:lstStyle/>
            <a:p>
              <a:pPr defTabSz="414726" fontAlgn="base" hangingPunct="0">
                <a:lnSpc>
                  <a:spcPct val="93000"/>
                </a:lnSpc>
                <a:spcBef>
                  <a:spcPct val="0"/>
                </a:spcBef>
                <a:spcAft>
                  <a:spcPct val="0"/>
                </a:spcAft>
                <a:buClr>
                  <a:srgbClr val="000000"/>
                </a:buClr>
                <a:buSzPct val="100000"/>
              </a:pPr>
              <a:r>
                <a:rPr kumimoji="0" lang="en-US" b="1" i="0" u="none" strike="noStrike" cap="none" normalizeH="0" baseline="0" dirty="0" smtClean="0">
                  <a:ln>
                    <a:noFill/>
                  </a:ln>
                  <a:effectLst/>
                  <a:latin typeface="Arial" charset="0"/>
                </a:rPr>
                <a:t>RUSLE2</a:t>
              </a:r>
            </a:p>
          </p:txBody>
        </p:sp>
        <p:sp>
          <p:nvSpPr>
            <p:cNvPr id="18" name="Can 17"/>
            <p:cNvSpPr/>
            <p:nvPr/>
          </p:nvSpPr>
          <p:spPr bwMode="auto">
            <a:xfrm>
              <a:off x="2982912" y="4922837"/>
              <a:ext cx="1752600" cy="1981200"/>
            </a:xfrm>
            <a:prstGeom prst="can">
              <a:avLst/>
            </a:prstGeom>
            <a:solidFill>
              <a:schemeClr val="accent6">
                <a:lumMod val="75000"/>
              </a:schemeClr>
            </a:solidFill>
            <a:ln w="9525" cap="flat" cmpd="sng" algn="ctr">
              <a:solidFill>
                <a:schemeClr val="tx1"/>
              </a:solidFill>
              <a:prstDash val="solid"/>
              <a:round/>
              <a:headEnd type="none" w="med" len="med"/>
              <a:tailEnd type="none" w="med" len="med"/>
            </a:ln>
            <a:effectLst/>
          </p:spPr>
          <p:txBody>
            <a:bodyPr vert="horz" wrap="square" lIns="0" tIns="45720" rIns="0" bIns="45720" numCol="1" rtlCol="0" anchor="t" anchorCtr="0" compatLnSpc="1">
              <a:prstTxWarp prst="textNoShape">
                <a:avLst/>
              </a:prstTxWarp>
            </a:bodyPr>
            <a:lstStyle/>
            <a:p>
              <a:pPr algn="ctr" defTabSz="414726" fontAlgn="base" hangingPunct="0">
                <a:lnSpc>
                  <a:spcPct val="93000"/>
                </a:lnSpc>
                <a:spcBef>
                  <a:spcPct val="0"/>
                </a:spcBef>
                <a:spcAft>
                  <a:spcPct val="0"/>
                </a:spcAft>
                <a:buClr>
                  <a:srgbClr val="000000"/>
                </a:buClr>
                <a:buSzPct val="100000"/>
              </a:pPr>
              <a:endParaRPr lang="en-US" sz="1600" b="1" dirty="0">
                <a:latin typeface="Arial" charset="0"/>
              </a:endParaRPr>
            </a:p>
            <a:p>
              <a:pPr algn="ctr" defTabSz="414726" fontAlgn="base" hangingPunct="0">
                <a:lnSpc>
                  <a:spcPct val="93000"/>
                </a:lnSpc>
                <a:spcBef>
                  <a:spcPct val="0"/>
                </a:spcBef>
                <a:spcAft>
                  <a:spcPct val="0"/>
                </a:spcAft>
                <a:buClr>
                  <a:srgbClr val="000000"/>
                </a:buClr>
                <a:buSzPct val="100000"/>
              </a:pPr>
              <a:r>
                <a:rPr lang="en-US" sz="1600" b="1" dirty="0">
                  <a:solidFill>
                    <a:schemeClr val="bg1"/>
                  </a:solidFill>
                  <a:latin typeface="Arial" charset="0"/>
                </a:rPr>
                <a:t>POSTGRESQL</a:t>
              </a:r>
            </a:p>
          </p:txBody>
        </p:sp>
        <p:sp>
          <p:nvSpPr>
            <p:cNvPr id="19" name="Rounded Rectangle 18"/>
            <p:cNvSpPr/>
            <p:nvPr/>
          </p:nvSpPr>
          <p:spPr bwMode="auto">
            <a:xfrm>
              <a:off x="3135312" y="6065837"/>
              <a:ext cx="1371600" cy="609600"/>
            </a:xfrm>
            <a:prstGeom prst="roundRect">
              <a:avLst/>
            </a:prstGeom>
            <a:solidFill>
              <a:srgbClr val="00B8FF"/>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defTabSz="414726" fontAlgn="base" hangingPunct="0">
                <a:lnSpc>
                  <a:spcPct val="93000"/>
                </a:lnSpc>
                <a:spcBef>
                  <a:spcPct val="0"/>
                </a:spcBef>
                <a:spcAft>
                  <a:spcPct val="0"/>
                </a:spcAft>
                <a:buClr>
                  <a:srgbClr val="000000"/>
                </a:buClr>
                <a:buSzPct val="100000"/>
              </a:pPr>
              <a:r>
                <a:rPr lang="en-US" sz="1600" b="1" dirty="0">
                  <a:latin typeface="Arial" charset="0"/>
                </a:rPr>
                <a:t>POSTGIS</a:t>
              </a:r>
            </a:p>
          </p:txBody>
        </p:sp>
      </p:grpSp>
      <p:sp>
        <p:nvSpPr>
          <p:cNvPr id="21" name="TextBox 20"/>
          <p:cNvSpPr txBox="1"/>
          <p:nvPr/>
        </p:nvSpPr>
        <p:spPr>
          <a:xfrm>
            <a:off x="2567520" y="4381807"/>
            <a:ext cx="1881121" cy="314588"/>
          </a:xfrm>
          <a:prstGeom prst="rect">
            <a:avLst/>
          </a:prstGeom>
          <a:noFill/>
        </p:spPr>
        <p:txBody>
          <a:bodyPr wrap="none" lIns="82945" tIns="41473" rIns="82945" bIns="41473" rtlCol="0">
            <a:spAutoFit/>
          </a:bodyPr>
          <a:lstStyle/>
          <a:p>
            <a:r>
              <a:rPr lang="en-US" sz="1500" b="1" dirty="0"/>
              <a:t>30+ million shapes</a:t>
            </a:r>
          </a:p>
        </p:txBody>
      </p:sp>
      <p:sp>
        <p:nvSpPr>
          <p:cNvPr id="22" name="TextBox 21"/>
          <p:cNvSpPr txBox="1"/>
          <p:nvPr/>
        </p:nvSpPr>
        <p:spPr>
          <a:xfrm>
            <a:off x="4617357" y="4381807"/>
            <a:ext cx="1868297" cy="314588"/>
          </a:xfrm>
          <a:prstGeom prst="rect">
            <a:avLst/>
          </a:prstGeom>
          <a:noFill/>
        </p:spPr>
        <p:txBody>
          <a:bodyPr wrap="none" lIns="82945" tIns="41473" rIns="82945" bIns="41473" rtlCol="0">
            <a:spAutoFit/>
          </a:bodyPr>
          <a:lstStyle/>
          <a:p>
            <a:r>
              <a:rPr lang="en-US" sz="1500" b="1" dirty="0"/>
              <a:t>1000k+ files, 5+GB</a:t>
            </a:r>
          </a:p>
        </p:txBody>
      </p:sp>
      <p:sp>
        <p:nvSpPr>
          <p:cNvPr id="15" name="Rounded Rectangle 14"/>
          <p:cNvSpPr/>
          <p:nvPr/>
        </p:nvSpPr>
        <p:spPr bwMode="auto">
          <a:xfrm>
            <a:off x="908640" y="5986708"/>
            <a:ext cx="1036800" cy="276509"/>
          </a:xfrm>
          <a:prstGeom prst="roundRect">
            <a:avLst/>
          </a:prstGeom>
          <a:solidFill>
            <a:schemeClr val="accent5">
              <a:lumMod val="75000"/>
            </a:schemeClr>
          </a:solidFill>
          <a:ln w="9525" cap="flat" cmpd="sng" algn="ctr">
            <a:solidFill>
              <a:schemeClr val="tx1"/>
            </a:solidFill>
            <a:prstDash val="solid"/>
            <a:round/>
            <a:headEnd type="none" w="med" len="med"/>
            <a:tailEnd type="none" w="med" len="med"/>
          </a:ln>
          <a:effectLst/>
        </p:spPr>
        <p:txBody>
          <a:bodyPr vert="horz" wrap="square" lIns="0" tIns="41473" rIns="0" bIns="41473" numCol="1" rtlCol="0" anchor="ctr" anchorCtr="1" compatLnSpc="1">
            <a:prstTxWarp prst="textNoShape">
              <a:avLst/>
            </a:prstTxWarp>
          </a:bodyPr>
          <a:lstStyle/>
          <a:p>
            <a:pPr defTabSz="414726" fontAlgn="base" hangingPunct="0">
              <a:lnSpc>
                <a:spcPct val="93000"/>
              </a:lnSpc>
              <a:spcBef>
                <a:spcPct val="0"/>
              </a:spcBef>
              <a:spcAft>
                <a:spcPct val="0"/>
              </a:spcAft>
              <a:buClr>
                <a:srgbClr val="000000"/>
              </a:buClr>
              <a:buSzPct val="100000"/>
            </a:pPr>
            <a:r>
              <a:rPr kumimoji="0" lang="en-US" b="1" i="0" u="none" strike="noStrike" cap="none" normalizeH="0" baseline="0" dirty="0" smtClean="0">
                <a:ln>
                  <a:noFill/>
                </a:ln>
                <a:effectLst/>
                <a:latin typeface="Arial" charset="0"/>
              </a:rPr>
              <a:t>WEPS</a:t>
            </a:r>
          </a:p>
        </p:txBody>
      </p:sp>
    </p:spTree>
    <p:extLst>
      <p:ext uri="{BB962C8B-B14F-4D97-AF65-F5344CB8AC3E}">
        <p14:creationId xmlns:p14="http://schemas.microsoft.com/office/powerpoint/2010/main" val="42780584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rosion1.gif"/>
          <p:cNvPicPr>
            <a:picLocks noChangeAspect="1"/>
          </p:cNvPicPr>
          <p:nvPr/>
        </p:nvPicPr>
        <p:blipFill>
          <a:blip r:embed="rId2" cstate="print"/>
          <a:stretch>
            <a:fillRect/>
          </a:stretch>
        </p:blipFill>
        <p:spPr>
          <a:xfrm>
            <a:off x="5608800" y="4275809"/>
            <a:ext cx="3456000" cy="2471299"/>
          </a:xfrm>
          <a:prstGeom prst="rect">
            <a:avLst/>
          </a:prstGeom>
        </p:spPr>
      </p:pic>
      <p:sp>
        <p:nvSpPr>
          <p:cNvPr id="7170" name="Title 1"/>
          <p:cNvSpPr>
            <a:spLocks noGrp="1"/>
          </p:cNvSpPr>
          <p:nvPr>
            <p:ph type="title"/>
          </p:nvPr>
        </p:nvSpPr>
        <p:spPr/>
        <p:txBody>
          <a:bodyPr/>
          <a:lstStyle/>
          <a:p>
            <a:pPr eaLnBrk="1"/>
            <a:r>
              <a:rPr lang="en-US" b="1" dirty="0" smtClean="0"/>
              <a:t>RUSLE2 Model</a:t>
            </a:r>
          </a:p>
        </p:txBody>
      </p:sp>
      <p:sp>
        <p:nvSpPr>
          <p:cNvPr id="7171" name="Content Placeholder 2"/>
          <p:cNvSpPr>
            <a:spLocks noGrp="1"/>
          </p:cNvSpPr>
          <p:nvPr>
            <p:ph idx="1"/>
          </p:nvPr>
        </p:nvSpPr>
        <p:spPr>
          <a:xfrm>
            <a:off x="456481" y="1600008"/>
            <a:ext cx="8226720" cy="4524955"/>
          </a:xfrm>
        </p:spPr>
        <p:txBody>
          <a:bodyPr>
            <a:normAutofit/>
          </a:bodyPr>
          <a:lstStyle/>
          <a:p>
            <a:pPr marL="391686" indent="-293764">
              <a:buSzPct val="45000"/>
              <a:buFont typeface="Wingdings"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“Revised Universal Soil Loss Equation”</a:t>
            </a:r>
          </a:p>
          <a:p>
            <a:pPr marL="391686" indent="-293764">
              <a:buSzPct val="45000"/>
              <a:buFont typeface="Wingdings"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Combines empirical and process-based science</a:t>
            </a:r>
          </a:p>
          <a:p>
            <a:pPr marL="391686" indent="-293764">
              <a:buSzPct val="45000"/>
              <a:buFont typeface="Wingdings"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Prediction of rill and </a:t>
            </a:r>
            <a:r>
              <a:rPr lang="en-US" dirty="0" err="1" smtClean="0"/>
              <a:t>interrill</a:t>
            </a:r>
            <a:r>
              <a:rPr lang="en-US" dirty="0" smtClean="0"/>
              <a:t> soil erosion resulting from rainfall and runoff</a:t>
            </a:r>
          </a:p>
          <a:p>
            <a:pPr marL="391686" indent="-293764">
              <a:buSzPct val="45000"/>
              <a:buFont typeface="Wingdings"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USDA-NRCS agency standard model</a:t>
            </a:r>
          </a:p>
          <a:p>
            <a:pPr marL="754571" lvl="1" indent="-293764">
              <a:buSzPct val="45000"/>
              <a:buFont typeface="Wingdings"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Used by 3,000+ field offices</a:t>
            </a:r>
          </a:p>
          <a:p>
            <a:pPr marL="754571" lvl="1" indent="-293764">
              <a:buSzPct val="45000"/>
              <a:buFont typeface="Wingdings"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Helps inventory erosion rates</a:t>
            </a:r>
          </a:p>
          <a:p>
            <a:pPr marL="754571" lvl="1" indent="-293764">
              <a:buSzPct val="45000"/>
              <a:buFont typeface="Wingdings"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Sediment delivery estimation</a:t>
            </a:r>
          </a:p>
          <a:p>
            <a:pPr marL="754571" lvl="1" indent="-293764">
              <a:buSzPct val="45000"/>
              <a:buFont typeface="Wingdings" pitchFamily="2" charset="2"/>
              <a:buChar char=""/>
              <a:tabLst>
                <a:tab pos="656650" algn="l"/>
                <a:tab pos="1313299" algn="l"/>
                <a:tab pos="1969949" algn="l"/>
                <a:tab pos="2626599" algn="l"/>
                <a:tab pos="3283248" algn="l"/>
                <a:tab pos="3939898" algn="l"/>
                <a:tab pos="4596548" algn="l"/>
                <a:tab pos="5253198" algn="l"/>
                <a:tab pos="5909847" algn="l"/>
                <a:tab pos="6566497" algn="l"/>
                <a:tab pos="7223147" algn="l"/>
                <a:tab pos="7879796" algn="l"/>
              </a:tabLst>
            </a:pPr>
            <a:r>
              <a:rPr lang="en-US" dirty="0" smtClean="0"/>
              <a:t>Conservation planning tool</a:t>
            </a:r>
          </a:p>
        </p:txBody>
      </p:sp>
      <p:sp>
        <p:nvSpPr>
          <p:cNvPr id="5" name="Slide Number Placeholder 4"/>
          <p:cNvSpPr>
            <a:spLocks noGrp="1"/>
          </p:cNvSpPr>
          <p:nvPr>
            <p:ph type="sldNum" sz="quarter" idx="12"/>
          </p:nvPr>
        </p:nvSpPr>
        <p:spPr/>
        <p:txBody>
          <a:bodyPr/>
          <a:lstStyle/>
          <a:p>
            <a:pPr>
              <a:defRPr/>
            </a:pPr>
            <a:fld id="{137BAA2B-477D-4A42-ADB1-2085E37C0D0C}" type="slidenum">
              <a:rPr lang="en-US" smtClean="0"/>
              <a:pPr>
                <a:defRPr/>
              </a:pPr>
              <a:t>43</a:t>
            </a:fld>
            <a:endParaRPr lang="en-US" dirty="0"/>
          </a:p>
        </p:txBody>
      </p:sp>
    </p:spTree>
    <p:extLst>
      <p:ext uri="{BB962C8B-B14F-4D97-AF65-F5344CB8AC3E}">
        <p14:creationId xmlns:p14="http://schemas.microsoft.com/office/powerpoint/2010/main" val="28652542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p:cNvPicPr>
            <a:picLocks noChangeAspect="1" noChangeArrowheads="1"/>
          </p:cNvPicPr>
          <p:nvPr/>
        </p:nvPicPr>
        <p:blipFill>
          <a:blip r:embed="rId2" cstate="print"/>
          <a:srcRect l="11165" t="14064" r="12839" b="4561"/>
          <a:stretch>
            <a:fillRect/>
          </a:stretch>
        </p:blipFill>
        <p:spPr bwMode="auto">
          <a:xfrm>
            <a:off x="0" y="3429000"/>
            <a:ext cx="1526301" cy="1175102"/>
          </a:xfrm>
          <a:prstGeom prst="rect">
            <a:avLst/>
          </a:prstGeom>
          <a:noFill/>
          <a:ln w="9525">
            <a:noFill/>
            <a:round/>
            <a:headEnd/>
            <a:tailEnd/>
          </a:ln>
          <a:effectLst/>
        </p:spPr>
      </p:pic>
      <p:sp>
        <p:nvSpPr>
          <p:cNvPr id="2" name="Title 1"/>
          <p:cNvSpPr>
            <a:spLocks noGrp="1"/>
          </p:cNvSpPr>
          <p:nvPr>
            <p:ph type="title"/>
          </p:nvPr>
        </p:nvSpPr>
        <p:spPr/>
        <p:txBody>
          <a:bodyPr>
            <a:normAutofit/>
          </a:bodyPr>
          <a:lstStyle/>
          <a:p>
            <a:r>
              <a:rPr lang="en-US" dirty="0" smtClean="0"/>
              <a:t>CSIP Cloud</a:t>
            </a:r>
            <a:endParaRPr lang="en-US" dirty="0"/>
          </a:p>
        </p:txBody>
      </p:sp>
      <p:pic>
        <p:nvPicPr>
          <p:cNvPr id="67586" name="Picture 2"/>
          <p:cNvPicPr>
            <a:picLocks noChangeAspect="1" noChangeArrowheads="1"/>
          </p:cNvPicPr>
          <p:nvPr/>
        </p:nvPicPr>
        <p:blipFill>
          <a:blip r:embed="rId3" cstate="print"/>
          <a:srcRect b="4000"/>
          <a:stretch>
            <a:fillRect/>
          </a:stretch>
        </p:blipFill>
        <p:spPr bwMode="auto">
          <a:xfrm>
            <a:off x="5410200" y="4572000"/>
            <a:ext cx="2381250" cy="1828800"/>
          </a:xfrm>
          <a:prstGeom prst="rect">
            <a:avLst/>
          </a:prstGeom>
          <a:noFill/>
          <a:ln w="9525">
            <a:noFill/>
            <a:miter lim="800000"/>
            <a:headEnd/>
            <a:tailEnd/>
          </a:ln>
          <a:effectLst/>
        </p:spPr>
      </p:pic>
      <p:pic>
        <p:nvPicPr>
          <p:cNvPr id="6" name="Picture 2"/>
          <p:cNvPicPr>
            <a:picLocks noChangeAspect="1" noChangeArrowheads="1"/>
          </p:cNvPicPr>
          <p:nvPr/>
        </p:nvPicPr>
        <p:blipFill>
          <a:blip r:embed="rId3" cstate="print"/>
          <a:srcRect b="4000"/>
          <a:stretch>
            <a:fillRect/>
          </a:stretch>
        </p:blipFill>
        <p:spPr bwMode="auto">
          <a:xfrm>
            <a:off x="5410200" y="3352800"/>
            <a:ext cx="2381250" cy="1828800"/>
          </a:xfrm>
          <a:prstGeom prst="rect">
            <a:avLst/>
          </a:prstGeom>
          <a:noFill/>
          <a:ln w="9525">
            <a:noFill/>
            <a:miter lim="800000"/>
            <a:headEnd/>
            <a:tailEnd/>
          </a:ln>
          <a:effectLst/>
        </p:spPr>
      </p:pic>
      <p:pic>
        <p:nvPicPr>
          <p:cNvPr id="7" name="Picture 2"/>
          <p:cNvPicPr>
            <a:picLocks noChangeAspect="1" noChangeArrowheads="1"/>
          </p:cNvPicPr>
          <p:nvPr/>
        </p:nvPicPr>
        <p:blipFill>
          <a:blip r:embed="rId3" cstate="print"/>
          <a:srcRect b="4000"/>
          <a:stretch>
            <a:fillRect/>
          </a:stretch>
        </p:blipFill>
        <p:spPr bwMode="auto">
          <a:xfrm>
            <a:off x="5410200" y="2133600"/>
            <a:ext cx="2381250" cy="1828800"/>
          </a:xfrm>
          <a:prstGeom prst="rect">
            <a:avLst/>
          </a:prstGeom>
          <a:noFill/>
          <a:ln w="9525">
            <a:noFill/>
            <a:miter lim="800000"/>
            <a:headEnd/>
            <a:tailEnd/>
          </a:ln>
          <a:effectLst/>
        </p:spPr>
      </p:pic>
      <p:cxnSp>
        <p:nvCxnSpPr>
          <p:cNvPr id="10" name="Straight Arrow Connector 9"/>
          <p:cNvCxnSpPr/>
          <p:nvPr/>
        </p:nvCxnSpPr>
        <p:spPr>
          <a:xfrm>
            <a:off x="1752600" y="4876800"/>
            <a:ext cx="19812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67587" name="Picture 3"/>
          <p:cNvPicPr>
            <a:picLocks noChangeAspect="1" noChangeArrowheads="1"/>
          </p:cNvPicPr>
          <p:nvPr/>
        </p:nvPicPr>
        <p:blipFill>
          <a:blip r:embed="rId4" cstate="print"/>
          <a:srcRect l="48696" r="44348"/>
          <a:stretch>
            <a:fillRect/>
          </a:stretch>
        </p:blipFill>
        <p:spPr bwMode="auto">
          <a:xfrm>
            <a:off x="4038600" y="4267200"/>
            <a:ext cx="76200" cy="857250"/>
          </a:xfrm>
          <a:prstGeom prst="rect">
            <a:avLst/>
          </a:prstGeom>
          <a:noFill/>
          <a:ln w="9525">
            <a:noFill/>
            <a:miter lim="800000"/>
            <a:headEnd/>
            <a:tailEnd/>
          </a:ln>
          <a:effectLst/>
        </p:spPr>
      </p:pic>
      <p:pic>
        <p:nvPicPr>
          <p:cNvPr id="19" name="Picture 3"/>
          <p:cNvPicPr>
            <a:picLocks noChangeAspect="1" noChangeArrowheads="1"/>
          </p:cNvPicPr>
          <p:nvPr/>
        </p:nvPicPr>
        <p:blipFill>
          <a:blip r:embed="rId4" cstate="print"/>
          <a:srcRect l="48696" r="44348"/>
          <a:stretch>
            <a:fillRect/>
          </a:stretch>
        </p:blipFill>
        <p:spPr bwMode="auto">
          <a:xfrm>
            <a:off x="4191000" y="4419600"/>
            <a:ext cx="76200" cy="857250"/>
          </a:xfrm>
          <a:prstGeom prst="rect">
            <a:avLst/>
          </a:prstGeom>
          <a:noFill/>
          <a:ln w="9525">
            <a:noFill/>
            <a:miter lim="800000"/>
            <a:headEnd/>
            <a:tailEnd/>
          </a:ln>
          <a:effectLst/>
        </p:spPr>
      </p:pic>
      <p:pic>
        <p:nvPicPr>
          <p:cNvPr id="20" name="Picture 3"/>
          <p:cNvPicPr>
            <a:picLocks noChangeAspect="1" noChangeArrowheads="1"/>
          </p:cNvPicPr>
          <p:nvPr/>
        </p:nvPicPr>
        <p:blipFill>
          <a:blip r:embed="rId4" cstate="print"/>
          <a:srcRect l="48696" r="44348"/>
          <a:stretch>
            <a:fillRect/>
          </a:stretch>
        </p:blipFill>
        <p:spPr bwMode="auto">
          <a:xfrm>
            <a:off x="4343400" y="4572000"/>
            <a:ext cx="76200" cy="857250"/>
          </a:xfrm>
          <a:prstGeom prst="rect">
            <a:avLst/>
          </a:prstGeom>
          <a:noFill/>
          <a:ln w="9525">
            <a:noFill/>
            <a:miter lim="800000"/>
            <a:headEnd/>
            <a:tailEnd/>
          </a:ln>
          <a:effectLst/>
        </p:spPr>
      </p:pic>
      <p:pic>
        <p:nvPicPr>
          <p:cNvPr id="21" name="Picture 3"/>
          <p:cNvPicPr>
            <a:picLocks noChangeAspect="1" noChangeArrowheads="1"/>
          </p:cNvPicPr>
          <p:nvPr/>
        </p:nvPicPr>
        <p:blipFill>
          <a:blip r:embed="rId4" cstate="print"/>
          <a:srcRect l="48696" r="44348"/>
          <a:stretch>
            <a:fillRect/>
          </a:stretch>
        </p:blipFill>
        <p:spPr bwMode="auto">
          <a:xfrm>
            <a:off x="4495800" y="4724400"/>
            <a:ext cx="76200" cy="857250"/>
          </a:xfrm>
          <a:prstGeom prst="rect">
            <a:avLst/>
          </a:prstGeom>
          <a:noFill/>
          <a:ln w="9525">
            <a:noFill/>
            <a:miter lim="800000"/>
            <a:headEnd/>
            <a:tailEnd/>
          </a:ln>
          <a:effectLst/>
        </p:spPr>
      </p:pic>
      <p:cxnSp>
        <p:nvCxnSpPr>
          <p:cNvPr id="24" name="Straight Arrow Connector 23"/>
          <p:cNvCxnSpPr/>
          <p:nvPr/>
        </p:nvCxnSpPr>
        <p:spPr>
          <a:xfrm flipV="1">
            <a:off x="4572000" y="3505200"/>
            <a:ext cx="1295400" cy="8382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Straight Arrow Connector 24"/>
          <p:cNvCxnSpPr/>
          <p:nvPr/>
        </p:nvCxnSpPr>
        <p:spPr>
          <a:xfrm>
            <a:off x="4648200" y="4648200"/>
            <a:ext cx="11430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8" name="Straight Arrow Connector 27"/>
          <p:cNvCxnSpPr/>
          <p:nvPr/>
        </p:nvCxnSpPr>
        <p:spPr>
          <a:xfrm>
            <a:off x="4724400" y="5029200"/>
            <a:ext cx="990600" cy="6096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pic>
        <p:nvPicPr>
          <p:cNvPr id="32" name="Picture 2"/>
          <p:cNvPicPr>
            <a:picLocks noChangeAspect="1" noChangeArrowheads="1"/>
          </p:cNvPicPr>
          <p:nvPr/>
        </p:nvPicPr>
        <p:blipFill>
          <a:blip r:embed="rId3" cstate="print"/>
          <a:srcRect l="19200" r="20000" b="4000"/>
          <a:stretch>
            <a:fillRect/>
          </a:stretch>
        </p:blipFill>
        <p:spPr bwMode="auto">
          <a:xfrm>
            <a:off x="8137525" y="1676400"/>
            <a:ext cx="717550" cy="906378"/>
          </a:xfrm>
          <a:prstGeom prst="rect">
            <a:avLst/>
          </a:prstGeom>
          <a:noFill/>
          <a:ln w="9525">
            <a:noFill/>
            <a:miter lim="800000"/>
            <a:headEnd/>
            <a:tailEnd/>
          </a:ln>
          <a:effectLst/>
        </p:spPr>
      </p:pic>
      <p:pic>
        <p:nvPicPr>
          <p:cNvPr id="35" name="Picture 2"/>
          <p:cNvPicPr>
            <a:picLocks noChangeAspect="1" noChangeArrowheads="1"/>
          </p:cNvPicPr>
          <p:nvPr/>
        </p:nvPicPr>
        <p:blipFill>
          <a:blip r:embed="rId3" cstate="print"/>
          <a:srcRect l="19200" r="20000" b="4000"/>
          <a:stretch>
            <a:fillRect/>
          </a:stretch>
        </p:blipFill>
        <p:spPr bwMode="auto">
          <a:xfrm>
            <a:off x="7848600" y="1752600"/>
            <a:ext cx="838200" cy="1058778"/>
          </a:xfrm>
          <a:prstGeom prst="rect">
            <a:avLst/>
          </a:prstGeom>
          <a:noFill/>
          <a:ln w="9525">
            <a:noFill/>
            <a:miter lim="800000"/>
            <a:headEnd/>
            <a:tailEnd/>
          </a:ln>
          <a:effectLst/>
        </p:spPr>
      </p:pic>
      <p:sp>
        <p:nvSpPr>
          <p:cNvPr id="37" name="Notched Right Arrow 36"/>
          <p:cNvSpPr/>
          <p:nvPr/>
        </p:nvSpPr>
        <p:spPr>
          <a:xfrm>
            <a:off x="6781800" y="2133600"/>
            <a:ext cx="1219200" cy="457200"/>
          </a:xfrm>
          <a:prstGeom prst="notchedRightArrow">
            <a:avLst/>
          </a:prstGeom>
          <a:scene3d>
            <a:camera prst="isometricRightUp"/>
            <a:lightRig rig="threePt" dir="t"/>
          </a:scene3d>
          <a:sp3d z="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533400" y="1752600"/>
            <a:ext cx="4762842" cy="1477328"/>
          </a:xfrm>
          <a:prstGeom prst="rect">
            <a:avLst/>
          </a:prstGeom>
          <a:noFill/>
        </p:spPr>
        <p:txBody>
          <a:bodyPr wrap="none" rtlCol="0">
            <a:spAutoFit/>
          </a:bodyPr>
          <a:lstStyle/>
          <a:p>
            <a:pPr>
              <a:buFont typeface="Wingdings" pitchFamily="2" charset="2"/>
              <a:buChar char="q"/>
            </a:pPr>
            <a:r>
              <a:rPr lang="en-US" dirty="0" smtClean="0"/>
              <a:t>   CSU / NRCS / ARS Collaboration</a:t>
            </a:r>
          </a:p>
          <a:p>
            <a:pPr>
              <a:buFont typeface="Wingdings" pitchFamily="2" charset="2"/>
              <a:buChar char="q"/>
            </a:pPr>
            <a:r>
              <a:rPr lang="en-US" dirty="0" smtClean="0"/>
              <a:t>   Innovative model technology deployment</a:t>
            </a:r>
          </a:p>
          <a:p>
            <a:pPr>
              <a:buFont typeface="Wingdings" pitchFamily="2" charset="2"/>
              <a:buChar char="q"/>
            </a:pPr>
            <a:r>
              <a:rPr lang="en-US" dirty="0" smtClean="0"/>
              <a:t>   High scalability of modeling resources</a:t>
            </a:r>
          </a:p>
          <a:p>
            <a:pPr>
              <a:buFont typeface="Wingdings" pitchFamily="2" charset="2"/>
              <a:buChar char="q"/>
            </a:pPr>
            <a:r>
              <a:rPr lang="en-US" dirty="0" smtClean="0"/>
              <a:t>   OMS Models as service  </a:t>
            </a:r>
          </a:p>
          <a:p>
            <a:pPr>
              <a:buFont typeface="Wingdings" pitchFamily="2" charset="2"/>
              <a:buChar char="q"/>
            </a:pPr>
            <a:r>
              <a:rPr lang="en-US" dirty="0" smtClean="0"/>
              <a:t>   Commercial cloud migration</a:t>
            </a:r>
            <a:endParaRPr lang="en-US" dirty="0"/>
          </a:p>
        </p:txBody>
      </p:sp>
      <p:grpSp>
        <p:nvGrpSpPr>
          <p:cNvPr id="30" name="Group 29"/>
          <p:cNvGrpSpPr/>
          <p:nvPr/>
        </p:nvGrpSpPr>
        <p:grpSpPr>
          <a:xfrm>
            <a:off x="527392" y="3902620"/>
            <a:ext cx="1225208" cy="1888580"/>
            <a:chOff x="0" y="2988220"/>
            <a:chExt cx="1225208" cy="1888580"/>
          </a:xfrm>
        </p:grpSpPr>
        <p:pic>
          <p:nvPicPr>
            <p:cNvPr id="27" name="Picture 2"/>
            <p:cNvPicPr>
              <a:picLocks noChangeAspect="1" noChangeArrowheads="1"/>
            </p:cNvPicPr>
            <p:nvPr/>
          </p:nvPicPr>
          <p:blipFill>
            <a:blip r:embed="rId5" cstate="print"/>
            <a:srcRect/>
            <a:stretch>
              <a:fillRect/>
            </a:stretch>
          </p:blipFill>
          <p:spPr bwMode="auto">
            <a:xfrm>
              <a:off x="0" y="2988220"/>
              <a:ext cx="1225208" cy="1888580"/>
            </a:xfrm>
            <a:prstGeom prst="rect">
              <a:avLst/>
            </a:prstGeom>
            <a:noFill/>
            <a:ln w="9525">
              <a:noFill/>
              <a:miter lim="800000"/>
              <a:headEnd/>
              <a:tailEnd/>
            </a:ln>
            <a:effectLst/>
          </p:spPr>
        </p:pic>
        <p:pic>
          <p:nvPicPr>
            <p:cNvPr id="29" name="Picture 28"/>
            <p:cNvPicPr/>
            <p:nvPr/>
          </p:nvPicPr>
          <p:blipFill>
            <a:blip r:embed="rId6" cstate="print"/>
            <a:srcRect/>
            <a:stretch>
              <a:fillRect/>
            </a:stretch>
          </p:blipFill>
          <p:spPr bwMode="auto">
            <a:xfrm>
              <a:off x="228600" y="3200083"/>
              <a:ext cx="762000" cy="1143317"/>
            </a:xfrm>
            <a:prstGeom prst="rect">
              <a:avLst/>
            </a:prstGeom>
            <a:solidFill>
              <a:srgbClr val="FFFFFF"/>
            </a:solidFill>
            <a:ln w="9525">
              <a:noFill/>
              <a:miter lim="800000"/>
              <a:headEnd/>
              <a:tailEnd/>
            </a:ln>
          </p:spPr>
        </p:pic>
      </p:grpSp>
      <p:sp>
        <p:nvSpPr>
          <p:cNvPr id="4" name="Slide Number Placeholder 3"/>
          <p:cNvSpPr>
            <a:spLocks noGrp="1"/>
          </p:cNvSpPr>
          <p:nvPr>
            <p:ph type="sldNum" sz="quarter" idx="12"/>
          </p:nvPr>
        </p:nvSpPr>
        <p:spPr/>
        <p:txBody>
          <a:bodyPr/>
          <a:lstStyle/>
          <a:p>
            <a:fld id="{E9353CB8-35B8-441F-A176-6CE3BA725640}" type="slidenum">
              <a:rPr lang="en-US" smtClean="0"/>
              <a:pPr/>
              <a:t>44</a:t>
            </a:fld>
            <a:endParaRPr lang="en-US"/>
          </a:p>
        </p:txBody>
      </p:sp>
    </p:spTree>
    <p:extLst>
      <p:ext uri="{BB962C8B-B14F-4D97-AF65-F5344CB8AC3E}">
        <p14:creationId xmlns:p14="http://schemas.microsoft.com/office/powerpoint/2010/main" val="31269313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Rusle2 Mobile POC</a:t>
            </a:r>
            <a:endParaRPr lang="en-US" dirty="0"/>
          </a:p>
        </p:txBody>
      </p:sp>
      <p:pic>
        <p:nvPicPr>
          <p:cNvPr id="3" name="Picture 2" descr="Rusle2_Form.png"/>
          <p:cNvPicPr/>
          <p:nvPr/>
        </p:nvPicPr>
        <p:blipFill>
          <a:blip r:embed="rId2" cstate="print"/>
          <a:srcRect l="1402" t="2041" r="54102" b="2551"/>
          <a:stretch>
            <a:fillRect/>
          </a:stretch>
        </p:blipFill>
        <p:spPr>
          <a:xfrm>
            <a:off x="228600" y="2083337"/>
            <a:ext cx="1577823" cy="2286000"/>
          </a:xfrm>
          <a:prstGeom prst="rect">
            <a:avLst/>
          </a:prstGeom>
          <a:ln>
            <a:noFill/>
          </a:ln>
          <a:effectLst>
            <a:outerShdw blurRad="292100" dist="139700" dir="2700000" algn="tl" rotWithShape="0">
              <a:srgbClr val="333333">
                <a:alpha val="65000"/>
              </a:srgbClr>
            </a:outerShdw>
          </a:effectLst>
        </p:spPr>
      </p:pic>
      <p:pic>
        <p:nvPicPr>
          <p:cNvPr id="4" name="Picture 3" descr="Rusle2_Map2.png"/>
          <p:cNvPicPr/>
          <p:nvPr/>
        </p:nvPicPr>
        <p:blipFill>
          <a:blip r:embed="rId3" cstate="print"/>
          <a:srcRect l="1400" t="2721" r="53604" b="2124"/>
          <a:stretch>
            <a:fillRect/>
          </a:stretch>
        </p:blipFill>
        <p:spPr>
          <a:xfrm>
            <a:off x="1981200" y="2083337"/>
            <a:ext cx="1601974" cy="2286000"/>
          </a:xfrm>
          <a:prstGeom prst="rect">
            <a:avLst/>
          </a:prstGeom>
          <a:ln>
            <a:noFill/>
          </a:ln>
          <a:effectLst>
            <a:outerShdw blurRad="292100" dist="139700" dir="2700000" algn="tl" rotWithShape="0">
              <a:srgbClr val="333333">
                <a:alpha val="65000"/>
              </a:srgbClr>
            </a:outerShdw>
          </a:effectLst>
        </p:spPr>
      </p:pic>
      <p:pic>
        <p:nvPicPr>
          <p:cNvPr id="5" name="Picture 4"/>
          <p:cNvPicPr/>
          <p:nvPr/>
        </p:nvPicPr>
        <p:blipFill>
          <a:blip r:embed="rId4" cstate="print"/>
          <a:srcRect/>
          <a:stretch>
            <a:fillRect/>
          </a:stretch>
        </p:blipFill>
        <p:spPr bwMode="auto">
          <a:xfrm>
            <a:off x="5486400" y="2083337"/>
            <a:ext cx="1524000" cy="2290733"/>
          </a:xfrm>
          <a:prstGeom prst="rect">
            <a:avLst/>
          </a:prstGeom>
          <a:ln>
            <a:noFill/>
          </a:ln>
          <a:effectLst>
            <a:outerShdw blurRad="292100" dist="139700" dir="2700000" algn="tl" rotWithShape="0">
              <a:srgbClr val="333333">
                <a:alpha val="65000"/>
              </a:srgbClr>
            </a:outerShdw>
          </a:effectLst>
        </p:spPr>
      </p:pic>
      <p:pic>
        <p:nvPicPr>
          <p:cNvPr id="6" name="Picture 5" descr="Rusle2_PickMgmt.png"/>
          <p:cNvPicPr/>
          <p:nvPr/>
        </p:nvPicPr>
        <p:blipFill>
          <a:blip r:embed="rId5" cstate="print"/>
          <a:srcRect l="828" t="1872" r="54163" b="1134"/>
          <a:stretch>
            <a:fillRect/>
          </a:stretch>
        </p:blipFill>
        <p:spPr>
          <a:xfrm>
            <a:off x="3733800" y="2083337"/>
            <a:ext cx="1600200" cy="2331530"/>
          </a:xfrm>
          <a:prstGeom prst="rect">
            <a:avLst/>
          </a:prstGeom>
          <a:ln>
            <a:noFill/>
          </a:ln>
          <a:effectLst>
            <a:outerShdw blurRad="292100" dist="139700" dir="2700000" algn="tl" rotWithShape="0">
              <a:srgbClr val="333333">
                <a:alpha val="65000"/>
              </a:srgbClr>
            </a:outerShdw>
          </a:effectLst>
        </p:spPr>
      </p:pic>
      <p:pic>
        <p:nvPicPr>
          <p:cNvPr id="7" name="Picture 6" descr="android-start4.png"/>
          <p:cNvPicPr/>
          <p:nvPr/>
        </p:nvPicPr>
        <p:blipFill>
          <a:blip r:embed="rId6" cstate="print"/>
          <a:stretch>
            <a:fillRect/>
          </a:stretch>
        </p:blipFill>
        <p:spPr>
          <a:xfrm>
            <a:off x="7315200" y="2083337"/>
            <a:ext cx="1524000" cy="2286002"/>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228600" y="4724400"/>
            <a:ext cx="1380506" cy="1015663"/>
          </a:xfrm>
          <a:prstGeom prst="rect">
            <a:avLst/>
          </a:prstGeom>
          <a:noFill/>
        </p:spPr>
        <p:txBody>
          <a:bodyPr wrap="none" rtlCol="0">
            <a:spAutoFit/>
          </a:bodyPr>
          <a:lstStyle/>
          <a:p>
            <a:r>
              <a:rPr lang="en-US" sz="2000" dirty="0" smtClean="0"/>
              <a:t>Manual </a:t>
            </a:r>
          </a:p>
          <a:p>
            <a:r>
              <a:rPr lang="en-US" sz="2000" dirty="0" smtClean="0"/>
              <a:t>Parameter</a:t>
            </a:r>
          </a:p>
          <a:p>
            <a:r>
              <a:rPr lang="en-US" sz="2000" dirty="0"/>
              <a:t>S</a:t>
            </a:r>
            <a:r>
              <a:rPr lang="en-US" sz="2000" dirty="0" smtClean="0"/>
              <a:t>election</a:t>
            </a:r>
            <a:endParaRPr lang="en-US" sz="2000" dirty="0"/>
          </a:p>
        </p:txBody>
      </p:sp>
      <p:sp>
        <p:nvSpPr>
          <p:cNvPr id="9" name="TextBox 8"/>
          <p:cNvSpPr txBox="1"/>
          <p:nvPr/>
        </p:nvSpPr>
        <p:spPr>
          <a:xfrm>
            <a:off x="1981200" y="4724400"/>
            <a:ext cx="1146468" cy="1754326"/>
          </a:xfrm>
          <a:prstGeom prst="rect">
            <a:avLst/>
          </a:prstGeom>
          <a:noFill/>
        </p:spPr>
        <p:txBody>
          <a:bodyPr wrap="none" rtlCol="0">
            <a:spAutoFit/>
          </a:bodyPr>
          <a:lstStyle/>
          <a:p>
            <a:r>
              <a:rPr lang="en-US" dirty="0" smtClean="0"/>
              <a:t>Transect</a:t>
            </a:r>
          </a:p>
          <a:p>
            <a:r>
              <a:rPr lang="en-US" dirty="0" smtClean="0"/>
              <a:t>Definition</a:t>
            </a:r>
          </a:p>
          <a:p>
            <a:endParaRPr lang="en-US" dirty="0"/>
          </a:p>
          <a:p>
            <a:r>
              <a:rPr lang="en-US" dirty="0" smtClean="0"/>
              <a:t>USGS </a:t>
            </a:r>
          </a:p>
          <a:p>
            <a:r>
              <a:rPr lang="en-US" dirty="0" smtClean="0"/>
              <a:t>Elevation</a:t>
            </a:r>
          </a:p>
          <a:p>
            <a:r>
              <a:rPr lang="en-US" dirty="0" smtClean="0"/>
              <a:t>service</a:t>
            </a:r>
            <a:endParaRPr lang="en-US" dirty="0"/>
          </a:p>
        </p:txBody>
      </p:sp>
      <p:sp>
        <p:nvSpPr>
          <p:cNvPr id="10" name="TextBox 9"/>
          <p:cNvSpPr txBox="1"/>
          <p:nvPr/>
        </p:nvSpPr>
        <p:spPr>
          <a:xfrm>
            <a:off x="3657600" y="4724400"/>
            <a:ext cx="1749197" cy="923330"/>
          </a:xfrm>
          <a:prstGeom prst="rect">
            <a:avLst/>
          </a:prstGeom>
          <a:noFill/>
        </p:spPr>
        <p:txBody>
          <a:bodyPr wrap="none" rtlCol="0">
            <a:spAutoFit/>
          </a:bodyPr>
          <a:lstStyle/>
          <a:p>
            <a:r>
              <a:rPr lang="en-US" dirty="0" smtClean="0"/>
              <a:t>Location based</a:t>
            </a:r>
          </a:p>
          <a:p>
            <a:r>
              <a:rPr lang="en-US" dirty="0" smtClean="0"/>
              <a:t>Management</a:t>
            </a:r>
          </a:p>
          <a:p>
            <a:r>
              <a:rPr lang="en-US" dirty="0" smtClean="0"/>
              <a:t>Selection</a:t>
            </a:r>
            <a:endParaRPr lang="en-US" dirty="0"/>
          </a:p>
        </p:txBody>
      </p:sp>
      <p:sp>
        <p:nvSpPr>
          <p:cNvPr id="11" name="TextBox 10"/>
          <p:cNvSpPr txBox="1"/>
          <p:nvPr/>
        </p:nvSpPr>
        <p:spPr>
          <a:xfrm>
            <a:off x="5486400" y="4724400"/>
            <a:ext cx="1749197" cy="1477328"/>
          </a:xfrm>
          <a:prstGeom prst="rect">
            <a:avLst/>
          </a:prstGeom>
          <a:noFill/>
        </p:spPr>
        <p:txBody>
          <a:bodyPr wrap="none" rtlCol="0">
            <a:spAutoFit/>
          </a:bodyPr>
          <a:lstStyle/>
          <a:p>
            <a:r>
              <a:rPr lang="en-US" dirty="0" smtClean="0"/>
              <a:t>Remote Model </a:t>
            </a:r>
          </a:p>
          <a:p>
            <a:r>
              <a:rPr lang="en-US" dirty="0" smtClean="0"/>
              <a:t>Execution</a:t>
            </a:r>
          </a:p>
          <a:p>
            <a:r>
              <a:rPr lang="en-US" dirty="0" smtClean="0"/>
              <a:t>of </a:t>
            </a:r>
            <a:r>
              <a:rPr lang="en-US" dirty="0" err="1" smtClean="0"/>
              <a:t>Rusle</a:t>
            </a:r>
            <a:r>
              <a:rPr lang="en-US" dirty="0" smtClean="0"/>
              <a:t> 2 in </a:t>
            </a:r>
          </a:p>
          <a:p>
            <a:r>
              <a:rPr lang="en-US" dirty="0" smtClean="0"/>
              <a:t>CSIP/OMS3</a:t>
            </a:r>
          </a:p>
          <a:p>
            <a:endParaRPr lang="en-US" dirty="0"/>
          </a:p>
        </p:txBody>
      </p:sp>
      <p:sp>
        <p:nvSpPr>
          <p:cNvPr id="12" name="TextBox 11"/>
          <p:cNvSpPr txBox="1"/>
          <p:nvPr/>
        </p:nvSpPr>
        <p:spPr>
          <a:xfrm>
            <a:off x="7315200" y="4724400"/>
            <a:ext cx="954107" cy="646331"/>
          </a:xfrm>
          <a:prstGeom prst="rect">
            <a:avLst/>
          </a:prstGeom>
          <a:noFill/>
        </p:spPr>
        <p:txBody>
          <a:bodyPr wrap="none" rtlCol="0">
            <a:spAutoFit/>
          </a:bodyPr>
          <a:lstStyle/>
          <a:p>
            <a:r>
              <a:rPr lang="en-US" dirty="0" smtClean="0"/>
              <a:t>Model </a:t>
            </a:r>
          </a:p>
          <a:p>
            <a:r>
              <a:rPr lang="en-US" dirty="0" smtClean="0"/>
              <a:t>Results</a:t>
            </a:r>
            <a:endParaRPr lang="en-US" dirty="0"/>
          </a:p>
        </p:txBody>
      </p:sp>
      <p:sp>
        <p:nvSpPr>
          <p:cNvPr id="15" name="Right Arrow 14"/>
          <p:cNvSpPr/>
          <p:nvPr/>
        </p:nvSpPr>
        <p:spPr>
          <a:xfrm>
            <a:off x="1371600" y="1676400"/>
            <a:ext cx="6781800" cy="304800"/>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4" name="Slide Number Placeholder 13"/>
          <p:cNvSpPr>
            <a:spLocks noGrp="1"/>
          </p:cNvSpPr>
          <p:nvPr>
            <p:ph type="sldNum" sz="quarter" idx="12"/>
          </p:nvPr>
        </p:nvSpPr>
        <p:spPr/>
        <p:txBody>
          <a:bodyPr/>
          <a:lstStyle/>
          <a:p>
            <a:fld id="{E9353CB8-35B8-441F-A176-6CE3BA725640}" type="slidenum">
              <a:rPr lang="en-US" smtClean="0"/>
              <a:pPr/>
              <a:t>45</a:t>
            </a:fld>
            <a:endParaRPr lang="en-US"/>
          </a:p>
        </p:txBody>
      </p:sp>
    </p:spTree>
    <p:extLst>
      <p:ext uri="{BB962C8B-B14F-4D97-AF65-F5344CB8AC3E}">
        <p14:creationId xmlns:p14="http://schemas.microsoft.com/office/powerpoint/2010/main" val="33112541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2743200"/>
            <a:ext cx="8229600" cy="838200"/>
          </a:xfrm>
        </p:spPr>
        <p:txBody>
          <a:bodyPr/>
          <a:lstStyle/>
          <a:p>
            <a:r>
              <a:rPr lang="en-US" dirty="0" smtClean="0"/>
              <a:t>Water Balance Model - IAEA</a:t>
            </a:r>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46</a:t>
            </a:fld>
            <a:endParaRPr lang="en-US"/>
          </a:p>
        </p:txBody>
      </p:sp>
    </p:spTree>
    <p:extLst>
      <p:ext uri="{BB962C8B-B14F-4D97-AF65-F5344CB8AC3E}">
        <p14:creationId xmlns:p14="http://schemas.microsoft.com/office/powerpoint/2010/main" val="6133529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Rot="1" noChangeArrowheads="1"/>
          </p:cNvSpPr>
          <p:nvPr>
            <p:ph type="title"/>
          </p:nvPr>
        </p:nvSpPr>
        <p:spPr>
          <a:xfrm>
            <a:off x="381000" y="685800"/>
            <a:ext cx="8382000" cy="2544763"/>
          </a:xfrm>
        </p:spPr>
        <p:txBody>
          <a:bodyPr>
            <a:normAutofit/>
          </a:bodyPr>
          <a:lstStyle/>
          <a:p>
            <a:r>
              <a:rPr lang="en-US" sz="2800" dirty="0"/>
              <a:t>Mainstreaming Groundwater Considerations into the Integrated Management of the Nile River Basin</a:t>
            </a:r>
          </a:p>
        </p:txBody>
      </p:sp>
      <p:sp>
        <p:nvSpPr>
          <p:cNvPr id="273411" name="Text Box 3"/>
          <p:cNvSpPr txBox="1">
            <a:spLocks noChangeArrowheads="1"/>
          </p:cNvSpPr>
          <p:nvPr/>
        </p:nvSpPr>
        <p:spPr bwMode="auto">
          <a:xfrm>
            <a:off x="457200" y="152400"/>
            <a:ext cx="8382000" cy="954107"/>
          </a:xfrm>
          <a:prstGeom prst="rect">
            <a:avLst/>
          </a:prstGeom>
          <a:noFill/>
          <a:ln w="12700" cap="sq">
            <a:noFill/>
            <a:miter lim="800000"/>
            <a:headEnd type="none" w="sm" len="sm"/>
            <a:tailEnd type="none" w="sm" len="sm"/>
          </a:ln>
          <a:effectLst/>
        </p:spPr>
        <p:txBody>
          <a:bodyPr>
            <a:spAutoFit/>
          </a:bodyPr>
          <a:lstStyle/>
          <a:p>
            <a:pPr algn="ctr" eaLnBrk="0" hangingPunct="0">
              <a:spcBef>
                <a:spcPct val="50000"/>
              </a:spcBef>
            </a:pPr>
            <a:r>
              <a:rPr lang="en-US" sz="2800" dirty="0" smtClean="0"/>
              <a:t>4) UN </a:t>
            </a:r>
            <a:r>
              <a:rPr lang="en-US" sz="2800" dirty="0"/>
              <a:t>Development </a:t>
            </a:r>
            <a:r>
              <a:rPr lang="en-US" sz="2800" dirty="0" smtClean="0"/>
              <a:t>Program</a:t>
            </a:r>
            <a:br>
              <a:rPr lang="en-US" sz="2800" dirty="0" smtClean="0"/>
            </a:br>
            <a:r>
              <a:rPr lang="en-US" sz="2800" dirty="0" smtClean="0"/>
              <a:t>Global </a:t>
            </a:r>
            <a:r>
              <a:rPr lang="en-US" sz="2800" dirty="0"/>
              <a:t>Environment Facility Project</a:t>
            </a:r>
          </a:p>
        </p:txBody>
      </p:sp>
      <p:sp>
        <p:nvSpPr>
          <p:cNvPr id="273412" name="Text Box 4"/>
          <p:cNvSpPr txBox="1">
            <a:spLocks noChangeArrowheads="1"/>
          </p:cNvSpPr>
          <p:nvPr/>
        </p:nvSpPr>
        <p:spPr bwMode="auto">
          <a:xfrm>
            <a:off x="685800" y="2438400"/>
            <a:ext cx="7848600" cy="1477328"/>
          </a:xfrm>
          <a:prstGeom prst="rect">
            <a:avLst/>
          </a:prstGeom>
          <a:noFill/>
          <a:ln w="12700" cap="sq">
            <a:noFill/>
            <a:miter lim="800000"/>
            <a:headEnd type="none" w="sm" len="sm"/>
            <a:tailEnd type="none" w="sm" len="sm"/>
          </a:ln>
          <a:effectLst/>
        </p:spPr>
        <p:txBody>
          <a:bodyPr>
            <a:spAutoFit/>
          </a:bodyPr>
          <a:lstStyle/>
          <a:p>
            <a:pPr algn="ctr" eaLnBrk="0" hangingPunct="0">
              <a:spcBef>
                <a:spcPct val="50000"/>
              </a:spcBef>
            </a:pPr>
            <a:r>
              <a:rPr lang="en-US" dirty="0"/>
              <a:t>Governments of Burundi, DR Congo, Egypt, Ethiopia, Kenya, Rwanda, Sudan, Tanzania and </a:t>
            </a:r>
            <a:r>
              <a:rPr lang="en-US" dirty="0" smtClean="0"/>
              <a:t>Uganda</a:t>
            </a:r>
            <a:endParaRPr lang="en-US" dirty="0"/>
          </a:p>
          <a:p>
            <a:pPr algn="ctr" eaLnBrk="0" hangingPunct="0">
              <a:spcBef>
                <a:spcPct val="50000"/>
              </a:spcBef>
            </a:pPr>
            <a:r>
              <a:rPr lang="en-US" b="1" dirty="0"/>
              <a:t>International Atomic Energy </a:t>
            </a:r>
            <a:r>
              <a:rPr lang="en-US" b="1" dirty="0" smtClean="0"/>
              <a:t>Agency</a:t>
            </a:r>
          </a:p>
          <a:p>
            <a:pPr algn="ctr" eaLnBrk="0" hangingPunct="0">
              <a:spcBef>
                <a:spcPct val="50000"/>
              </a:spcBef>
            </a:pPr>
            <a:r>
              <a:rPr lang="en-US" b="1" dirty="0" smtClean="0"/>
              <a:t>(G.H. </a:t>
            </a:r>
            <a:r>
              <a:rPr lang="en-US" b="1" dirty="0" err="1" smtClean="0"/>
              <a:t>Leavesley</a:t>
            </a:r>
            <a:r>
              <a:rPr lang="en-US" b="1" dirty="0" smtClean="0"/>
              <a:t>)</a:t>
            </a:r>
            <a:endParaRPr lang="en-US" b="1" dirty="0"/>
          </a:p>
        </p:txBody>
      </p:sp>
      <p:sp>
        <p:nvSpPr>
          <p:cNvPr id="5" name="Rectangle 2"/>
          <p:cNvSpPr txBox="1">
            <a:spLocks noRot="1" noChangeArrowheads="1"/>
          </p:cNvSpPr>
          <p:nvPr/>
        </p:nvSpPr>
        <p:spPr>
          <a:xfrm>
            <a:off x="304800" y="3322638"/>
            <a:ext cx="8534400" cy="3535362"/>
          </a:xfrm>
          <a:prstGeom prst="rect">
            <a:avLst/>
          </a:prstGeom>
        </p:spPr>
        <p:txBody>
          <a:bodyPr vert="horz" anchor="ctr">
            <a:norm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smtClean="0">
                <a:ln>
                  <a:noFill/>
                </a:ln>
                <a:solidFill>
                  <a:schemeClr val="tx2"/>
                </a:solidFill>
                <a:effectLst/>
                <a:uLnTx/>
                <a:uFillTx/>
                <a:latin typeface="+mj-lt"/>
                <a:ea typeface="+mj-ea"/>
                <a:cs typeface="+mj-cs"/>
              </a:rPr>
              <a:t>Provide the </a:t>
            </a:r>
            <a:r>
              <a:rPr kumimoji="0" lang="en-US" sz="2400" b="0" i="0" u="sng" strike="noStrike" kern="1200" cap="none" spc="0" normalizeH="0" baseline="0" noProof="0" dirty="0" smtClean="0">
                <a:ln>
                  <a:noFill/>
                </a:ln>
                <a:solidFill>
                  <a:srgbClr val="FF33CC"/>
                </a:solidFill>
                <a:effectLst/>
                <a:uLnTx/>
                <a:uFillTx/>
                <a:latin typeface="+mj-lt"/>
                <a:ea typeface="+mj-ea"/>
                <a:cs typeface="+mj-cs"/>
              </a:rPr>
              <a:t>scientific basis</a:t>
            </a:r>
            <a:r>
              <a:rPr kumimoji="0" lang="en-US" sz="2400" b="0" i="0" u="none" strike="noStrike" kern="1200" cap="none" spc="0" normalizeH="0" baseline="0" noProof="0" dirty="0" smtClean="0">
                <a:ln>
                  <a:noFill/>
                </a:ln>
                <a:solidFill>
                  <a:schemeClr val="tx2"/>
                </a:solidFill>
                <a:effectLst/>
                <a:uLnTx/>
                <a:uFillTx/>
                <a:latin typeface="+mj-lt"/>
                <a:ea typeface="+mj-ea"/>
                <a:cs typeface="+mj-cs"/>
              </a:rPr>
              <a:t> and necessary institutional and policy support for incorporating a groundwater dimension into </a:t>
            </a:r>
            <a:r>
              <a:rPr kumimoji="0" lang="en-US" sz="2400" b="0" i="0" u="sng" strike="noStrike" kern="1200" cap="none" spc="0" normalizeH="0" baseline="0" noProof="0" dirty="0" smtClean="0">
                <a:ln>
                  <a:noFill/>
                </a:ln>
                <a:solidFill>
                  <a:srgbClr val="FF33CC"/>
                </a:solidFill>
                <a:effectLst/>
                <a:uLnTx/>
                <a:uFillTx/>
                <a:latin typeface="+mj-lt"/>
                <a:ea typeface="+mj-ea"/>
                <a:cs typeface="+mj-cs"/>
              </a:rPr>
              <a:t>planning and management</a:t>
            </a:r>
            <a:r>
              <a:rPr kumimoji="0" lang="en-US" sz="2400" b="0" i="0" u="none" strike="noStrike" kern="1200" cap="none" spc="0" normalizeH="0" baseline="0" noProof="0" dirty="0" smtClean="0">
                <a:ln>
                  <a:noFill/>
                </a:ln>
                <a:solidFill>
                  <a:schemeClr val="tx2"/>
                </a:solidFill>
                <a:effectLst/>
                <a:uLnTx/>
                <a:uFillTx/>
                <a:latin typeface="+mj-lt"/>
                <a:ea typeface="+mj-ea"/>
                <a:cs typeface="+mj-cs"/>
              </a:rPr>
              <a:t> of the Nile basin ecosystem as an essential component of </a:t>
            </a:r>
            <a:r>
              <a:rPr kumimoji="0" lang="en-US" sz="2400" b="0" i="0" u="sng" strike="noStrike" kern="1200" cap="none" spc="0" normalizeH="0" baseline="0" noProof="0" dirty="0" smtClean="0">
                <a:ln>
                  <a:noFill/>
                </a:ln>
                <a:solidFill>
                  <a:srgbClr val="FF33CC"/>
                </a:solidFill>
                <a:effectLst/>
                <a:uLnTx/>
                <a:uFillTx/>
                <a:latin typeface="+mj-lt"/>
                <a:ea typeface="+mj-ea"/>
                <a:cs typeface="+mj-cs"/>
              </a:rPr>
              <a:t>sustainable development</a:t>
            </a:r>
            <a:r>
              <a:rPr kumimoji="0" lang="en-US" sz="2400" b="0" i="0" u="none" strike="noStrike" kern="1200" cap="none" spc="0" normalizeH="0" baseline="0" noProof="0" dirty="0" smtClean="0">
                <a:ln>
                  <a:noFill/>
                </a:ln>
                <a:solidFill>
                  <a:schemeClr val="tx2"/>
                </a:solidFill>
                <a:effectLst/>
                <a:uLnTx/>
                <a:uFillTx/>
                <a:latin typeface="+mj-lt"/>
                <a:ea typeface="+mj-ea"/>
                <a:cs typeface="+mj-cs"/>
              </a:rPr>
              <a:t> of the Nile Basin.</a:t>
            </a:r>
            <a:endParaRPr kumimoji="0" lang="en-US" sz="2400" b="0" i="0" u="none" strike="noStrike" kern="1200" cap="none" spc="0" normalizeH="0" baseline="0" noProof="0" dirty="0">
              <a:ln>
                <a:noFill/>
              </a:ln>
              <a:solidFill>
                <a:schemeClr val="tx2"/>
              </a:solidFill>
              <a:effectLst/>
              <a:uLnTx/>
              <a:uFillTx/>
              <a:latin typeface="+mj-lt"/>
              <a:ea typeface="+mj-ea"/>
              <a:cs typeface="+mj-cs"/>
            </a:endParaRPr>
          </a:p>
        </p:txBody>
      </p:sp>
      <p:sp>
        <p:nvSpPr>
          <p:cNvPr id="3" name="Slide Number Placeholder 2"/>
          <p:cNvSpPr>
            <a:spLocks noGrp="1"/>
          </p:cNvSpPr>
          <p:nvPr>
            <p:ph type="sldNum" sz="quarter" idx="12"/>
          </p:nvPr>
        </p:nvSpPr>
        <p:spPr/>
        <p:txBody>
          <a:bodyPr/>
          <a:lstStyle/>
          <a:p>
            <a:fld id="{E9353CB8-35B8-441F-A176-6CE3BA725640}" type="slidenum">
              <a:rPr lang="en-US" smtClean="0"/>
              <a:pPr/>
              <a:t>47</a:t>
            </a:fld>
            <a:endParaRPr lang="en-US"/>
          </a:p>
        </p:txBody>
      </p:sp>
    </p:spTree>
    <p:extLst>
      <p:ext uri="{BB962C8B-B14F-4D97-AF65-F5344CB8AC3E}">
        <p14:creationId xmlns:p14="http://schemas.microsoft.com/office/powerpoint/2010/main" val="28936842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3" descr="runoff.image.google.earth.jpg"/>
          <p:cNvPicPr>
            <a:picLocks noChangeAspect="1"/>
          </p:cNvPicPr>
          <p:nvPr/>
        </p:nvPicPr>
        <p:blipFill>
          <a:blip r:embed="rId3" cstate="print"/>
          <a:srcRect/>
          <a:stretch>
            <a:fillRect/>
          </a:stretch>
        </p:blipFill>
        <p:spPr bwMode="auto">
          <a:xfrm>
            <a:off x="-3175" y="1588"/>
            <a:ext cx="9975850" cy="6856412"/>
          </a:xfrm>
          <a:prstGeom prst="rect">
            <a:avLst/>
          </a:prstGeom>
          <a:noFill/>
          <a:ln w="9525">
            <a:noFill/>
            <a:miter lim="800000"/>
            <a:headEnd/>
            <a:tailEnd/>
          </a:ln>
        </p:spPr>
      </p:pic>
      <p:sp>
        <p:nvSpPr>
          <p:cNvPr id="135171" name="TextBox 1"/>
          <p:cNvSpPr txBox="1">
            <a:spLocks noChangeArrowheads="1"/>
          </p:cNvSpPr>
          <p:nvPr/>
        </p:nvSpPr>
        <p:spPr bwMode="auto">
          <a:xfrm>
            <a:off x="717550" y="2008188"/>
            <a:ext cx="8231188" cy="2430462"/>
          </a:xfrm>
          <a:prstGeom prst="rect">
            <a:avLst/>
          </a:prstGeom>
          <a:noFill/>
          <a:ln w="9525">
            <a:noFill/>
            <a:miter lim="800000"/>
            <a:headEnd/>
            <a:tailEnd/>
          </a:ln>
        </p:spPr>
        <p:txBody>
          <a:bodyPr>
            <a:spAutoFit/>
          </a:bodyPr>
          <a:lstStyle/>
          <a:p>
            <a:pPr algn="ctr"/>
            <a:r>
              <a:rPr lang="en-US" sz="4000" b="1" dirty="0" smtClean="0">
                <a:solidFill>
                  <a:srgbClr val="FFFF00"/>
                </a:solidFill>
                <a:latin typeface="Calibri" pitchFamily="34" charset="0"/>
              </a:rPr>
              <a:t>National </a:t>
            </a:r>
            <a:r>
              <a:rPr lang="en-US" sz="4000" b="1" dirty="0">
                <a:solidFill>
                  <a:srgbClr val="FFFF00"/>
                </a:solidFill>
                <a:latin typeface="Calibri" pitchFamily="34" charset="0"/>
              </a:rPr>
              <a:t>Water Balance Model</a:t>
            </a:r>
          </a:p>
          <a:p>
            <a:pPr algn="ctr"/>
            <a:endParaRPr lang="en-US" sz="2800" b="1" dirty="0">
              <a:solidFill>
                <a:schemeClr val="bg1"/>
              </a:solidFill>
              <a:latin typeface="Calibri" pitchFamily="34" charset="0"/>
            </a:endParaRPr>
          </a:p>
          <a:p>
            <a:pPr algn="ctr"/>
            <a:endParaRPr lang="en-US" sz="2800" b="1" dirty="0">
              <a:solidFill>
                <a:schemeClr val="bg1"/>
              </a:solidFill>
              <a:latin typeface="Calibri" pitchFamily="34" charset="0"/>
            </a:endParaRPr>
          </a:p>
          <a:p>
            <a:pPr algn="ctr"/>
            <a:r>
              <a:rPr lang="en-US" sz="2800" b="1" dirty="0">
                <a:latin typeface="Calibri" pitchFamily="34" charset="0"/>
              </a:rPr>
              <a:t>Greg McCabe, USGS, Denver, CO</a:t>
            </a:r>
          </a:p>
          <a:p>
            <a:pPr algn="ctr"/>
            <a:r>
              <a:rPr lang="en-US" sz="2800" b="1" dirty="0">
                <a:latin typeface="Calibri" pitchFamily="34" charset="0"/>
              </a:rPr>
              <a:t>Dave </a:t>
            </a:r>
            <a:r>
              <a:rPr lang="en-US" sz="2800" b="1" dirty="0" err="1">
                <a:latin typeface="Calibri" pitchFamily="34" charset="0"/>
              </a:rPr>
              <a:t>Wolock</a:t>
            </a:r>
            <a:r>
              <a:rPr lang="en-US" sz="2800" b="1" dirty="0">
                <a:latin typeface="Calibri" pitchFamily="34" charset="0"/>
              </a:rPr>
              <a:t>, USGS, Lawrence, KS</a:t>
            </a:r>
          </a:p>
        </p:txBody>
      </p:sp>
      <p:graphicFrame>
        <p:nvGraphicFramePr>
          <p:cNvPr id="135172" name="Object 4"/>
          <p:cNvGraphicFramePr>
            <a:graphicFrameLocks/>
          </p:cNvGraphicFramePr>
          <p:nvPr/>
        </p:nvGraphicFramePr>
        <p:xfrm>
          <a:off x="7721600" y="6296025"/>
          <a:ext cx="1384300" cy="396875"/>
        </p:xfrm>
        <a:graphic>
          <a:graphicData uri="http://schemas.openxmlformats.org/presentationml/2006/ole">
            <mc:AlternateContent xmlns:mc="http://schemas.openxmlformats.org/markup-compatibility/2006">
              <mc:Choice xmlns:v="urn:schemas-microsoft-com:vml" Requires="v">
                <p:oleObj spid="_x0000_s2214" r:id="rId4" imgW="1382713" imgH="395288" progId="">
                  <p:embed/>
                </p:oleObj>
              </mc:Choice>
              <mc:Fallback>
                <p:oleObj r:id="rId4" imgW="1382713" imgH="395288" progId="">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21600" y="6296025"/>
                        <a:ext cx="1384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E9353CB8-35B8-441F-A176-6CE3BA725640}" type="slidenum">
              <a:rPr lang="en-US" smtClean="0"/>
              <a:pPr/>
              <a:t>48</a:t>
            </a:fld>
            <a:endParaRPr lang="en-US"/>
          </a:p>
        </p:txBody>
      </p:sp>
    </p:spTree>
    <p:extLst>
      <p:ext uri="{BB962C8B-B14F-4D97-AF65-F5344CB8AC3E}">
        <p14:creationId xmlns:p14="http://schemas.microsoft.com/office/powerpoint/2010/main" val="15595444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7266" name="Object 2"/>
          <p:cNvGraphicFramePr>
            <a:graphicFrameLocks/>
          </p:cNvGraphicFramePr>
          <p:nvPr/>
        </p:nvGraphicFramePr>
        <p:xfrm>
          <a:off x="7721600" y="6296025"/>
          <a:ext cx="1384300" cy="396875"/>
        </p:xfrm>
        <a:graphic>
          <a:graphicData uri="http://schemas.openxmlformats.org/presentationml/2006/ole">
            <mc:AlternateContent xmlns:mc="http://schemas.openxmlformats.org/markup-compatibility/2006">
              <mc:Choice xmlns:v="urn:schemas-microsoft-com:vml" Requires="v">
                <p:oleObj spid="_x0000_s3238" r:id="rId3" imgW="1382713" imgH="395288" progId="">
                  <p:embed/>
                </p:oleObj>
              </mc:Choice>
              <mc:Fallback>
                <p:oleObj r:id="rId3" imgW="1382713" imgH="395288" progId="">
                  <p:embed/>
                  <p:pic>
                    <p:nvPicPr>
                      <p:cNvPr id="0" name=""/>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1600" y="6296025"/>
                        <a:ext cx="13843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 name="Group 40"/>
          <p:cNvGrpSpPr>
            <a:grpSpLocks/>
          </p:cNvGrpSpPr>
          <p:nvPr/>
        </p:nvGrpSpPr>
        <p:grpSpPr bwMode="auto">
          <a:xfrm>
            <a:off x="0" y="0"/>
            <a:ext cx="9144000" cy="6858000"/>
            <a:chOff x="1143000" y="304800"/>
            <a:chExt cx="6934200" cy="5867400"/>
          </a:xfrm>
        </p:grpSpPr>
        <p:sp>
          <p:nvSpPr>
            <p:cNvPr id="40" name="Rectangle 39"/>
            <p:cNvSpPr/>
            <p:nvPr/>
          </p:nvSpPr>
          <p:spPr>
            <a:xfrm>
              <a:off x="1143000" y="304800"/>
              <a:ext cx="6934200" cy="5867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10" name="Rectangle 9"/>
            <p:cNvSpPr/>
            <p:nvPr/>
          </p:nvSpPr>
          <p:spPr>
            <a:xfrm>
              <a:off x="3467643" y="1046374"/>
              <a:ext cx="2666537" cy="38029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267270" name="TextBox 8"/>
            <p:cNvSpPr txBox="1">
              <a:spLocks noChangeArrowheads="1"/>
            </p:cNvSpPr>
            <p:nvPr/>
          </p:nvSpPr>
          <p:spPr bwMode="auto">
            <a:xfrm>
              <a:off x="2337223" y="323815"/>
              <a:ext cx="4495192" cy="315984"/>
            </a:xfrm>
            <a:prstGeom prst="rect">
              <a:avLst/>
            </a:prstGeom>
            <a:solidFill>
              <a:schemeClr val="bg1"/>
            </a:solidFill>
            <a:ln w="9525">
              <a:noFill/>
              <a:miter lim="800000"/>
              <a:headEnd/>
              <a:tailEnd/>
            </a:ln>
          </p:spPr>
          <p:txBody>
            <a:bodyPr>
              <a:spAutoFit/>
            </a:bodyPr>
            <a:lstStyle/>
            <a:p>
              <a:pPr algn="ctr"/>
              <a:r>
                <a:rPr lang="en-US" b="1" dirty="0" smtClean="0">
                  <a:solidFill>
                    <a:schemeClr val="tx2"/>
                  </a:solidFill>
                  <a:latin typeface="Comic Sans MS" pitchFamily="66" charset="0"/>
                </a:rPr>
                <a:t>McCabe Monthly </a:t>
              </a:r>
              <a:r>
                <a:rPr lang="en-US" b="1" dirty="0">
                  <a:solidFill>
                    <a:schemeClr val="tx2"/>
                  </a:solidFill>
                  <a:latin typeface="Comic Sans MS" pitchFamily="66" charset="0"/>
                </a:rPr>
                <a:t>Water Balance </a:t>
              </a:r>
              <a:r>
                <a:rPr lang="en-US" b="1" dirty="0" smtClean="0">
                  <a:solidFill>
                    <a:schemeClr val="tx2"/>
                  </a:solidFill>
                  <a:latin typeface="Comic Sans MS" pitchFamily="66" charset="0"/>
                </a:rPr>
                <a:t>Model in OMS3</a:t>
              </a:r>
              <a:endParaRPr lang="en-US" b="1" dirty="0">
                <a:solidFill>
                  <a:schemeClr val="tx2"/>
                </a:solidFill>
                <a:latin typeface="Comic Sans MS" pitchFamily="66" charset="0"/>
              </a:endParaRPr>
            </a:p>
          </p:txBody>
        </p:sp>
        <p:grpSp>
          <p:nvGrpSpPr>
            <p:cNvPr id="3" name="Group 7"/>
            <p:cNvGrpSpPr>
              <a:grpSpLocks/>
            </p:cNvGrpSpPr>
            <p:nvPr/>
          </p:nvGrpSpPr>
          <p:grpSpPr bwMode="auto">
            <a:xfrm>
              <a:off x="1428750" y="881062"/>
              <a:ext cx="6286501" cy="5095875"/>
              <a:chOff x="930" y="330"/>
              <a:chExt cx="3960" cy="3210"/>
            </a:xfrm>
          </p:grpSpPr>
          <p:sp>
            <p:nvSpPr>
              <p:cNvPr id="267272" name="Rectangle 10"/>
              <p:cNvSpPr>
                <a:spLocks noChangeArrowheads="1"/>
              </p:cNvSpPr>
              <p:nvPr/>
            </p:nvSpPr>
            <p:spPr bwMode="auto">
              <a:xfrm>
                <a:off x="1672" y="2256"/>
                <a:ext cx="2304" cy="1104"/>
              </a:xfrm>
              <a:prstGeom prst="rect">
                <a:avLst/>
              </a:prstGeom>
              <a:solidFill>
                <a:schemeClr val="bg1"/>
              </a:solidFill>
              <a:ln w="9525">
                <a:solidFill>
                  <a:schemeClr val="tx1"/>
                </a:solidFill>
                <a:miter lim="800000"/>
                <a:headEnd/>
                <a:tailEnd/>
              </a:ln>
            </p:spPr>
            <p:txBody>
              <a:bodyPr wrap="none" anchor="ctr"/>
              <a:lstStyle/>
              <a:p>
                <a:endParaRPr lang="en-US" sz="1800"/>
              </a:p>
            </p:txBody>
          </p:sp>
          <p:sp>
            <p:nvSpPr>
              <p:cNvPr id="267273" name="Rectangle 11"/>
              <p:cNvSpPr>
                <a:spLocks noChangeArrowheads="1"/>
              </p:cNvSpPr>
              <p:nvPr/>
            </p:nvSpPr>
            <p:spPr bwMode="auto">
              <a:xfrm>
                <a:off x="1673" y="2916"/>
                <a:ext cx="2304" cy="624"/>
              </a:xfrm>
              <a:prstGeom prst="rect">
                <a:avLst/>
              </a:prstGeom>
              <a:solidFill>
                <a:srgbClr val="C0C0C0"/>
              </a:solidFill>
              <a:ln w="9525">
                <a:solidFill>
                  <a:schemeClr val="tx1"/>
                </a:solidFill>
                <a:miter lim="800000"/>
                <a:headEnd/>
                <a:tailEnd/>
              </a:ln>
            </p:spPr>
            <p:txBody>
              <a:bodyPr wrap="none" anchor="ctr"/>
              <a:lstStyle/>
              <a:p>
                <a:endParaRPr lang="en-US" sz="1800"/>
              </a:p>
            </p:txBody>
          </p:sp>
          <p:sp>
            <p:nvSpPr>
              <p:cNvPr id="267274" name="Line 6"/>
              <p:cNvSpPr>
                <a:spLocks noChangeShapeType="1"/>
              </p:cNvSpPr>
              <p:nvPr/>
            </p:nvSpPr>
            <p:spPr bwMode="auto">
              <a:xfrm flipV="1">
                <a:off x="1680" y="2724"/>
                <a:ext cx="2286" cy="6"/>
              </a:xfrm>
              <a:prstGeom prst="line">
                <a:avLst/>
              </a:prstGeom>
              <a:noFill/>
              <a:ln w="9525">
                <a:solidFill>
                  <a:schemeClr val="tx1"/>
                </a:solidFill>
                <a:prstDash val="dash"/>
                <a:round/>
                <a:headEnd/>
                <a:tailEnd/>
              </a:ln>
            </p:spPr>
            <p:txBody>
              <a:bodyPr/>
              <a:lstStyle/>
              <a:p>
                <a:endParaRPr lang="en-US"/>
              </a:p>
            </p:txBody>
          </p:sp>
          <p:sp>
            <p:nvSpPr>
              <p:cNvPr id="267275" name="Rectangle 13"/>
              <p:cNvSpPr>
                <a:spLocks noChangeArrowheads="1"/>
              </p:cNvSpPr>
              <p:nvPr/>
            </p:nvSpPr>
            <p:spPr bwMode="auto">
              <a:xfrm>
                <a:off x="2382" y="1836"/>
                <a:ext cx="498" cy="420"/>
              </a:xfrm>
              <a:prstGeom prst="rect">
                <a:avLst/>
              </a:prstGeom>
              <a:solidFill>
                <a:schemeClr val="bg1"/>
              </a:solidFill>
              <a:ln w="9525">
                <a:solidFill>
                  <a:schemeClr val="tx1"/>
                </a:solidFill>
                <a:miter lim="800000"/>
                <a:headEnd/>
                <a:tailEnd/>
              </a:ln>
            </p:spPr>
            <p:txBody>
              <a:bodyPr wrap="none" anchor="ctr"/>
              <a:lstStyle/>
              <a:p>
                <a:endParaRPr lang="en-US" sz="1800"/>
              </a:p>
            </p:txBody>
          </p:sp>
          <p:sp>
            <p:nvSpPr>
              <p:cNvPr id="267276" name="Line 8"/>
              <p:cNvSpPr>
                <a:spLocks noChangeShapeType="1"/>
              </p:cNvSpPr>
              <p:nvPr/>
            </p:nvSpPr>
            <p:spPr bwMode="auto">
              <a:xfrm flipV="1">
                <a:off x="1842" y="1746"/>
                <a:ext cx="0" cy="444"/>
              </a:xfrm>
              <a:prstGeom prst="line">
                <a:avLst/>
              </a:prstGeom>
              <a:noFill/>
              <a:ln w="19050">
                <a:solidFill>
                  <a:schemeClr val="tx1"/>
                </a:solidFill>
                <a:round/>
                <a:headEnd/>
                <a:tailEnd type="triangle" w="lg" len="lg"/>
              </a:ln>
            </p:spPr>
            <p:txBody>
              <a:bodyPr/>
              <a:lstStyle/>
              <a:p>
                <a:endParaRPr lang="en-US"/>
              </a:p>
            </p:txBody>
          </p:sp>
          <p:sp>
            <p:nvSpPr>
              <p:cNvPr id="267277" name="Line 9"/>
              <p:cNvSpPr>
                <a:spLocks noChangeShapeType="1"/>
              </p:cNvSpPr>
              <p:nvPr/>
            </p:nvSpPr>
            <p:spPr bwMode="auto">
              <a:xfrm>
                <a:off x="2070" y="1470"/>
                <a:ext cx="0" cy="696"/>
              </a:xfrm>
              <a:prstGeom prst="line">
                <a:avLst/>
              </a:prstGeom>
              <a:noFill/>
              <a:ln w="19050">
                <a:solidFill>
                  <a:schemeClr val="tx1"/>
                </a:solidFill>
                <a:round/>
                <a:headEnd/>
                <a:tailEnd type="triangle" w="lg" len="lg"/>
              </a:ln>
            </p:spPr>
            <p:txBody>
              <a:bodyPr/>
              <a:lstStyle/>
              <a:p>
                <a:endParaRPr lang="en-US"/>
              </a:p>
            </p:txBody>
          </p:sp>
          <p:sp>
            <p:nvSpPr>
              <p:cNvPr id="267278" name="Text Box 10"/>
              <p:cNvSpPr txBox="1">
                <a:spLocks noChangeArrowheads="1"/>
              </p:cNvSpPr>
              <p:nvPr/>
            </p:nvSpPr>
            <p:spPr bwMode="auto">
              <a:xfrm>
                <a:off x="930" y="1764"/>
                <a:ext cx="924" cy="345"/>
              </a:xfrm>
              <a:prstGeom prst="rect">
                <a:avLst/>
              </a:prstGeom>
              <a:noFill/>
              <a:ln w="9525">
                <a:noFill/>
                <a:miter lim="800000"/>
                <a:headEnd/>
                <a:tailEnd/>
              </a:ln>
            </p:spPr>
            <p:txBody>
              <a:bodyPr>
                <a:spAutoFit/>
              </a:bodyPr>
              <a:lstStyle/>
              <a:p>
                <a:pPr algn="ctr"/>
                <a:r>
                  <a:rPr lang="en-US" sz="1200"/>
                  <a:t>Actual </a:t>
                </a:r>
              </a:p>
              <a:p>
                <a:pPr algn="ctr"/>
                <a:r>
                  <a:rPr lang="en-US" sz="1200"/>
                  <a:t>Evapotranspiration</a:t>
                </a:r>
              </a:p>
              <a:p>
                <a:pPr algn="ctr"/>
                <a:endParaRPr lang="en-US" sz="1200"/>
              </a:p>
            </p:txBody>
          </p:sp>
          <p:sp>
            <p:nvSpPr>
              <p:cNvPr id="267279" name="Text Box 11"/>
              <p:cNvSpPr txBox="1">
                <a:spLocks noChangeArrowheads="1"/>
              </p:cNvSpPr>
              <p:nvPr/>
            </p:nvSpPr>
            <p:spPr bwMode="auto">
              <a:xfrm>
                <a:off x="1560" y="1056"/>
                <a:ext cx="1014" cy="148"/>
              </a:xfrm>
              <a:prstGeom prst="rect">
                <a:avLst/>
              </a:prstGeom>
              <a:noFill/>
              <a:ln w="9525">
                <a:noFill/>
                <a:miter lim="800000"/>
                <a:headEnd/>
                <a:tailEnd/>
              </a:ln>
            </p:spPr>
            <p:txBody>
              <a:bodyPr>
                <a:spAutoFit/>
              </a:bodyPr>
              <a:lstStyle/>
              <a:p>
                <a:pPr algn="ctr"/>
                <a:r>
                  <a:rPr lang="en-US" sz="1200"/>
                  <a:t>Potential Evapotranspiration</a:t>
                </a:r>
              </a:p>
            </p:txBody>
          </p:sp>
          <p:sp>
            <p:nvSpPr>
              <p:cNvPr id="267280" name="Line 12"/>
              <p:cNvSpPr>
                <a:spLocks noChangeShapeType="1"/>
              </p:cNvSpPr>
              <p:nvPr/>
            </p:nvSpPr>
            <p:spPr bwMode="auto">
              <a:xfrm>
                <a:off x="2070" y="558"/>
                <a:ext cx="0" cy="390"/>
              </a:xfrm>
              <a:prstGeom prst="line">
                <a:avLst/>
              </a:prstGeom>
              <a:noFill/>
              <a:ln w="19050">
                <a:solidFill>
                  <a:schemeClr val="tx1"/>
                </a:solidFill>
                <a:round/>
                <a:headEnd/>
                <a:tailEnd type="triangle" w="lg" len="lg"/>
              </a:ln>
            </p:spPr>
            <p:txBody>
              <a:bodyPr/>
              <a:lstStyle/>
              <a:p>
                <a:endParaRPr lang="en-US"/>
              </a:p>
            </p:txBody>
          </p:sp>
          <p:sp>
            <p:nvSpPr>
              <p:cNvPr id="267281" name="Text Box 13"/>
              <p:cNvSpPr txBox="1">
                <a:spLocks noChangeArrowheads="1"/>
              </p:cNvSpPr>
              <p:nvPr/>
            </p:nvSpPr>
            <p:spPr bwMode="auto">
              <a:xfrm>
                <a:off x="1572" y="330"/>
                <a:ext cx="978" cy="148"/>
              </a:xfrm>
              <a:prstGeom prst="rect">
                <a:avLst/>
              </a:prstGeom>
              <a:noFill/>
              <a:ln w="9525">
                <a:noFill/>
                <a:miter lim="800000"/>
                <a:headEnd/>
                <a:tailEnd/>
              </a:ln>
            </p:spPr>
            <p:txBody>
              <a:bodyPr>
                <a:spAutoFit/>
              </a:bodyPr>
              <a:lstStyle/>
              <a:p>
                <a:pPr algn="ctr">
                  <a:spcBef>
                    <a:spcPct val="50000"/>
                  </a:spcBef>
                </a:pPr>
                <a:r>
                  <a:rPr lang="en-US" sz="1200"/>
                  <a:t>Temperature</a:t>
                </a:r>
              </a:p>
            </p:txBody>
          </p:sp>
          <p:sp>
            <p:nvSpPr>
              <p:cNvPr id="267282" name="Text Box 14"/>
              <p:cNvSpPr txBox="1">
                <a:spLocks noChangeArrowheads="1"/>
              </p:cNvSpPr>
              <p:nvPr/>
            </p:nvSpPr>
            <p:spPr bwMode="auto">
              <a:xfrm>
                <a:off x="2154" y="3138"/>
                <a:ext cx="1374" cy="148"/>
              </a:xfrm>
              <a:prstGeom prst="rect">
                <a:avLst/>
              </a:prstGeom>
              <a:noFill/>
              <a:ln w="9525">
                <a:noFill/>
                <a:miter lim="800000"/>
                <a:headEnd/>
                <a:tailEnd/>
              </a:ln>
            </p:spPr>
            <p:txBody>
              <a:bodyPr>
                <a:spAutoFit/>
              </a:bodyPr>
              <a:lstStyle/>
              <a:p>
                <a:pPr algn="ctr">
                  <a:spcBef>
                    <a:spcPct val="50000"/>
                  </a:spcBef>
                </a:pPr>
                <a:r>
                  <a:rPr lang="en-US" sz="1200" dirty="0"/>
                  <a:t>Soil-Moisture Storage</a:t>
                </a:r>
              </a:p>
            </p:txBody>
          </p:sp>
          <p:sp>
            <p:nvSpPr>
              <p:cNvPr id="267283" name="Text Box 15"/>
              <p:cNvSpPr txBox="1">
                <a:spLocks noChangeArrowheads="1"/>
              </p:cNvSpPr>
              <p:nvPr/>
            </p:nvSpPr>
            <p:spPr bwMode="auto">
              <a:xfrm>
                <a:off x="1470" y="2556"/>
                <a:ext cx="1788" cy="148"/>
              </a:xfrm>
              <a:prstGeom prst="rect">
                <a:avLst/>
              </a:prstGeom>
              <a:noFill/>
              <a:ln w="9525">
                <a:noFill/>
                <a:miter lim="800000"/>
                <a:headEnd/>
                <a:tailEnd/>
              </a:ln>
            </p:spPr>
            <p:txBody>
              <a:bodyPr>
                <a:spAutoFit/>
              </a:bodyPr>
              <a:lstStyle/>
              <a:p>
                <a:pPr algn="ctr">
                  <a:spcBef>
                    <a:spcPct val="50000"/>
                  </a:spcBef>
                </a:pPr>
                <a:r>
                  <a:rPr lang="en-US" sz="1200"/>
                  <a:t>Soil-Moisture Storage Capacity </a:t>
                </a:r>
              </a:p>
            </p:txBody>
          </p:sp>
          <p:sp>
            <p:nvSpPr>
              <p:cNvPr id="267284" name="Text Box 16"/>
              <p:cNvSpPr txBox="1">
                <a:spLocks noChangeArrowheads="1"/>
              </p:cNvSpPr>
              <p:nvPr/>
            </p:nvSpPr>
            <p:spPr bwMode="auto">
              <a:xfrm>
                <a:off x="3042" y="330"/>
                <a:ext cx="1122" cy="148"/>
              </a:xfrm>
              <a:prstGeom prst="rect">
                <a:avLst/>
              </a:prstGeom>
              <a:noFill/>
              <a:ln w="9525">
                <a:noFill/>
                <a:miter lim="800000"/>
                <a:headEnd/>
                <a:tailEnd/>
              </a:ln>
            </p:spPr>
            <p:txBody>
              <a:bodyPr>
                <a:spAutoFit/>
              </a:bodyPr>
              <a:lstStyle/>
              <a:p>
                <a:pPr algn="ctr">
                  <a:spcBef>
                    <a:spcPct val="50000"/>
                  </a:spcBef>
                </a:pPr>
                <a:r>
                  <a:rPr lang="en-US" sz="1200"/>
                  <a:t>Precipitation</a:t>
                </a:r>
              </a:p>
            </p:txBody>
          </p:sp>
          <p:sp>
            <p:nvSpPr>
              <p:cNvPr id="267285" name="Line 17"/>
              <p:cNvSpPr>
                <a:spLocks noChangeShapeType="1"/>
              </p:cNvSpPr>
              <p:nvPr/>
            </p:nvSpPr>
            <p:spPr bwMode="auto">
              <a:xfrm>
                <a:off x="3594" y="570"/>
                <a:ext cx="0" cy="912"/>
              </a:xfrm>
              <a:prstGeom prst="line">
                <a:avLst/>
              </a:prstGeom>
              <a:noFill/>
              <a:ln w="19050">
                <a:solidFill>
                  <a:schemeClr val="tx1"/>
                </a:solidFill>
                <a:round/>
                <a:headEnd/>
                <a:tailEnd type="triangle" w="lg" len="lg"/>
              </a:ln>
            </p:spPr>
            <p:txBody>
              <a:bodyPr/>
              <a:lstStyle/>
              <a:p>
                <a:endParaRPr lang="en-US"/>
              </a:p>
            </p:txBody>
          </p:sp>
          <p:sp>
            <p:nvSpPr>
              <p:cNvPr id="267286" name="Text Box 18"/>
              <p:cNvSpPr txBox="1">
                <a:spLocks noChangeArrowheads="1"/>
              </p:cNvSpPr>
              <p:nvPr/>
            </p:nvSpPr>
            <p:spPr bwMode="auto">
              <a:xfrm>
                <a:off x="2370" y="1908"/>
                <a:ext cx="522" cy="344"/>
              </a:xfrm>
              <a:prstGeom prst="rect">
                <a:avLst/>
              </a:prstGeom>
              <a:noFill/>
              <a:ln w="9525">
                <a:noFill/>
                <a:miter lim="800000"/>
                <a:headEnd/>
                <a:tailEnd/>
              </a:ln>
            </p:spPr>
            <p:txBody>
              <a:bodyPr>
                <a:spAutoFit/>
              </a:bodyPr>
              <a:lstStyle/>
              <a:p>
                <a:pPr algn="ctr"/>
                <a:r>
                  <a:rPr lang="en-US" sz="1200"/>
                  <a:t>Snow</a:t>
                </a:r>
              </a:p>
              <a:p>
                <a:pPr algn="ctr"/>
                <a:r>
                  <a:rPr lang="en-US" sz="1200"/>
                  <a:t>Storage</a:t>
                </a:r>
              </a:p>
              <a:p>
                <a:pPr algn="ctr"/>
                <a:endParaRPr lang="en-US" sz="1200"/>
              </a:p>
            </p:txBody>
          </p:sp>
          <p:sp>
            <p:nvSpPr>
              <p:cNvPr id="267287" name="Line 19"/>
              <p:cNvSpPr>
                <a:spLocks noChangeShapeType="1"/>
              </p:cNvSpPr>
              <p:nvPr/>
            </p:nvSpPr>
            <p:spPr bwMode="auto">
              <a:xfrm>
                <a:off x="2592" y="1518"/>
                <a:ext cx="0" cy="258"/>
              </a:xfrm>
              <a:prstGeom prst="line">
                <a:avLst/>
              </a:prstGeom>
              <a:noFill/>
              <a:ln w="19050">
                <a:solidFill>
                  <a:schemeClr val="tx1"/>
                </a:solidFill>
                <a:round/>
                <a:headEnd/>
                <a:tailEnd type="triangle" w="lg" len="lg"/>
              </a:ln>
            </p:spPr>
            <p:txBody>
              <a:bodyPr/>
              <a:lstStyle/>
              <a:p>
                <a:endParaRPr lang="en-US"/>
              </a:p>
            </p:txBody>
          </p:sp>
          <p:sp>
            <p:nvSpPr>
              <p:cNvPr id="267288" name="Line 20"/>
              <p:cNvSpPr>
                <a:spLocks noChangeShapeType="1"/>
              </p:cNvSpPr>
              <p:nvPr/>
            </p:nvSpPr>
            <p:spPr bwMode="auto">
              <a:xfrm>
                <a:off x="2592" y="1524"/>
                <a:ext cx="912" cy="0"/>
              </a:xfrm>
              <a:prstGeom prst="line">
                <a:avLst/>
              </a:prstGeom>
              <a:noFill/>
              <a:ln w="19050">
                <a:solidFill>
                  <a:schemeClr val="tx1"/>
                </a:solidFill>
                <a:round/>
                <a:headEnd/>
                <a:tailEnd/>
              </a:ln>
            </p:spPr>
            <p:txBody>
              <a:bodyPr/>
              <a:lstStyle/>
              <a:p>
                <a:endParaRPr lang="en-US"/>
              </a:p>
            </p:txBody>
          </p:sp>
          <p:sp>
            <p:nvSpPr>
              <p:cNvPr id="267289" name="Text Box 21"/>
              <p:cNvSpPr txBox="1">
                <a:spLocks noChangeArrowheads="1"/>
              </p:cNvSpPr>
              <p:nvPr/>
            </p:nvSpPr>
            <p:spPr bwMode="auto">
              <a:xfrm>
                <a:off x="2580" y="1356"/>
                <a:ext cx="1026" cy="148"/>
              </a:xfrm>
              <a:prstGeom prst="rect">
                <a:avLst/>
              </a:prstGeom>
              <a:noFill/>
              <a:ln w="9525">
                <a:noFill/>
                <a:miter lim="800000"/>
                <a:headEnd/>
                <a:tailEnd/>
              </a:ln>
            </p:spPr>
            <p:txBody>
              <a:bodyPr>
                <a:spAutoFit/>
              </a:bodyPr>
              <a:lstStyle/>
              <a:p>
                <a:pPr algn="ctr">
                  <a:spcBef>
                    <a:spcPct val="50000"/>
                  </a:spcBef>
                </a:pPr>
                <a:r>
                  <a:rPr lang="en-US" sz="1200"/>
                  <a:t>Snow</a:t>
                </a:r>
              </a:p>
            </p:txBody>
          </p:sp>
          <p:sp>
            <p:nvSpPr>
              <p:cNvPr id="267290" name="Line 22"/>
              <p:cNvSpPr>
                <a:spLocks noChangeShapeType="1"/>
              </p:cNvSpPr>
              <p:nvPr/>
            </p:nvSpPr>
            <p:spPr bwMode="auto">
              <a:xfrm>
                <a:off x="2952" y="1962"/>
                <a:ext cx="282" cy="0"/>
              </a:xfrm>
              <a:prstGeom prst="line">
                <a:avLst/>
              </a:prstGeom>
              <a:noFill/>
              <a:ln w="19050">
                <a:solidFill>
                  <a:schemeClr val="tx1"/>
                </a:solidFill>
                <a:round/>
                <a:headEnd/>
                <a:tailEnd/>
              </a:ln>
            </p:spPr>
            <p:txBody>
              <a:bodyPr/>
              <a:lstStyle/>
              <a:p>
                <a:endParaRPr lang="en-US"/>
              </a:p>
            </p:txBody>
          </p:sp>
          <p:sp>
            <p:nvSpPr>
              <p:cNvPr id="267291" name="Line 23"/>
              <p:cNvSpPr>
                <a:spLocks noChangeShapeType="1"/>
              </p:cNvSpPr>
              <p:nvPr/>
            </p:nvSpPr>
            <p:spPr bwMode="auto">
              <a:xfrm>
                <a:off x="3234" y="1962"/>
                <a:ext cx="0" cy="222"/>
              </a:xfrm>
              <a:prstGeom prst="line">
                <a:avLst/>
              </a:prstGeom>
              <a:noFill/>
              <a:ln w="12700">
                <a:solidFill>
                  <a:schemeClr val="tx1"/>
                </a:solidFill>
                <a:round/>
                <a:headEnd/>
                <a:tailEnd type="triangle" w="lg" len="lg"/>
              </a:ln>
            </p:spPr>
            <p:txBody>
              <a:bodyPr/>
              <a:lstStyle/>
              <a:p>
                <a:endParaRPr lang="en-US"/>
              </a:p>
            </p:txBody>
          </p:sp>
          <p:sp>
            <p:nvSpPr>
              <p:cNvPr id="267292" name="Text Box 24"/>
              <p:cNvSpPr txBox="1">
                <a:spLocks noChangeArrowheads="1"/>
              </p:cNvSpPr>
              <p:nvPr/>
            </p:nvSpPr>
            <p:spPr bwMode="auto">
              <a:xfrm>
                <a:off x="2766" y="1782"/>
                <a:ext cx="750" cy="148"/>
              </a:xfrm>
              <a:prstGeom prst="rect">
                <a:avLst/>
              </a:prstGeom>
              <a:noFill/>
              <a:ln w="9525">
                <a:noFill/>
                <a:miter lim="800000"/>
                <a:headEnd/>
                <a:tailEnd/>
              </a:ln>
            </p:spPr>
            <p:txBody>
              <a:bodyPr>
                <a:spAutoFit/>
              </a:bodyPr>
              <a:lstStyle/>
              <a:p>
                <a:pPr algn="ctr"/>
                <a:r>
                  <a:rPr lang="en-US" sz="1200"/>
                  <a:t>Snow Melt </a:t>
                </a:r>
              </a:p>
            </p:txBody>
          </p:sp>
          <p:sp>
            <p:nvSpPr>
              <p:cNvPr id="267293" name="Line 25"/>
              <p:cNvSpPr>
                <a:spLocks noChangeShapeType="1"/>
              </p:cNvSpPr>
              <p:nvPr/>
            </p:nvSpPr>
            <p:spPr bwMode="auto">
              <a:xfrm>
                <a:off x="3600" y="1602"/>
                <a:ext cx="0" cy="588"/>
              </a:xfrm>
              <a:prstGeom prst="line">
                <a:avLst/>
              </a:prstGeom>
              <a:noFill/>
              <a:ln w="19050">
                <a:solidFill>
                  <a:schemeClr val="tx1"/>
                </a:solidFill>
                <a:round/>
                <a:headEnd/>
                <a:tailEnd type="triangle" w="lg" len="lg"/>
              </a:ln>
            </p:spPr>
            <p:txBody>
              <a:bodyPr/>
              <a:lstStyle/>
              <a:p>
                <a:endParaRPr lang="en-US"/>
              </a:p>
            </p:txBody>
          </p:sp>
          <p:sp>
            <p:nvSpPr>
              <p:cNvPr id="267294" name="Text Box 26"/>
              <p:cNvSpPr txBox="1">
                <a:spLocks noChangeArrowheads="1"/>
              </p:cNvSpPr>
              <p:nvPr/>
            </p:nvSpPr>
            <p:spPr bwMode="auto">
              <a:xfrm>
                <a:off x="3420" y="1722"/>
                <a:ext cx="678" cy="148"/>
              </a:xfrm>
              <a:prstGeom prst="rect">
                <a:avLst/>
              </a:prstGeom>
              <a:noFill/>
              <a:ln w="9525">
                <a:noFill/>
                <a:miter lim="800000"/>
                <a:headEnd/>
                <a:tailEnd/>
              </a:ln>
            </p:spPr>
            <p:txBody>
              <a:bodyPr>
                <a:spAutoFit/>
              </a:bodyPr>
              <a:lstStyle/>
              <a:p>
                <a:pPr algn="ctr">
                  <a:spcBef>
                    <a:spcPct val="50000"/>
                  </a:spcBef>
                </a:pPr>
                <a:r>
                  <a:rPr lang="en-US" sz="1200"/>
                  <a:t>Rain </a:t>
                </a:r>
              </a:p>
            </p:txBody>
          </p:sp>
          <p:sp>
            <p:nvSpPr>
              <p:cNvPr id="267295" name="Line 27"/>
              <p:cNvSpPr>
                <a:spLocks noChangeShapeType="1"/>
              </p:cNvSpPr>
              <p:nvPr/>
            </p:nvSpPr>
            <p:spPr bwMode="auto">
              <a:xfrm>
                <a:off x="3786" y="2142"/>
                <a:ext cx="900" cy="0"/>
              </a:xfrm>
              <a:prstGeom prst="line">
                <a:avLst/>
              </a:prstGeom>
              <a:noFill/>
              <a:ln w="19050">
                <a:solidFill>
                  <a:schemeClr val="tx1"/>
                </a:solidFill>
                <a:round/>
                <a:headEnd/>
                <a:tailEnd type="triangle" w="lg" len="lg"/>
              </a:ln>
            </p:spPr>
            <p:txBody>
              <a:bodyPr/>
              <a:lstStyle/>
              <a:p>
                <a:endParaRPr lang="en-US"/>
              </a:p>
            </p:txBody>
          </p:sp>
          <p:sp>
            <p:nvSpPr>
              <p:cNvPr id="267296" name="Text Box 28"/>
              <p:cNvSpPr txBox="1">
                <a:spLocks noChangeArrowheads="1"/>
              </p:cNvSpPr>
              <p:nvPr/>
            </p:nvSpPr>
            <p:spPr bwMode="auto">
              <a:xfrm>
                <a:off x="3684" y="1944"/>
                <a:ext cx="1038" cy="148"/>
              </a:xfrm>
              <a:prstGeom prst="rect">
                <a:avLst/>
              </a:prstGeom>
              <a:noFill/>
              <a:ln w="9525">
                <a:noFill/>
                <a:miter lim="800000"/>
                <a:headEnd/>
                <a:tailEnd/>
              </a:ln>
            </p:spPr>
            <p:txBody>
              <a:bodyPr>
                <a:spAutoFit/>
              </a:bodyPr>
              <a:lstStyle/>
              <a:p>
                <a:pPr algn="ctr"/>
                <a:r>
                  <a:rPr lang="en-US" sz="1200"/>
                  <a:t>Direct Runoff </a:t>
                </a:r>
              </a:p>
            </p:txBody>
          </p:sp>
          <p:sp>
            <p:nvSpPr>
              <p:cNvPr id="267297" name="Line 29"/>
              <p:cNvSpPr>
                <a:spLocks noChangeShapeType="1"/>
              </p:cNvSpPr>
              <p:nvPr/>
            </p:nvSpPr>
            <p:spPr bwMode="auto">
              <a:xfrm>
                <a:off x="4050" y="2562"/>
                <a:ext cx="636" cy="0"/>
              </a:xfrm>
              <a:prstGeom prst="line">
                <a:avLst/>
              </a:prstGeom>
              <a:noFill/>
              <a:ln w="19050">
                <a:solidFill>
                  <a:schemeClr val="tx1"/>
                </a:solidFill>
                <a:round/>
                <a:headEnd/>
                <a:tailEnd type="triangle" w="lg" len="lg"/>
              </a:ln>
            </p:spPr>
            <p:txBody>
              <a:bodyPr/>
              <a:lstStyle/>
              <a:p>
                <a:endParaRPr lang="en-US"/>
              </a:p>
            </p:txBody>
          </p:sp>
          <p:sp>
            <p:nvSpPr>
              <p:cNvPr id="267298" name="Text Box 30"/>
              <p:cNvSpPr txBox="1">
                <a:spLocks noChangeArrowheads="1"/>
              </p:cNvSpPr>
              <p:nvPr/>
            </p:nvSpPr>
            <p:spPr bwMode="auto">
              <a:xfrm>
                <a:off x="3816" y="2370"/>
                <a:ext cx="1074" cy="148"/>
              </a:xfrm>
              <a:prstGeom prst="rect">
                <a:avLst/>
              </a:prstGeom>
              <a:noFill/>
              <a:ln w="9525">
                <a:noFill/>
                <a:miter lim="800000"/>
                <a:headEnd/>
                <a:tailEnd/>
              </a:ln>
            </p:spPr>
            <p:txBody>
              <a:bodyPr>
                <a:spAutoFit/>
              </a:bodyPr>
              <a:lstStyle/>
              <a:p>
                <a:pPr algn="ctr"/>
                <a:r>
                  <a:rPr lang="en-US" sz="1200"/>
                  <a:t>Surplus Runoff</a:t>
                </a:r>
              </a:p>
            </p:txBody>
          </p:sp>
          <p:sp>
            <p:nvSpPr>
              <p:cNvPr id="267299" name="Line 31"/>
              <p:cNvSpPr>
                <a:spLocks noChangeShapeType="1"/>
              </p:cNvSpPr>
              <p:nvPr/>
            </p:nvSpPr>
            <p:spPr bwMode="auto">
              <a:xfrm>
                <a:off x="2148" y="570"/>
                <a:ext cx="816" cy="1152"/>
              </a:xfrm>
              <a:prstGeom prst="line">
                <a:avLst/>
              </a:prstGeom>
              <a:noFill/>
              <a:ln w="19050">
                <a:solidFill>
                  <a:schemeClr val="tx1"/>
                </a:solidFill>
                <a:prstDash val="dash"/>
                <a:round/>
                <a:headEnd/>
                <a:tailEnd type="triangle" w="lg" len="lg"/>
              </a:ln>
            </p:spPr>
            <p:txBody>
              <a:bodyPr/>
              <a:lstStyle/>
              <a:p>
                <a:endParaRPr lang="en-US"/>
              </a:p>
            </p:txBody>
          </p:sp>
          <p:sp>
            <p:nvSpPr>
              <p:cNvPr id="267300" name="Line 32"/>
              <p:cNvSpPr>
                <a:spLocks noChangeShapeType="1"/>
              </p:cNvSpPr>
              <p:nvPr/>
            </p:nvSpPr>
            <p:spPr bwMode="auto">
              <a:xfrm>
                <a:off x="2184" y="510"/>
                <a:ext cx="1284" cy="918"/>
              </a:xfrm>
              <a:prstGeom prst="line">
                <a:avLst/>
              </a:prstGeom>
              <a:noFill/>
              <a:ln w="19050">
                <a:solidFill>
                  <a:schemeClr val="tx1"/>
                </a:solidFill>
                <a:prstDash val="dash"/>
                <a:round/>
                <a:headEnd/>
                <a:tailEnd type="triangle" w="lg" len="lg"/>
              </a:ln>
            </p:spPr>
            <p:txBody>
              <a:bodyPr/>
              <a:lstStyle/>
              <a:p>
                <a:endParaRPr lang="en-US"/>
              </a:p>
            </p:txBody>
          </p:sp>
        </p:grpSp>
      </p:grpSp>
      <p:sp>
        <p:nvSpPr>
          <p:cNvPr id="267301" name="Rectangle 37"/>
          <p:cNvSpPr>
            <a:spLocks noChangeArrowheads="1"/>
          </p:cNvSpPr>
          <p:nvPr/>
        </p:nvSpPr>
        <p:spPr bwMode="auto">
          <a:xfrm>
            <a:off x="6096000" y="1058863"/>
            <a:ext cx="1604963" cy="579437"/>
          </a:xfrm>
          <a:prstGeom prst="rect">
            <a:avLst/>
          </a:prstGeom>
          <a:noFill/>
          <a:ln w="12700" cap="sq">
            <a:noFill/>
            <a:miter lim="800000"/>
            <a:headEnd type="none" w="sm" len="sm"/>
            <a:tailEnd type="none" w="sm" len="sm"/>
          </a:ln>
          <a:effectLst/>
        </p:spPr>
        <p:txBody>
          <a:bodyPr wrap="none">
            <a:spAutoFit/>
          </a:bodyPr>
          <a:lstStyle/>
          <a:p>
            <a:pPr eaLnBrk="0" hangingPunct="0"/>
            <a:r>
              <a:rPr lang="en-US" sz="3200" b="1" i="1">
                <a:solidFill>
                  <a:schemeClr val="hlink"/>
                </a:solidFill>
                <a:latin typeface="Symbol" pitchFamily="18" charset="2"/>
              </a:rPr>
              <a:t>d</a:t>
            </a:r>
            <a:r>
              <a:rPr lang="en-US" sz="3200">
                <a:solidFill>
                  <a:schemeClr val="hlink"/>
                </a:solidFill>
                <a:latin typeface="Times New Roman" pitchFamily="18" charset="0"/>
              </a:rPr>
              <a:t>_precip</a:t>
            </a:r>
          </a:p>
        </p:txBody>
      </p:sp>
      <p:sp>
        <p:nvSpPr>
          <p:cNvPr id="267302" name="Rectangle 38"/>
          <p:cNvSpPr>
            <a:spLocks noChangeArrowheads="1"/>
          </p:cNvSpPr>
          <p:nvPr/>
        </p:nvSpPr>
        <p:spPr bwMode="auto">
          <a:xfrm>
            <a:off x="685800" y="2659063"/>
            <a:ext cx="1357313" cy="579437"/>
          </a:xfrm>
          <a:prstGeom prst="rect">
            <a:avLst/>
          </a:prstGeom>
          <a:noFill/>
          <a:ln w="12700" cap="sq">
            <a:noFill/>
            <a:miter lim="800000"/>
            <a:headEnd type="none" w="sm" len="sm"/>
            <a:tailEnd type="none" w="sm" len="sm"/>
          </a:ln>
          <a:effectLst/>
        </p:spPr>
        <p:txBody>
          <a:bodyPr wrap="none">
            <a:spAutoFit/>
          </a:bodyPr>
          <a:lstStyle/>
          <a:p>
            <a:pPr eaLnBrk="0" hangingPunct="0"/>
            <a:r>
              <a:rPr lang="en-US" sz="3200" b="1" i="1">
                <a:solidFill>
                  <a:schemeClr val="hlink"/>
                </a:solidFill>
                <a:latin typeface="Symbol" pitchFamily="18" charset="2"/>
              </a:rPr>
              <a:t>d</a:t>
            </a:r>
            <a:r>
              <a:rPr lang="en-US" sz="3200">
                <a:solidFill>
                  <a:schemeClr val="hlink"/>
                </a:solidFill>
                <a:latin typeface="Times New Roman" pitchFamily="18" charset="0"/>
              </a:rPr>
              <a:t>_evap</a:t>
            </a:r>
          </a:p>
        </p:txBody>
      </p:sp>
      <p:sp>
        <p:nvSpPr>
          <p:cNvPr id="267303" name="Rectangle 39"/>
          <p:cNvSpPr>
            <a:spLocks noChangeArrowheads="1"/>
          </p:cNvSpPr>
          <p:nvPr/>
        </p:nvSpPr>
        <p:spPr bwMode="auto">
          <a:xfrm>
            <a:off x="7239000" y="3040063"/>
            <a:ext cx="1400175" cy="579437"/>
          </a:xfrm>
          <a:prstGeom prst="rect">
            <a:avLst/>
          </a:prstGeom>
          <a:noFill/>
          <a:ln w="12700" cap="sq">
            <a:noFill/>
            <a:miter lim="800000"/>
            <a:headEnd type="none" w="sm" len="sm"/>
            <a:tailEnd type="none" w="sm" len="sm"/>
          </a:ln>
          <a:effectLst/>
        </p:spPr>
        <p:txBody>
          <a:bodyPr wrap="none">
            <a:spAutoFit/>
          </a:bodyPr>
          <a:lstStyle/>
          <a:p>
            <a:pPr eaLnBrk="0" hangingPunct="0"/>
            <a:r>
              <a:rPr lang="en-US" sz="3200" b="1" i="1">
                <a:solidFill>
                  <a:schemeClr val="hlink"/>
                </a:solidFill>
                <a:latin typeface="Symbol" pitchFamily="18" charset="2"/>
              </a:rPr>
              <a:t>d</a:t>
            </a:r>
            <a:r>
              <a:rPr lang="en-US" sz="3200">
                <a:solidFill>
                  <a:schemeClr val="hlink"/>
                </a:solidFill>
                <a:latin typeface="Times New Roman" pitchFamily="18" charset="0"/>
              </a:rPr>
              <a:t>_droff</a:t>
            </a:r>
          </a:p>
        </p:txBody>
      </p:sp>
      <p:sp>
        <p:nvSpPr>
          <p:cNvPr id="267304" name="Rectangle 40"/>
          <p:cNvSpPr>
            <a:spLocks noChangeArrowheads="1"/>
          </p:cNvSpPr>
          <p:nvPr/>
        </p:nvSpPr>
        <p:spPr bwMode="auto">
          <a:xfrm>
            <a:off x="6858000" y="5097463"/>
            <a:ext cx="1830388" cy="579437"/>
          </a:xfrm>
          <a:prstGeom prst="rect">
            <a:avLst/>
          </a:prstGeom>
          <a:noFill/>
          <a:ln w="12700" cap="sq">
            <a:noFill/>
            <a:miter lim="800000"/>
            <a:headEnd type="none" w="sm" len="sm"/>
            <a:tailEnd type="none" w="sm" len="sm"/>
          </a:ln>
          <a:effectLst/>
        </p:spPr>
        <p:txBody>
          <a:bodyPr wrap="none">
            <a:spAutoFit/>
          </a:bodyPr>
          <a:lstStyle/>
          <a:p>
            <a:pPr eaLnBrk="0" hangingPunct="0"/>
            <a:r>
              <a:rPr lang="en-US" sz="3200" b="1" i="1">
                <a:solidFill>
                  <a:schemeClr val="hlink"/>
                </a:solidFill>
                <a:latin typeface="Symbol" pitchFamily="18" charset="2"/>
              </a:rPr>
              <a:t>d</a:t>
            </a:r>
            <a:r>
              <a:rPr lang="en-US" sz="3200">
                <a:solidFill>
                  <a:schemeClr val="hlink"/>
                </a:solidFill>
                <a:latin typeface="Times New Roman" pitchFamily="18" charset="0"/>
              </a:rPr>
              <a:t>_gwflow</a:t>
            </a:r>
          </a:p>
        </p:txBody>
      </p:sp>
      <p:sp>
        <p:nvSpPr>
          <p:cNvPr id="267305" name="Rectangle 41"/>
          <p:cNvSpPr>
            <a:spLocks noChangeArrowheads="1"/>
          </p:cNvSpPr>
          <p:nvPr/>
        </p:nvSpPr>
        <p:spPr bwMode="auto">
          <a:xfrm>
            <a:off x="2209800" y="5630863"/>
            <a:ext cx="1063625" cy="579437"/>
          </a:xfrm>
          <a:prstGeom prst="rect">
            <a:avLst/>
          </a:prstGeom>
          <a:noFill/>
          <a:ln w="12700" cap="sq">
            <a:noFill/>
            <a:miter lim="800000"/>
            <a:headEnd type="none" w="sm" len="sm"/>
            <a:tailEnd type="none" w="sm" len="sm"/>
          </a:ln>
          <a:effectLst/>
        </p:spPr>
        <p:txBody>
          <a:bodyPr wrap="none">
            <a:spAutoFit/>
          </a:bodyPr>
          <a:lstStyle/>
          <a:p>
            <a:pPr eaLnBrk="0" hangingPunct="0"/>
            <a:r>
              <a:rPr lang="en-US" sz="3200" b="1" i="1">
                <a:latin typeface="Symbol" pitchFamily="18" charset="2"/>
              </a:rPr>
              <a:t>d</a:t>
            </a:r>
            <a:r>
              <a:rPr lang="en-US" sz="3200" b="1" i="1">
                <a:latin typeface="Times New Roman" pitchFamily="18" charset="0"/>
              </a:rPr>
              <a:t>_</a:t>
            </a:r>
            <a:r>
              <a:rPr lang="en-US" sz="3200">
                <a:latin typeface="Times New Roman" pitchFamily="18" charset="0"/>
              </a:rPr>
              <a:t>sm</a:t>
            </a:r>
          </a:p>
        </p:txBody>
      </p:sp>
      <p:sp>
        <p:nvSpPr>
          <p:cNvPr id="267306" name="Text Box 42"/>
          <p:cNvSpPr txBox="1">
            <a:spLocks noChangeArrowheads="1"/>
          </p:cNvSpPr>
          <p:nvPr/>
        </p:nvSpPr>
        <p:spPr bwMode="auto">
          <a:xfrm>
            <a:off x="4876800" y="4343400"/>
            <a:ext cx="1219200" cy="579438"/>
          </a:xfrm>
          <a:prstGeom prst="rect">
            <a:avLst/>
          </a:prstGeom>
          <a:noFill/>
          <a:ln w="12700" cap="sq">
            <a:noFill/>
            <a:miter lim="800000"/>
            <a:headEnd type="none" w="sm" len="sm"/>
            <a:tailEnd type="none" w="sm" len="sm"/>
          </a:ln>
          <a:effectLst/>
        </p:spPr>
        <p:txBody>
          <a:bodyPr>
            <a:spAutoFit/>
          </a:bodyPr>
          <a:lstStyle/>
          <a:p>
            <a:pPr eaLnBrk="0" hangingPunct="0">
              <a:spcBef>
                <a:spcPct val="50000"/>
              </a:spcBef>
            </a:pPr>
            <a:r>
              <a:rPr lang="en-US" sz="3200" b="1" i="1">
                <a:latin typeface="Symbol" pitchFamily="18" charset="2"/>
              </a:rPr>
              <a:t>d</a:t>
            </a:r>
            <a:r>
              <a:rPr lang="en-US" sz="3200" b="1" i="1">
                <a:latin typeface="Times New Roman" pitchFamily="18" charset="0"/>
              </a:rPr>
              <a:t>_</a:t>
            </a:r>
            <a:r>
              <a:rPr lang="en-US" sz="3200">
                <a:latin typeface="Times New Roman" pitchFamily="18" charset="0"/>
              </a:rPr>
              <a:t>gw</a:t>
            </a:r>
          </a:p>
        </p:txBody>
      </p:sp>
      <p:sp>
        <p:nvSpPr>
          <p:cNvPr id="267307" name="Rectangle 43"/>
          <p:cNvSpPr>
            <a:spLocks noChangeArrowheads="1"/>
          </p:cNvSpPr>
          <p:nvPr/>
        </p:nvSpPr>
        <p:spPr bwMode="auto">
          <a:xfrm>
            <a:off x="0" y="4800600"/>
            <a:ext cx="1981200" cy="579438"/>
          </a:xfrm>
          <a:prstGeom prst="rect">
            <a:avLst/>
          </a:prstGeom>
          <a:noFill/>
          <a:ln w="12700" cap="sq">
            <a:noFill/>
            <a:miter lim="800000"/>
            <a:headEnd type="none" w="sm" len="sm"/>
            <a:tailEnd type="none" w="sm" len="sm"/>
          </a:ln>
          <a:effectLst/>
        </p:spPr>
        <p:txBody>
          <a:bodyPr>
            <a:spAutoFit/>
          </a:bodyPr>
          <a:lstStyle/>
          <a:p>
            <a:pPr eaLnBrk="0" hangingPunct="0"/>
            <a:r>
              <a:rPr lang="en-US" sz="3200" b="1" i="1">
                <a:solidFill>
                  <a:schemeClr val="hlink"/>
                </a:solidFill>
                <a:latin typeface="Symbol" pitchFamily="18" charset="2"/>
              </a:rPr>
              <a:t>d</a:t>
            </a:r>
            <a:r>
              <a:rPr lang="en-US" sz="3200" b="1" i="1">
                <a:solidFill>
                  <a:schemeClr val="hlink"/>
                </a:solidFill>
                <a:latin typeface="Times New Roman" pitchFamily="18" charset="0"/>
              </a:rPr>
              <a:t>_</a:t>
            </a:r>
            <a:r>
              <a:rPr lang="en-US" sz="3200">
                <a:solidFill>
                  <a:schemeClr val="hlink"/>
                </a:solidFill>
                <a:latin typeface="Times New Roman" pitchFamily="18" charset="0"/>
              </a:rPr>
              <a:t>sm2gw</a:t>
            </a:r>
          </a:p>
        </p:txBody>
      </p:sp>
      <p:sp>
        <p:nvSpPr>
          <p:cNvPr id="267308" name="Text Box 44"/>
          <p:cNvSpPr txBox="1">
            <a:spLocks noChangeArrowheads="1"/>
          </p:cNvSpPr>
          <p:nvPr/>
        </p:nvSpPr>
        <p:spPr bwMode="auto">
          <a:xfrm>
            <a:off x="2895600" y="381000"/>
            <a:ext cx="2743200" cy="457200"/>
          </a:xfrm>
          <a:prstGeom prst="rect">
            <a:avLst/>
          </a:prstGeom>
          <a:noFill/>
          <a:ln w="9525" algn="ctr">
            <a:noFill/>
            <a:miter lim="800000"/>
            <a:headEnd/>
            <a:tailEnd/>
          </a:ln>
          <a:effectLst/>
        </p:spPr>
        <p:txBody>
          <a:bodyPr>
            <a:spAutoFit/>
          </a:bodyPr>
          <a:lstStyle/>
          <a:p>
            <a:pPr algn="ctr">
              <a:spcBef>
                <a:spcPct val="50000"/>
              </a:spcBef>
            </a:pPr>
            <a:r>
              <a:rPr lang="en-US" b="1" dirty="0">
                <a:solidFill>
                  <a:schemeClr val="tx2"/>
                </a:solidFill>
                <a:effectLst>
                  <a:outerShdw blurRad="38100" dist="38100" dir="2700000" algn="tl">
                    <a:srgbClr val="000000"/>
                  </a:outerShdw>
                </a:effectLst>
                <a:latin typeface="Comic Sans MS" pitchFamily="66" charset="0"/>
              </a:rPr>
              <a:t>With Isotopes</a:t>
            </a:r>
          </a:p>
        </p:txBody>
      </p:sp>
      <p:sp>
        <p:nvSpPr>
          <p:cNvPr id="267309" name="Text Box 45"/>
          <p:cNvSpPr txBox="1">
            <a:spLocks noChangeArrowheads="1"/>
          </p:cNvSpPr>
          <p:nvPr/>
        </p:nvSpPr>
        <p:spPr bwMode="auto">
          <a:xfrm>
            <a:off x="3200400" y="762000"/>
            <a:ext cx="2514600" cy="457200"/>
          </a:xfrm>
          <a:prstGeom prst="rect">
            <a:avLst/>
          </a:prstGeom>
          <a:noFill/>
          <a:ln w="9525" algn="ctr">
            <a:noFill/>
            <a:miter lim="800000"/>
            <a:headEnd/>
            <a:tailEnd/>
          </a:ln>
          <a:effectLst/>
        </p:spPr>
        <p:txBody>
          <a:bodyPr>
            <a:spAutoFit/>
          </a:bodyPr>
          <a:lstStyle/>
          <a:p>
            <a:pPr algn="ctr">
              <a:spcBef>
                <a:spcPct val="50000"/>
              </a:spcBef>
            </a:pPr>
            <a:r>
              <a:rPr lang="en-US" b="1">
                <a:solidFill>
                  <a:schemeClr val="tx2"/>
                </a:solidFill>
                <a:effectLst>
                  <a:outerShdw blurRad="38100" dist="38100" dir="2700000" algn="tl">
                    <a:srgbClr val="000000"/>
                  </a:outerShdw>
                </a:effectLst>
                <a:latin typeface="Symbol" pitchFamily="18" charset="2"/>
              </a:rPr>
              <a:t>d</a:t>
            </a:r>
            <a:r>
              <a:rPr lang="en-US" b="1">
                <a:solidFill>
                  <a:schemeClr val="tx2"/>
                </a:solidFill>
                <a:effectLst>
                  <a:outerShdw blurRad="38100" dist="38100" dir="2700000" algn="tl">
                    <a:srgbClr val="000000"/>
                  </a:outerShdw>
                </a:effectLst>
                <a:latin typeface="Garamond" pitchFamily="18" charset="0"/>
              </a:rPr>
              <a:t>O</a:t>
            </a:r>
            <a:r>
              <a:rPr lang="en-US" b="1" baseline="30000">
                <a:solidFill>
                  <a:schemeClr val="tx2"/>
                </a:solidFill>
                <a:effectLst>
                  <a:outerShdw blurRad="38100" dist="38100" dir="2700000" algn="tl">
                    <a:srgbClr val="000000"/>
                  </a:outerShdw>
                </a:effectLst>
                <a:latin typeface="Garamond" pitchFamily="18" charset="0"/>
              </a:rPr>
              <a:t>18</a:t>
            </a:r>
            <a:r>
              <a:rPr lang="en-US" b="1">
                <a:solidFill>
                  <a:schemeClr val="tx2"/>
                </a:solidFill>
                <a:effectLst>
                  <a:outerShdw blurRad="38100" dist="38100" dir="2700000" algn="tl">
                    <a:srgbClr val="000000"/>
                  </a:outerShdw>
                </a:effectLst>
                <a:latin typeface="Garamond" pitchFamily="18" charset="0"/>
              </a:rPr>
              <a:t> and </a:t>
            </a:r>
            <a:r>
              <a:rPr lang="en-US" b="1">
                <a:solidFill>
                  <a:schemeClr val="tx2"/>
                </a:solidFill>
                <a:effectLst>
                  <a:outerShdw blurRad="38100" dist="38100" dir="2700000" algn="tl">
                    <a:srgbClr val="000000"/>
                  </a:outerShdw>
                </a:effectLst>
                <a:latin typeface="Symbol" pitchFamily="18" charset="2"/>
              </a:rPr>
              <a:t>d</a:t>
            </a:r>
            <a:r>
              <a:rPr lang="en-US" b="1">
                <a:solidFill>
                  <a:schemeClr val="tx2"/>
                </a:solidFill>
                <a:effectLst>
                  <a:outerShdw blurRad="38100" dist="38100" dir="2700000" algn="tl">
                    <a:srgbClr val="000000"/>
                  </a:outerShdw>
                </a:effectLst>
                <a:latin typeface="Garamond" pitchFamily="18" charset="0"/>
              </a:rPr>
              <a:t>H</a:t>
            </a:r>
            <a:r>
              <a:rPr lang="en-US" b="1" baseline="30000">
                <a:solidFill>
                  <a:schemeClr val="tx2"/>
                </a:solidFill>
                <a:effectLst>
                  <a:outerShdw blurRad="38100" dist="38100" dir="2700000" algn="tl">
                    <a:srgbClr val="000000"/>
                  </a:outerShdw>
                </a:effectLst>
                <a:latin typeface="Garamond" pitchFamily="18" charset="0"/>
              </a:rPr>
              <a:t>2</a:t>
            </a:r>
          </a:p>
        </p:txBody>
      </p:sp>
      <p:sp>
        <p:nvSpPr>
          <p:cNvPr id="5" name="Slide Number Placeholder 4"/>
          <p:cNvSpPr>
            <a:spLocks noGrp="1"/>
          </p:cNvSpPr>
          <p:nvPr>
            <p:ph type="sldNum" sz="quarter" idx="12"/>
          </p:nvPr>
        </p:nvSpPr>
        <p:spPr/>
        <p:txBody>
          <a:bodyPr/>
          <a:lstStyle/>
          <a:p>
            <a:fld id="{E9353CB8-35B8-441F-A176-6CE3BA725640}" type="slidenum">
              <a:rPr lang="en-US" smtClean="0"/>
              <a:pPr/>
              <a:t>49</a:t>
            </a:fld>
            <a:endParaRPr lang="en-US"/>
          </a:p>
        </p:txBody>
      </p:sp>
    </p:spTree>
    <p:extLst>
      <p:ext uri="{BB962C8B-B14F-4D97-AF65-F5344CB8AC3E}">
        <p14:creationId xmlns:p14="http://schemas.microsoft.com/office/powerpoint/2010/main" val="39992096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
          </p:nvPr>
        </p:nvSpPr>
        <p:spPr/>
        <p:txBody>
          <a:bodyPr>
            <a:normAutofit/>
          </a:bodyPr>
          <a:lstStyle/>
          <a:p>
            <a:r>
              <a:rPr lang="en-US" dirty="0" smtClean="0"/>
              <a:t>Lightweight, non-invasive, component-based modeling framework </a:t>
            </a:r>
          </a:p>
          <a:p>
            <a:r>
              <a:rPr lang="en-US" dirty="0" smtClean="0"/>
              <a:t>Dataflow driven, Multithreaded execution</a:t>
            </a:r>
          </a:p>
          <a:p>
            <a:r>
              <a:rPr lang="en-US" dirty="0" smtClean="0"/>
              <a:t>Multi-language support</a:t>
            </a:r>
          </a:p>
          <a:p>
            <a:r>
              <a:rPr lang="en-US" dirty="0" smtClean="0"/>
              <a:t>Conversions / Transformation SPI </a:t>
            </a:r>
          </a:p>
          <a:p>
            <a:r>
              <a:rPr lang="en-US" dirty="0" smtClean="0"/>
              <a:t>(Ontologies)</a:t>
            </a:r>
          </a:p>
          <a:p>
            <a:r>
              <a:rPr lang="en-US" dirty="0" smtClean="0"/>
              <a:t>DSLs for Simulations, Calibration, Uncertainty, and Sensitivity analysis</a:t>
            </a:r>
          </a:p>
          <a:p>
            <a:r>
              <a:rPr lang="en-US" dirty="0" smtClean="0"/>
              <a:t>Auditing, Traceability, Doc generation</a:t>
            </a:r>
          </a:p>
          <a:p>
            <a:r>
              <a:rPr lang="en-US" dirty="0" smtClean="0"/>
              <a:t>EMF interoperability</a:t>
            </a:r>
          </a:p>
          <a:p>
            <a:endParaRPr lang="en-US" dirty="0"/>
          </a:p>
        </p:txBody>
      </p:sp>
      <p:sp>
        <p:nvSpPr>
          <p:cNvPr id="3" name="Title 2"/>
          <p:cNvSpPr>
            <a:spLocks noGrp="1"/>
          </p:cNvSpPr>
          <p:nvPr>
            <p:ph type="title"/>
          </p:nvPr>
        </p:nvSpPr>
        <p:spPr/>
        <p:txBody>
          <a:bodyPr/>
          <a:lstStyle/>
          <a:p>
            <a:r>
              <a:rPr lang="en-US" dirty="0" smtClean="0"/>
              <a:t>OMS3 Features</a:t>
            </a:r>
            <a:endParaRPr lang="en-US" dirty="0"/>
          </a:p>
        </p:txBody>
      </p:sp>
      <p:sp>
        <p:nvSpPr>
          <p:cNvPr id="5" name="Slide Number Placeholder 4"/>
          <p:cNvSpPr>
            <a:spLocks noGrp="1"/>
          </p:cNvSpPr>
          <p:nvPr>
            <p:ph type="sldNum" sz="quarter" idx="12"/>
          </p:nvPr>
        </p:nvSpPr>
        <p:spPr/>
        <p:txBody>
          <a:bodyPr/>
          <a:lstStyle/>
          <a:p>
            <a:fld id="{E9353CB8-35B8-441F-A176-6CE3BA725640}" type="slidenum">
              <a:rPr lang="en-US" smtClean="0"/>
              <a:pPr/>
              <a:t>5</a:t>
            </a:fld>
            <a:endParaRPr lang="en-US"/>
          </a:p>
        </p:txBody>
      </p:sp>
    </p:spTree>
    <p:extLst>
      <p:ext uri="{BB962C8B-B14F-4D97-AF65-F5344CB8AC3E}">
        <p14:creationId xmlns:p14="http://schemas.microsoft.com/office/powerpoint/2010/main" val="291685724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p:cNvSpPr>
          <p:nvPr>
            <p:ph type="title"/>
          </p:nvPr>
        </p:nvSpPr>
        <p:spPr>
          <a:xfrm>
            <a:off x="457200" y="-76200"/>
            <a:ext cx="8458200" cy="1477962"/>
          </a:xfrm>
        </p:spPr>
        <p:txBody>
          <a:bodyPr>
            <a:normAutofit/>
          </a:bodyPr>
          <a:lstStyle/>
          <a:p>
            <a:r>
              <a:rPr lang="en-US" sz="3600" dirty="0"/>
              <a:t>McCabe-</a:t>
            </a:r>
            <a:r>
              <a:rPr lang="en-US" sz="3600" dirty="0" err="1"/>
              <a:t>Wolock</a:t>
            </a:r>
            <a:r>
              <a:rPr lang="en-US" sz="3600" dirty="0"/>
              <a:t> Water Balance Model</a:t>
            </a:r>
            <a:br>
              <a:rPr lang="en-US" sz="3600" dirty="0"/>
            </a:br>
            <a:r>
              <a:rPr lang="en-US" sz="3600" dirty="0"/>
              <a:t>Global </a:t>
            </a:r>
            <a:r>
              <a:rPr lang="en-US" sz="3600" dirty="0" smtClean="0"/>
              <a:t>Application to …</a:t>
            </a:r>
            <a:endParaRPr lang="en-US" sz="3600" dirty="0"/>
          </a:p>
        </p:txBody>
      </p:sp>
      <p:pic>
        <p:nvPicPr>
          <p:cNvPr id="182276" name="Picture 4"/>
          <p:cNvPicPr>
            <a:picLocks noChangeAspect="1" noChangeArrowheads="1"/>
          </p:cNvPicPr>
          <p:nvPr/>
        </p:nvPicPr>
        <p:blipFill>
          <a:blip r:embed="rId2" cstate="print"/>
          <a:srcRect/>
          <a:stretch>
            <a:fillRect/>
          </a:stretch>
        </p:blipFill>
        <p:spPr bwMode="auto">
          <a:xfrm>
            <a:off x="144463" y="1524000"/>
            <a:ext cx="8999537" cy="3276600"/>
          </a:xfrm>
          <a:prstGeom prst="rect">
            <a:avLst/>
          </a:prstGeom>
          <a:noFill/>
        </p:spPr>
      </p:pic>
      <p:pic>
        <p:nvPicPr>
          <p:cNvPr id="4" name="Picture 2" descr="afr30777"/>
          <p:cNvPicPr>
            <a:picLocks noChangeAspect="1" noChangeArrowheads="1"/>
          </p:cNvPicPr>
          <p:nvPr/>
        </p:nvPicPr>
        <p:blipFill>
          <a:blip r:embed="rId3" cstate="print"/>
          <a:srcRect/>
          <a:stretch>
            <a:fillRect/>
          </a:stretch>
        </p:blipFill>
        <p:spPr bwMode="auto">
          <a:xfrm>
            <a:off x="5638800" y="2819400"/>
            <a:ext cx="2756747" cy="3352800"/>
          </a:xfrm>
          <a:prstGeom prst="rect">
            <a:avLst/>
          </a:prstGeom>
          <a:noFill/>
          <a:ln w="9525">
            <a:noFill/>
            <a:miter lim="800000"/>
            <a:headEnd/>
            <a:tailEnd/>
          </a:ln>
        </p:spPr>
      </p:pic>
      <p:sp>
        <p:nvSpPr>
          <p:cNvPr id="5" name="Rectangle 3"/>
          <p:cNvSpPr txBox="1">
            <a:spLocks noChangeArrowheads="1"/>
          </p:cNvSpPr>
          <p:nvPr/>
        </p:nvSpPr>
        <p:spPr>
          <a:xfrm>
            <a:off x="304800" y="4724400"/>
            <a:ext cx="5334000" cy="1981200"/>
          </a:xfrm>
          <a:prstGeom prst="rect">
            <a:avLst/>
          </a:prstGeom>
        </p:spPr>
        <p:txBody>
          <a:bodyPr vert="horz">
            <a:normAutofit lnSpcReduction="10000"/>
          </a:bodyPr>
          <a:lstStyle/>
          <a:p>
            <a:pPr marL="320040" marR="0" lvl="0" indent="-320040" algn="l" defTabSz="914400" rtl="0" eaLnBrk="1" fontAlgn="auto" latinLnBrk="0" hangingPunct="1">
              <a:lnSpc>
                <a:spcPct val="90000"/>
              </a:lnSpc>
              <a:spcBef>
                <a:spcPts val="700"/>
              </a:spcBef>
              <a:spcAft>
                <a:spcPts val="0"/>
              </a:spcAft>
              <a:buClr>
                <a:schemeClr val="accent2"/>
              </a:buClr>
              <a:buSzPct val="60000"/>
              <a:buFont typeface="Wingdings"/>
              <a:buChar char=""/>
              <a:tabLst/>
              <a:defRPr/>
            </a:pPr>
            <a:r>
              <a:rPr lang="en-US" dirty="0" smtClean="0"/>
              <a:t>U</a:t>
            </a:r>
            <a:r>
              <a:rPr kumimoji="0" lang="en-US" b="0" i="0" u="none" strike="noStrike" kern="1200" cap="none" spc="0" normalizeH="0" baseline="0" noProof="0" dirty="0" err="1" smtClean="0">
                <a:ln>
                  <a:noFill/>
                </a:ln>
                <a:solidFill>
                  <a:schemeClr val="tx1"/>
                </a:solidFill>
                <a:effectLst/>
                <a:uLnTx/>
                <a:uFillTx/>
                <a:latin typeface="+mn-lt"/>
                <a:ea typeface="+mn-ea"/>
                <a:cs typeface="+mn-cs"/>
              </a:rPr>
              <a:t>nderstand</a:t>
            </a:r>
            <a:r>
              <a:rPr kumimoji="0" lang="en-US" b="0" i="0" u="none" strike="noStrike" kern="1200" cap="none" spc="0" normalizeH="0" baseline="0" noProof="0" dirty="0" smtClean="0">
                <a:ln>
                  <a:noFill/>
                </a:ln>
                <a:solidFill>
                  <a:schemeClr val="tx1"/>
                </a:solidFill>
                <a:effectLst/>
                <a:uLnTx/>
                <a:uFillTx/>
                <a:latin typeface="+mn-lt"/>
                <a:ea typeface="+mn-ea"/>
                <a:cs typeface="+mn-cs"/>
              </a:rPr>
              <a:t> extent and impact of groundwater on selected rivers systems of Nile.</a:t>
            </a:r>
          </a:p>
          <a:p>
            <a:pPr marL="320040" marR="0" lvl="0" indent="-320040" algn="l" defTabSz="914400" rtl="0" eaLnBrk="1" fontAlgn="auto" latinLnBrk="0" hangingPunct="1">
              <a:lnSpc>
                <a:spcPct val="90000"/>
              </a:lnSpc>
              <a:spcBef>
                <a:spcPts val="700"/>
              </a:spcBef>
              <a:spcAft>
                <a:spcPts val="0"/>
              </a:spcAft>
              <a:buClr>
                <a:schemeClr val="accent2"/>
              </a:buClr>
              <a:buSzPct val="60000"/>
              <a:buFont typeface="Wingdings"/>
              <a:buChar char=""/>
              <a:tabLst/>
              <a:defRPr/>
            </a:pPr>
            <a:r>
              <a:rPr lang="en-US" dirty="0" smtClean="0"/>
              <a:t>A</a:t>
            </a:r>
            <a:r>
              <a:rPr kumimoji="0" lang="en-US" b="0" i="0" u="none" strike="noStrike" kern="1200" cap="none" spc="0" normalizeH="0" baseline="0" noProof="0" dirty="0" err="1" smtClean="0">
                <a:ln>
                  <a:noFill/>
                </a:ln>
                <a:solidFill>
                  <a:schemeClr val="tx1"/>
                </a:solidFill>
                <a:effectLst/>
                <a:uLnTx/>
                <a:uFillTx/>
                <a:latin typeface="+mn-lt"/>
                <a:ea typeface="+mn-ea"/>
                <a:cs typeface="+mn-cs"/>
              </a:rPr>
              <a:t>ssess</a:t>
            </a:r>
            <a:r>
              <a:rPr kumimoji="0" lang="en-US" b="0" i="0" u="none" strike="noStrike" kern="1200" cap="none" spc="0" normalizeH="0" baseline="0" noProof="0" dirty="0" smtClean="0">
                <a:ln>
                  <a:noFill/>
                </a:ln>
                <a:solidFill>
                  <a:schemeClr val="tx1"/>
                </a:solidFill>
                <a:effectLst/>
                <a:uLnTx/>
                <a:uFillTx/>
                <a:latin typeface="+mn-lt"/>
                <a:ea typeface="+mn-ea"/>
                <a:cs typeface="+mn-cs"/>
              </a:rPr>
              <a:t> the contribution of groundwater in sustaining wetlands in selected areas.</a:t>
            </a:r>
          </a:p>
          <a:p>
            <a:pPr marL="320040" marR="0" lvl="0" indent="-320040" algn="l" defTabSz="914400" rtl="0" eaLnBrk="1" fontAlgn="auto" latinLnBrk="0" hangingPunct="1">
              <a:lnSpc>
                <a:spcPct val="90000"/>
              </a:lnSpc>
              <a:spcBef>
                <a:spcPts val="700"/>
              </a:spcBef>
              <a:spcAft>
                <a:spcPts val="0"/>
              </a:spcAft>
              <a:buClr>
                <a:schemeClr val="accent2"/>
              </a:buClr>
              <a:buSzPct val="60000"/>
              <a:buFont typeface="Wingdings"/>
              <a:buChar char=""/>
              <a:tabLst/>
              <a:defRPr/>
            </a:pPr>
            <a:r>
              <a:rPr lang="en-US" dirty="0" smtClean="0"/>
              <a:t>I</a:t>
            </a:r>
            <a:r>
              <a:rPr kumimoji="0" lang="en-US" b="0" i="0" u="none" strike="noStrike" kern="1200" cap="none" spc="0" normalizeH="0" baseline="0" noProof="0" dirty="0" err="1" smtClean="0">
                <a:ln>
                  <a:noFill/>
                </a:ln>
                <a:solidFill>
                  <a:schemeClr val="tx1"/>
                </a:solidFill>
                <a:effectLst/>
                <a:uLnTx/>
                <a:uFillTx/>
                <a:latin typeface="+mn-lt"/>
                <a:ea typeface="+mn-ea"/>
                <a:cs typeface="+mn-cs"/>
              </a:rPr>
              <a:t>ntegrate</a:t>
            </a:r>
            <a:r>
              <a:rPr kumimoji="0" lang="en-US" b="0" i="0" u="none" strike="noStrike" kern="1200" cap="none" spc="0" normalizeH="0" baseline="0" noProof="0" dirty="0" smtClean="0">
                <a:ln>
                  <a:noFill/>
                </a:ln>
                <a:solidFill>
                  <a:schemeClr val="tx1"/>
                </a:solidFill>
                <a:effectLst/>
                <a:uLnTx/>
                <a:uFillTx/>
                <a:latin typeface="+mn-lt"/>
                <a:ea typeface="+mn-ea"/>
                <a:cs typeface="+mn-cs"/>
              </a:rPr>
              <a:t> groundwater considerations into Nile basin planning and management activities.</a:t>
            </a:r>
          </a:p>
          <a:p>
            <a:pPr marL="320040" marR="0" lvl="0" indent="-320040" algn="l" defTabSz="914400" rtl="0" eaLnBrk="1" fontAlgn="auto" latinLnBrk="0" hangingPunct="1">
              <a:lnSpc>
                <a:spcPct val="90000"/>
              </a:lnSpc>
              <a:spcBef>
                <a:spcPts val="700"/>
              </a:spcBef>
              <a:spcAft>
                <a:spcPts val="0"/>
              </a:spcAft>
              <a:buClr>
                <a:schemeClr val="accent2"/>
              </a:buClr>
              <a:buSzPct val="60000"/>
              <a:buFont typeface="Wingdings"/>
              <a:buChar char=""/>
              <a:tabLst/>
              <a:defRPr/>
            </a:pPr>
            <a:r>
              <a:rPr lang="en-US" dirty="0" smtClean="0"/>
              <a:t>…</a:t>
            </a:r>
            <a:endParaRPr kumimoji="0" lang="en-US" b="0" i="0" u="none" strike="noStrike" kern="1200" cap="none" spc="0" normalizeH="0" baseline="0" noProof="0" dirty="0">
              <a:ln>
                <a:noFill/>
              </a:ln>
              <a:solidFill>
                <a:schemeClr val="tx1"/>
              </a:solidFill>
              <a:effectLst/>
              <a:uLnTx/>
              <a:uFillTx/>
              <a:latin typeface="+mn-lt"/>
              <a:ea typeface="+mn-ea"/>
              <a:cs typeface="+mn-cs"/>
            </a:endParaRPr>
          </a:p>
        </p:txBody>
      </p:sp>
      <p:sp>
        <p:nvSpPr>
          <p:cNvPr id="3" name="Slide Number Placeholder 2"/>
          <p:cNvSpPr>
            <a:spLocks noGrp="1"/>
          </p:cNvSpPr>
          <p:nvPr>
            <p:ph type="sldNum" sz="quarter" idx="12"/>
          </p:nvPr>
        </p:nvSpPr>
        <p:spPr/>
        <p:txBody>
          <a:bodyPr/>
          <a:lstStyle/>
          <a:p>
            <a:fld id="{E9353CB8-35B8-441F-A176-6CE3BA725640}" type="slidenum">
              <a:rPr lang="en-US" smtClean="0"/>
              <a:pPr/>
              <a:t>50</a:t>
            </a:fld>
            <a:endParaRPr lang="en-US"/>
          </a:p>
        </p:txBody>
      </p:sp>
    </p:spTree>
    <p:extLst>
      <p:ext uri="{BB962C8B-B14F-4D97-AF65-F5344CB8AC3E}">
        <p14:creationId xmlns:p14="http://schemas.microsoft.com/office/powerpoint/2010/main" val="151934638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2743200"/>
            <a:ext cx="8229600" cy="838200"/>
          </a:xfrm>
        </p:spPr>
        <p:txBody>
          <a:bodyPr/>
          <a:lstStyle/>
          <a:p>
            <a:r>
              <a:rPr lang="en-US" dirty="0" smtClean="0"/>
              <a:t>OMS3 for WSF at the NWCC</a:t>
            </a:r>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51</a:t>
            </a:fld>
            <a:endParaRPr lang="en-US"/>
          </a:p>
        </p:txBody>
      </p:sp>
    </p:spTree>
    <p:extLst>
      <p:ext uri="{BB962C8B-B14F-4D97-AF65-F5344CB8AC3E}">
        <p14:creationId xmlns:p14="http://schemas.microsoft.com/office/powerpoint/2010/main" val="16948971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Water Supply Forecasting</a:t>
            </a:r>
            <a:endParaRPr lang="en-US" dirty="0"/>
          </a:p>
        </p:txBody>
      </p:sp>
      <p:sp>
        <p:nvSpPr>
          <p:cNvPr id="6" name="Content Placeholder 5"/>
          <p:cNvSpPr>
            <a:spLocks noGrp="1"/>
          </p:cNvSpPr>
          <p:nvPr>
            <p:ph sz="quarter" idx="1"/>
          </p:nvPr>
        </p:nvSpPr>
        <p:spPr/>
        <p:txBody>
          <a:bodyPr/>
          <a:lstStyle/>
          <a:p>
            <a:r>
              <a:rPr lang="en-US" dirty="0" smtClean="0"/>
              <a:t>OMS3 implementation of PRMS (USGS) model</a:t>
            </a:r>
          </a:p>
          <a:p>
            <a:pPr lvl="1"/>
            <a:r>
              <a:rPr lang="en-US" dirty="0" smtClean="0"/>
              <a:t>~30 process components</a:t>
            </a:r>
          </a:p>
          <a:p>
            <a:r>
              <a:rPr lang="en-US" dirty="0" smtClean="0"/>
              <a:t>Added</a:t>
            </a:r>
          </a:p>
          <a:p>
            <a:pPr lvl="1"/>
            <a:r>
              <a:rPr lang="en-US" dirty="0" smtClean="0"/>
              <a:t>Ensemble </a:t>
            </a:r>
            <a:r>
              <a:rPr lang="en-US" dirty="0" err="1" smtClean="0"/>
              <a:t>Streamflow</a:t>
            </a:r>
            <a:r>
              <a:rPr lang="en-US" dirty="0" smtClean="0"/>
              <a:t> Prediction</a:t>
            </a:r>
          </a:p>
          <a:p>
            <a:pPr lvl="1"/>
            <a:r>
              <a:rPr lang="en-US" dirty="0" err="1" smtClean="0"/>
              <a:t>Detrended</a:t>
            </a:r>
            <a:r>
              <a:rPr lang="en-US" dirty="0" smtClean="0"/>
              <a:t> </a:t>
            </a:r>
            <a:r>
              <a:rPr lang="en-US" dirty="0" err="1" smtClean="0"/>
              <a:t>Kriging</a:t>
            </a:r>
            <a:endParaRPr lang="en-US" dirty="0" smtClean="0"/>
          </a:p>
          <a:p>
            <a:pPr lvl="1"/>
            <a:r>
              <a:rPr lang="en-US" dirty="0" smtClean="0"/>
              <a:t>Batch processing</a:t>
            </a:r>
          </a:p>
        </p:txBody>
      </p:sp>
      <p:sp>
        <p:nvSpPr>
          <p:cNvPr id="4" name="Slide Number Placeholder 3"/>
          <p:cNvSpPr>
            <a:spLocks noGrp="1"/>
          </p:cNvSpPr>
          <p:nvPr>
            <p:ph type="sldNum" sz="quarter" idx="12"/>
          </p:nvPr>
        </p:nvSpPr>
        <p:spPr/>
        <p:txBody>
          <a:bodyPr/>
          <a:lstStyle/>
          <a:p>
            <a:fld id="{E9353CB8-35B8-441F-A176-6CE3BA725640}" type="slidenum">
              <a:rPr lang="en-US" smtClean="0"/>
              <a:pPr/>
              <a:t>52</a:t>
            </a:fld>
            <a:endParaRPr lang="en-US"/>
          </a:p>
        </p:txBody>
      </p:sp>
    </p:spTree>
    <p:extLst>
      <p:ext uri="{BB962C8B-B14F-4D97-AF65-F5344CB8AC3E}">
        <p14:creationId xmlns:p14="http://schemas.microsoft.com/office/powerpoint/2010/main" val="15645340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3890" name="Picture 2" descr="strm_fcst0405"/>
          <p:cNvPicPr>
            <a:picLocks noChangeAspect="1" noChangeArrowheads="1"/>
          </p:cNvPicPr>
          <p:nvPr/>
        </p:nvPicPr>
        <p:blipFill>
          <a:blip r:embed="rId3" cstate="print"/>
          <a:srcRect/>
          <a:stretch>
            <a:fillRect/>
          </a:stretch>
        </p:blipFill>
        <p:spPr bwMode="auto">
          <a:xfrm>
            <a:off x="190500" y="0"/>
            <a:ext cx="5308600" cy="6862763"/>
          </a:xfrm>
          <a:prstGeom prst="rect">
            <a:avLst/>
          </a:prstGeom>
          <a:noFill/>
        </p:spPr>
      </p:pic>
      <p:sp>
        <p:nvSpPr>
          <p:cNvPr id="2213891" name="Text Box 3"/>
          <p:cNvSpPr txBox="1">
            <a:spLocks noChangeArrowheads="1"/>
          </p:cNvSpPr>
          <p:nvPr/>
        </p:nvSpPr>
        <p:spPr bwMode="auto">
          <a:xfrm>
            <a:off x="5537200" y="152400"/>
            <a:ext cx="3606800" cy="954107"/>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US" sz="2800" dirty="0" smtClean="0"/>
              <a:t>2) Water </a:t>
            </a:r>
            <a:r>
              <a:rPr lang="en-US" sz="2800" dirty="0"/>
              <a:t>Supply Forecasts  </a:t>
            </a:r>
          </a:p>
        </p:txBody>
      </p:sp>
      <p:sp>
        <p:nvSpPr>
          <p:cNvPr id="2213892" name="Text Box 4"/>
          <p:cNvSpPr txBox="1">
            <a:spLocks noChangeArrowheads="1"/>
          </p:cNvSpPr>
          <p:nvPr/>
        </p:nvSpPr>
        <p:spPr bwMode="auto">
          <a:xfrm>
            <a:off x="5549900" y="1749425"/>
            <a:ext cx="3594100" cy="1798638"/>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US" sz="2600" b="0">
                <a:solidFill>
                  <a:schemeClr val="tx1"/>
                </a:solidFill>
                <a:effectLst/>
                <a:latin typeface="Times New Roman" pitchFamily="18" charset="0"/>
              </a:rPr>
              <a:t>Distributed by the NWCC</a:t>
            </a:r>
          </a:p>
          <a:p>
            <a:pPr eaLnBrk="0" hangingPunct="0">
              <a:spcBef>
                <a:spcPct val="50000"/>
              </a:spcBef>
            </a:pPr>
            <a:r>
              <a:rPr lang="en-US" sz="2400" b="0">
                <a:solidFill>
                  <a:schemeClr val="tx1"/>
                </a:solidFill>
                <a:effectLst/>
                <a:latin typeface="Times New Roman" pitchFamily="18" charset="0"/>
              </a:rPr>
              <a:t>http://www.wcc.nrcs.usda. gov/wsf/wsf.html</a:t>
            </a:r>
          </a:p>
        </p:txBody>
      </p:sp>
      <p:sp>
        <p:nvSpPr>
          <p:cNvPr id="2213893" name="Text Box 5"/>
          <p:cNvSpPr txBox="1">
            <a:spLocks noChangeArrowheads="1"/>
          </p:cNvSpPr>
          <p:nvPr/>
        </p:nvSpPr>
        <p:spPr bwMode="auto">
          <a:xfrm>
            <a:off x="5956300" y="4330700"/>
            <a:ext cx="2832100" cy="1679575"/>
          </a:xfrm>
          <a:prstGeom prst="rect">
            <a:avLst/>
          </a:prstGeom>
          <a:noFill/>
          <a:ln w="12700">
            <a:noFill/>
            <a:miter lim="800000"/>
            <a:headEnd type="none" w="sm" len="sm"/>
            <a:tailEnd type="none" w="sm" len="sm"/>
          </a:ln>
          <a:effectLst/>
        </p:spPr>
        <p:txBody>
          <a:bodyPr>
            <a:spAutoFit/>
          </a:bodyPr>
          <a:lstStyle/>
          <a:p>
            <a:pPr eaLnBrk="0" hangingPunct="0">
              <a:spcBef>
                <a:spcPct val="50000"/>
              </a:spcBef>
            </a:pPr>
            <a:r>
              <a:rPr lang="en-US" sz="2600" b="0">
                <a:solidFill>
                  <a:schemeClr val="tx1"/>
                </a:solidFill>
                <a:effectLst/>
                <a:latin typeface="Times New Roman" pitchFamily="18" charset="0"/>
              </a:rPr>
              <a:t>Combined product of NWCC and National Weather Service Forecasts</a:t>
            </a:r>
          </a:p>
        </p:txBody>
      </p:sp>
      <p:sp>
        <p:nvSpPr>
          <p:cNvPr id="3" name="Slide Number Placeholder 2"/>
          <p:cNvSpPr>
            <a:spLocks noGrp="1"/>
          </p:cNvSpPr>
          <p:nvPr>
            <p:ph type="sldNum" sz="quarter" idx="12"/>
          </p:nvPr>
        </p:nvSpPr>
        <p:spPr/>
        <p:txBody>
          <a:bodyPr/>
          <a:lstStyle/>
          <a:p>
            <a:fld id="{E9353CB8-35B8-441F-A176-6CE3BA725640}" type="slidenum">
              <a:rPr lang="en-US" smtClean="0"/>
              <a:pPr/>
              <a:t>53</a:t>
            </a:fld>
            <a:endParaRPr lang="en-US"/>
          </a:p>
        </p:txBody>
      </p:sp>
    </p:spTree>
    <p:extLst>
      <p:ext uri="{BB962C8B-B14F-4D97-AF65-F5344CB8AC3E}">
        <p14:creationId xmlns:p14="http://schemas.microsoft.com/office/powerpoint/2010/main" val="1079396852"/>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6594" name="Rectangle 2"/>
          <p:cNvSpPr>
            <a:spLocks noChangeArrowheads="1"/>
          </p:cNvSpPr>
          <p:nvPr/>
        </p:nvSpPr>
        <p:spPr bwMode="auto">
          <a:xfrm>
            <a:off x="609600" y="533400"/>
            <a:ext cx="7772400" cy="838200"/>
          </a:xfrm>
          <a:prstGeom prst="rect">
            <a:avLst/>
          </a:prstGeom>
          <a:noFill/>
          <a:ln w="9525">
            <a:noFill/>
            <a:miter lim="800000"/>
            <a:headEnd/>
            <a:tailEnd/>
          </a:ln>
          <a:effectLst/>
        </p:spPr>
        <p:txBody>
          <a:bodyPr anchor="ctr"/>
          <a:lstStyle/>
          <a:p>
            <a:r>
              <a:rPr lang="en-US" sz="4000" dirty="0">
                <a:effectLst/>
              </a:rPr>
              <a:t>Forecasts</a:t>
            </a:r>
          </a:p>
        </p:txBody>
      </p:sp>
      <p:sp>
        <p:nvSpPr>
          <p:cNvPr id="2286595" name="Rectangle 3"/>
          <p:cNvSpPr>
            <a:spLocks noGrp="1" noChangeArrowheads="1"/>
          </p:cNvSpPr>
          <p:nvPr>
            <p:ph type="body" idx="1"/>
          </p:nvPr>
        </p:nvSpPr>
        <p:spPr>
          <a:xfrm>
            <a:off x="609600" y="1752600"/>
            <a:ext cx="7848600" cy="3962400"/>
          </a:xfrm>
          <a:noFill/>
          <a:ln/>
        </p:spPr>
        <p:txBody>
          <a:bodyPr/>
          <a:lstStyle/>
          <a:p>
            <a:pPr>
              <a:lnSpc>
                <a:spcPct val="80000"/>
              </a:lnSpc>
              <a:spcBef>
                <a:spcPct val="50000"/>
              </a:spcBef>
            </a:pPr>
            <a:r>
              <a:rPr lang="en-US" b="1" dirty="0">
                <a:solidFill>
                  <a:srgbClr val="FF0066"/>
                </a:solidFill>
              </a:rPr>
              <a:t>Historically</a:t>
            </a:r>
          </a:p>
          <a:p>
            <a:pPr lvl="1">
              <a:lnSpc>
                <a:spcPct val="80000"/>
              </a:lnSpc>
              <a:spcBef>
                <a:spcPct val="50000"/>
              </a:spcBef>
            </a:pPr>
            <a:r>
              <a:rPr lang="en-US" altLang="ko-KR" dirty="0">
                <a:ea typeface="굴림" charset="-127"/>
              </a:rPr>
              <a:t>seasonal, regression-equation based forecasts of estimated seasonal </a:t>
            </a:r>
            <a:r>
              <a:rPr lang="en-US" altLang="ko-KR" dirty="0" err="1">
                <a:ea typeface="굴림" charset="-127"/>
              </a:rPr>
              <a:t>streamflow</a:t>
            </a:r>
            <a:r>
              <a:rPr lang="en-US" altLang="ko-KR" dirty="0">
                <a:ea typeface="굴림" charset="-127"/>
              </a:rPr>
              <a:t> volume </a:t>
            </a:r>
            <a:endParaRPr lang="en-US" dirty="0"/>
          </a:p>
          <a:p>
            <a:pPr>
              <a:lnSpc>
                <a:spcPct val="80000"/>
              </a:lnSpc>
              <a:spcBef>
                <a:spcPct val="50000"/>
              </a:spcBef>
            </a:pPr>
            <a:r>
              <a:rPr lang="en-US" b="1" dirty="0" smtClean="0">
                <a:solidFill>
                  <a:srgbClr val="FF0066"/>
                </a:solidFill>
              </a:rPr>
              <a:t>Implementation</a:t>
            </a:r>
            <a:endParaRPr lang="en-US" b="1" dirty="0">
              <a:solidFill>
                <a:srgbClr val="FF0066"/>
              </a:solidFill>
            </a:endParaRPr>
          </a:p>
          <a:p>
            <a:pPr lvl="1">
              <a:lnSpc>
                <a:spcPct val="80000"/>
              </a:lnSpc>
              <a:spcBef>
                <a:spcPct val="50000"/>
              </a:spcBef>
            </a:pPr>
            <a:r>
              <a:rPr lang="en-US" altLang="ko-KR" dirty="0">
                <a:ea typeface="굴림" charset="-127"/>
              </a:rPr>
              <a:t>augment seasonal, regression-equation based water supply forecasts with forecasts based on the use of distributed-parameter, physical process hydrologic </a:t>
            </a:r>
            <a:r>
              <a:rPr lang="en-US" altLang="ko-KR" dirty="0" smtClean="0">
                <a:ea typeface="굴림" charset="-127"/>
              </a:rPr>
              <a:t>model OMS3/PRMS </a:t>
            </a:r>
            <a:r>
              <a:rPr lang="en-US" altLang="ko-KR" dirty="0">
                <a:ea typeface="굴림" charset="-127"/>
              </a:rPr>
              <a:t>and an Ensemble </a:t>
            </a:r>
            <a:r>
              <a:rPr lang="en-US" altLang="ko-KR" dirty="0" err="1">
                <a:ea typeface="굴림" charset="-127"/>
              </a:rPr>
              <a:t>Streamflow</a:t>
            </a:r>
            <a:r>
              <a:rPr lang="en-US" altLang="ko-KR" dirty="0">
                <a:ea typeface="굴림" charset="-127"/>
              </a:rPr>
              <a:t> Prediction (ESP) approach.</a:t>
            </a:r>
            <a:r>
              <a:rPr lang="en-US" altLang="ko-KR" sz="2400" dirty="0">
                <a:ea typeface="굴림" charset="-127"/>
              </a:rPr>
              <a:t> </a:t>
            </a:r>
            <a:endParaRPr lang="en-US" sz="3200" u="sng" dirty="0"/>
          </a:p>
          <a:p>
            <a:pPr>
              <a:lnSpc>
                <a:spcPct val="80000"/>
              </a:lnSpc>
              <a:spcBef>
                <a:spcPct val="50000"/>
              </a:spcBef>
            </a:pPr>
            <a:endParaRPr lang="en-US" sz="2800" dirty="0"/>
          </a:p>
        </p:txBody>
      </p:sp>
      <p:sp>
        <p:nvSpPr>
          <p:cNvPr id="3" name="Slide Number Placeholder 2"/>
          <p:cNvSpPr>
            <a:spLocks noGrp="1"/>
          </p:cNvSpPr>
          <p:nvPr>
            <p:ph type="sldNum" sz="quarter" idx="12"/>
          </p:nvPr>
        </p:nvSpPr>
        <p:spPr/>
        <p:txBody>
          <a:bodyPr/>
          <a:lstStyle/>
          <a:p>
            <a:fld id="{E9353CB8-35B8-441F-A176-6CE3BA725640}" type="slidenum">
              <a:rPr lang="en-US" smtClean="0"/>
              <a:pPr/>
              <a:t>54</a:t>
            </a:fld>
            <a:endParaRPr lang="en-US"/>
          </a:p>
        </p:txBody>
      </p:sp>
    </p:spTree>
    <p:extLst>
      <p:ext uri="{BB962C8B-B14F-4D97-AF65-F5344CB8AC3E}">
        <p14:creationId xmlns:p14="http://schemas.microsoft.com/office/powerpoint/2010/main" val="3328767889"/>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3698" name="Rectangle 2"/>
          <p:cNvSpPr>
            <a:spLocks noGrp="1" noRot="1" noChangeArrowheads="1"/>
          </p:cNvSpPr>
          <p:nvPr>
            <p:ph type="title"/>
          </p:nvPr>
        </p:nvSpPr>
        <p:spPr>
          <a:xfrm>
            <a:off x="1041400" y="276225"/>
            <a:ext cx="7493000" cy="865188"/>
          </a:xfrm>
        </p:spPr>
        <p:txBody>
          <a:bodyPr>
            <a:normAutofit fontScale="90000"/>
          </a:bodyPr>
          <a:lstStyle/>
          <a:p>
            <a:r>
              <a:rPr lang="en-US" dirty="0" smtClean="0"/>
              <a:t>OMS3/ESP DSL and Trace </a:t>
            </a:r>
            <a:r>
              <a:rPr lang="en-US" dirty="0"/>
              <a:t>Analysis</a:t>
            </a:r>
          </a:p>
        </p:txBody>
      </p:sp>
      <p:pic>
        <p:nvPicPr>
          <p:cNvPr id="2333703" name="Picture 7"/>
          <p:cNvPicPr>
            <a:picLocks noChangeAspect="1" noChangeArrowheads="1"/>
          </p:cNvPicPr>
          <p:nvPr/>
        </p:nvPicPr>
        <p:blipFill>
          <a:blip r:embed="rId2" cstate="print"/>
          <a:srcRect/>
          <a:stretch>
            <a:fillRect/>
          </a:stretch>
        </p:blipFill>
        <p:spPr bwMode="auto">
          <a:xfrm>
            <a:off x="790575" y="1260475"/>
            <a:ext cx="5543550" cy="4845050"/>
          </a:xfrm>
          <a:prstGeom prst="rect">
            <a:avLst/>
          </a:prstGeom>
          <a:noFill/>
          <a:ln w="9525" algn="ctr">
            <a:noFill/>
            <a:miter lim="800000"/>
            <a:headEnd/>
            <a:tailEnd/>
          </a:ln>
          <a:effectLst/>
        </p:spPr>
      </p:pic>
      <p:pic>
        <p:nvPicPr>
          <p:cNvPr id="2333702" name="Picture 6"/>
          <p:cNvPicPr>
            <a:picLocks noChangeAspect="1" noChangeArrowheads="1"/>
          </p:cNvPicPr>
          <p:nvPr/>
        </p:nvPicPr>
        <p:blipFill>
          <a:blip r:embed="rId3" cstate="print"/>
          <a:srcRect/>
          <a:stretch>
            <a:fillRect/>
          </a:stretch>
        </p:blipFill>
        <p:spPr bwMode="auto">
          <a:xfrm>
            <a:off x="2222500" y="1676400"/>
            <a:ext cx="6705600" cy="5029200"/>
          </a:xfrm>
          <a:prstGeom prst="rect">
            <a:avLst/>
          </a:prstGeom>
          <a:noFill/>
          <a:ln w="9525" algn="ctr">
            <a:noFill/>
            <a:miter lim="800000"/>
            <a:headEnd/>
            <a:tailEnd/>
          </a:ln>
          <a:effectLst/>
        </p:spPr>
      </p:pic>
      <p:sp>
        <p:nvSpPr>
          <p:cNvPr id="2333704" name="Text Box 8"/>
          <p:cNvSpPr txBox="1">
            <a:spLocks noChangeArrowheads="1"/>
          </p:cNvSpPr>
          <p:nvPr/>
        </p:nvSpPr>
        <p:spPr bwMode="auto">
          <a:xfrm>
            <a:off x="152400" y="5486400"/>
            <a:ext cx="3797300" cy="1066800"/>
          </a:xfrm>
          <a:prstGeom prst="rect">
            <a:avLst/>
          </a:prstGeom>
          <a:solidFill>
            <a:schemeClr val="accent1">
              <a:lumMod val="50000"/>
            </a:schemeClr>
          </a:solidFill>
          <a:ln w="9525" algn="ctr">
            <a:noFill/>
            <a:miter lim="800000"/>
            <a:headEnd/>
            <a:tailEnd/>
          </a:ln>
          <a:effectLst/>
        </p:spPr>
        <p:txBody>
          <a:bodyPr>
            <a:spAutoFit/>
          </a:bodyPr>
          <a:lstStyle/>
          <a:p>
            <a:pPr>
              <a:spcBef>
                <a:spcPct val="50000"/>
              </a:spcBef>
            </a:pPr>
            <a:r>
              <a:rPr lang="en-US" sz="3200">
                <a:solidFill>
                  <a:schemeClr val="bg1"/>
                </a:solidFill>
              </a:rPr>
              <a:t>Stand-Alone or Multiple Batch</a:t>
            </a:r>
          </a:p>
        </p:txBody>
      </p:sp>
      <p:sp>
        <p:nvSpPr>
          <p:cNvPr id="3" name="Slide Number Placeholder 2"/>
          <p:cNvSpPr>
            <a:spLocks noGrp="1"/>
          </p:cNvSpPr>
          <p:nvPr>
            <p:ph type="sldNum" sz="quarter" idx="12"/>
          </p:nvPr>
        </p:nvSpPr>
        <p:spPr/>
        <p:txBody>
          <a:bodyPr/>
          <a:lstStyle/>
          <a:p>
            <a:fld id="{E9353CB8-35B8-441F-A176-6CE3BA725640}" type="slidenum">
              <a:rPr lang="en-US" smtClean="0"/>
              <a:pPr/>
              <a:t>55</a:t>
            </a:fld>
            <a:endParaRPr lang="en-US"/>
          </a:p>
        </p:txBody>
      </p:sp>
    </p:spTree>
    <p:extLst>
      <p:ext uri="{BB962C8B-B14F-4D97-AF65-F5344CB8AC3E}">
        <p14:creationId xmlns:p14="http://schemas.microsoft.com/office/powerpoint/2010/main" val="35038312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33704"/>
                                        </p:tgtEl>
                                        <p:attrNameLst>
                                          <p:attrName>style.visibility</p:attrName>
                                        </p:attrNameLst>
                                      </p:cBhvr>
                                      <p:to>
                                        <p:strVal val="visible"/>
                                      </p:to>
                                    </p:set>
                                    <p:anim calcmode="lin" valueType="num">
                                      <p:cBhvr additive="base">
                                        <p:cTn id="7" dur="500" fill="hold"/>
                                        <p:tgtEl>
                                          <p:spTgt spid="2333704"/>
                                        </p:tgtEl>
                                        <p:attrNameLst>
                                          <p:attrName>ppt_x</p:attrName>
                                        </p:attrNameLst>
                                      </p:cBhvr>
                                      <p:tavLst>
                                        <p:tav tm="0">
                                          <p:val>
                                            <p:strVal val="#ppt_x"/>
                                          </p:val>
                                        </p:tav>
                                        <p:tav tm="100000">
                                          <p:val>
                                            <p:strVal val="#ppt_x"/>
                                          </p:val>
                                        </p:tav>
                                      </p:tavLst>
                                    </p:anim>
                                    <p:anim calcmode="lin" valueType="num">
                                      <p:cBhvr additive="base">
                                        <p:cTn id="8" dur="500" fill="hold"/>
                                        <p:tgtEl>
                                          <p:spTgt spid="233370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370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ESP NWCC 2013 Forecasting</a:t>
            </a:r>
            <a:endParaRPr lang="en-US" sz="3600" dirty="0"/>
          </a:p>
        </p:txBody>
      </p:sp>
      <p:sp>
        <p:nvSpPr>
          <p:cNvPr id="4" name="TextBox 3"/>
          <p:cNvSpPr txBox="1"/>
          <p:nvPr/>
        </p:nvSpPr>
        <p:spPr>
          <a:xfrm>
            <a:off x="5159829" y="4642898"/>
            <a:ext cx="3581400" cy="1200329"/>
          </a:xfrm>
          <a:prstGeom prst="rect">
            <a:avLst/>
          </a:prstGeom>
          <a:noFill/>
          <a:ln>
            <a:solidFill>
              <a:schemeClr val="tx1"/>
            </a:solidFill>
          </a:ln>
        </p:spPr>
        <p:txBody>
          <a:bodyPr wrap="square" rtlCol="0">
            <a:spAutoFit/>
          </a:bodyPr>
          <a:lstStyle/>
          <a:p>
            <a:pPr marL="285750" indent="-285750">
              <a:buFont typeface="Arial" pitchFamily="34" charset="0"/>
              <a:buChar char="•"/>
            </a:pPr>
            <a:r>
              <a:rPr lang="en-US" b="1" dirty="0" err="1" smtClean="0"/>
              <a:t>Debias_ESP</a:t>
            </a:r>
            <a:r>
              <a:rPr lang="en-US" b="1" dirty="0" smtClean="0"/>
              <a:t>:</a:t>
            </a:r>
          </a:p>
          <a:p>
            <a:pPr marL="742950" lvl="1" indent="-285750">
              <a:buFont typeface="Arial" pitchFamily="34" charset="0"/>
              <a:buChar char="•"/>
            </a:pPr>
            <a:r>
              <a:rPr lang="en-US" dirty="0" smtClean="0"/>
              <a:t>Develop linear regression coefficients to adjust raw ESP forecasts</a:t>
            </a:r>
            <a:endParaRPr lang="en-US" dirty="0"/>
          </a:p>
        </p:txBody>
      </p:sp>
      <p:sp>
        <p:nvSpPr>
          <p:cNvPr id="5" name="TextBox 4"/>
          <p:cNvSpPr txBox="1"/>
          <p:nvPr/>
        </p:nvSpPr>
        <p:spPr>
          <a:xfrm>
            <a:off x="524589" y="1830150"/>
            <a:ext cx="4114800" cy="646331"/>
          </a:xfrm>
          <a:prstGeom prst="rect">
            <a:avLst/>
          </a:prstGeom>
          <a:noFill/>
          <a:ln>
            <a:solidFill>
              <a:schemeClr val="tx1"/>
            </a:solidFill>
          </a:ln>
        </p:spPr>
        <p:txBody>
          <a:bodyPr wrap="square" rtlCol="0">
            <a:spAutoFit/>
          </a:bodyPr>
          <a:lstStyle/>
          <a:p>
            <a:pPr marL="285750" indent="-285750">
              <a:buFont typeface="Arial" pitchFamily="34" charset="0"/>
              <a:buChar char="•"/>
            </a:pPr>
            <a:r>
              <a:rPr lang="en-US" b="1" dirty="0" smtClean="0"/>
              <a:t>Batch Station Data </a:t>
            </a:r>
            <a:r>
              <a:rPr lang="en-US" b="1" dirty="0"/>
              <a:t>U</a:t>
            </a:r>
            <a:r>
              <a:rPr lang="en-US" b="1" dirty="0" smtClean="0"/>
              <a:t>pdate</a:t>
            </a:r>
          </a:p>
          <a:p>
            <a:pPr marL="742950" lvl="1" indent="-285750">
              <a:buFont typeface="Arial" pitchFamily="34" charset="0"/>
              <a:buChar char="•"/>
            </a:pPr>
            <a:r>
              <a:rPr lang="en-US" dirty="0" smtClean="0"/>
              <a:t>Incremental update, (QA/QC)</a:t>
            </a:r>
          </a:p>
        </p:txBody>
      </p:sp>
      <p:sp>
        <p:nvSpPr>
          <p:cNvPr id="6" name="TextBox 5"/>
          <p:cNvSpPr txBox="1"/>
          <p:nvPr/>
        </p:nvSpPr>
        <p:spPr>
          <a:xfrm>
            <a:off x="2298960" y="6093023"/>
            <a:ext cx="2514600" cy="307777"/>
          </a:xfrm>
          <a:prstGeom prst="rect">
            <a:avLst/>
          </a:prstGeom>
          <a:noFill/>
          <a:ln>
            <a:noFill/>
          </a:ln>
        </p:spPr>
        <p:txBody>
          <a:bodyPr wrap="square" rtlCol="0">
            <a:spAutoFit/>
          </a:bodyPr>
          <a:lstStyle/>
          <a:p>
            <a:pPr algn="ctr"/>
            <a:r>
              <a:rPr lang="en-US" sz="1400" i="1" dirty="0" smtClean="0"/>
              <a:t>Run for each forecast</a:t>
            </a:r>
            <a:endParaRPr lang="en-US" sz="1400" i="1" dirty="0"/>
          </a:p>
        </p:txBody>
      </p:sp>
      <p:sp>
        <p:nvSpPr>
          <p:cNvPr id="7" name="TextBox 6"/>
          <p:cNvSpPr txBox="1"/>
          <p:nvPr/>
        </p:nvSpPr>
        <p:spPr>
          <a:xfrm>
            <a:off x="6705600" y="6084768"/>
            <a:ext cx="2209800" cy="307777"/>
          </a:xfrm>
          <a:prstGeom prst="rect">
            <a:avLst/>
          </a:prstGeom>
          <a:noFill/>
          <a:ln>
            <a:noFill/>
          </a:ln>
        </p:spPr>
        <p:txBody>
          <a:bodyPr wrap="square" rtlCol="0">
            <a:spAutoFit/>
          </a:bodyPr>
          <a:lstStyle/>
          <a:p>
            <a:pPr algn="ctr"/>
            <a:r>
              <a:rPr lang="en-US" sz="1400" i="1" dirty="0" smtClean="0"/>
              <a:t>Run once a year</a:t>
            </a:r>
            <a:endParaRPr lang="en-US" sz="1400" i="1" dirty="0"/>
          </a:p>
        </p:txBody>
      </p:sp>
      <p:cxnSp>
        <p:nvCxnSpPr>
          <p:cNvPr id="9" name="Straight Arrow Connector 8"/>
          <p:cNvCxnSpPr/>
          <p:nvPr/>
        </p:nvCxnSpPr>
        <p:spPr>
          <a:xfrm flipH="1">
            <a:off x="4448889" y="5538198"/>
            <a:ext cx="838200" cy="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122" name="Picture 2" descr="http://cdn5.iconfinder.com/data/icons/TWG_Retina_Icons/64/arrow_circle_righ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357" y="1834816"/>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cdn5.iconfinder.com/data/icons/TWG_Retina_Icons/64/arrow_circle_righ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014" y="2959838"/>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cdn5.iconfinder.com/data/icons/TWG_Retina_Icons/64/arrow_circle_righ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371" y="485500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www.campbellsci.com/styles/images/icon1.png"/>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75594" y="1465189"/>
            <a:ext cx="285750" cy="28575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691363" y="1423398"/>
            <a:ext cx="1104900" cy="369332"/>
          </a:xfrm>
          <a:prstGeom prst="rect">
            <a:avLst/>
          </a:prstGeom>
          <a:noFill/>
          <a:ln>
            <a:solidFill>
              <a:schemeClr val="tx1"/>
            </a:solidFill>
          </a:ln>
        </p:spPr>
        <p:txBody>
          <a:bodyPr wrap="square" rtlCol="0">
            <a:spAutoFit/>
          </a:bodyPr>
          <a:lstStyle/>
          <a:p>
            <a:r>
              <a:rPr lang="en-US" dirty="0" smtClean="0"/>
              <a:t>ACIS</a:t>
            </a:r>
            <a:endParaRPr lang="en-US" dirty="0"/>
          </a:p>
        </p:txBody>
      </p:sp>
      <p:pic>
        <p:nvPicPr>
          <p:cNvPr id="19" name="Picture 4" descr="http://www.campbellsci.com/styles/images/icon1.png"/>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297975" y="1887112"/>
            <a:ext cx="285750" cy="28575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5691363" y="1898780"/>
            <a:ext cx="1104900" cy="369332"/>
          </a:xfrm>
          <a:prstGeom prst="rect">
            <a:avLst/>
          </a:prstGeom>
          <a:noFill/>
          <a:ln>
            <a:solidFill>
              <a:schemeClr val="tx1"/>
            </a:solidFill>
          </a:ln>
        </p:spPr>
        <p:txBody>
          <a:bodyPr wrap="square" rtlCol="0">
            <a:spAutoFit/>
          </a:bodyPr>
          <a:lstStyle/>
          <a:p>
            <a:r>
              <a:rPr lang="en-US" dirty="0" smtClean="0"/>
              <a:t>SNOTEL</a:t>
            </a:r>
            <a:endParaRPr lang="en-US" dirty="0"/>
          </a:p>
        </p:txBody>
      </p:sp>
      <p:pic>
        <p:nvPicPr>
          <p:cNvPr id="21" name="Picture 4" descr="http://www.campbellsci.com/styles/images/icon1.png"/>
          <p:cNvPicPr>
            <a:picLocks noChangeAspect="1" noChangeArrowheads="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310363" y="2344312"/>
            <a:ext cx="285750" cy="28575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703751" y="2355980"/>
            <a:ext cx="1104900" cy="369332"/>
          </a:xfrm>
          <a:prstGeom prst="rect">
            <a:avLst/>
          </a:prstGeom>
          <a:noFill/>
          <a:ln>
            <a:solidFill>
              <a:schemeClr val="tx1"/>
            </a:solidFill>
          </a:ln>
        </p:spPr>
        <p:txBody>
          <a:bodyPr wrap="square" rtlCol="0">
            <a:spAutoFit/>
          </a:bodyPr>
          <a:lstStyle/>
          <a:p>
            <a:r>
              <a:rPr lang="en-US" dirty="0" smtClean="0"/>
              <a:t>QSTA</a:t>
            </a:r>
            <a:endParaRPr lang="en-US" dirty="0"/>
          </a:p>
        </p:txBody>
      </p:sp>
      <p:sp>
        <p:nvSpPr>
          <p:cNvPr id="23" name="Left Brace 22"/>
          <p:cNvSpPr/>
          <p:nvPr/>
        </p:nvSpPr>
        <p:spPr>
          <a:xfrm>
            <a:off x="5055843" y="1401722"/>
            <a:ext cx="254520" cy="1301914"/>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6" name="TextBox 25"/>
          <p:cNvSpPr txBox="1"/>
          <p:nvPr/>
        </p:nvSpPr>
        <p:spPr>
          <a:xfrm>
            <a:off x="513703" y="2739762"/>
            <a:ext cx="4114800" cy="1477328"/>
          </a:xfrm>
          <a:prstGeom prst="rect">
            <a:avLst/>
          </a:prstGeom>
          <a:noFill/>
          <a:ln>
            <a:solidFill>
              <a:schemeClr val="tx1"/>
            </a:solidFill>
          </a:ln>
        </p:spPr>
        <p:txBody>
          <a:bodyPr wrap="square" rtlCol="0">
            <a:spAutoFit/>
          </a:bodyPr>
          <a:lstStyle/>
          <a:p>
            <a:pPr marL="285750" indent="-285750">
              <a:buFont typeface="Arial" pitchFamily="34" charset="0"/>
              <a:buChar char="•"/>
            </a:pPr>
            <a:r>
              <a:rPr lang="en-US" b="1" dirty="0" smtClean="0"/>
              <a:t>Batch ESP</a:t>
            </a:r>
          </a:p>
          <a:p>
            <a:pPr marL="742950" lvl="1" indent="-285750">
              <a:buFont typeface="Arial" pitchFamily="34" charset="0"/>
              <a:buChar char="•"/>
            </a:pPr>
            <a:r>
              <a:rPr lang="en-US" dirty="0" smtClean="0"/>
              <a:t>Run OMS3/ESP</a:t>
            </a:r>
          </a:p>
          <a:p>
            <a:pPr marL="742950" lvl="1" indent="-285750">
              <a:buFont typeface="Arial" pitchFamily="34" charset="0"/>
              <a:buChar char="•"/>
            </a:pPr>
            <a:r>
              <a:rPr lang="en-US" dirty="0" smtClean="0"/>
              <a:t>Creates raw forecasts for selected probability of </a:t>
            </a:r>
            <a:r>
              <a:rPr lang="en-US" dirty="0" err="1" smtClean="0"/>
              <a:t>exceedence</a:t>
            </a:r>
            <a:r>
              <a:rPr lang="en-US" dirty="0" smtClean="0"/>
              <a:t> values</a:t>
            </a:r>
          </a:p>
        </p:txBody>
      </p:sp>
      <p:sp>
        <p:nvSpPr>
          <p:cNvPr id="27" name="TextBox 26"/>
          <p:cNvSpPr txBox="1"/>
          <p:nvPr/>
        </p:nvSpPr>
        <p:spPr>
          <a:xfrm>
            <a:off x="524589" y="4642899"/>
            <a:ext cx="4114800" cy="1200329"/>
          </a:xfrm>
          <a:prstGeom prst="rect">
            <a:avLst/>
          </a:prstGeom>
          <a:noFill/>
          <a:ln>
            <a:solidFill>
              <a:schemeClr val="tx1"/>
            </a:solidFill>
          </a:ln>
        </p:spPr>
        <p:txBody>
          <a:bodyPr wrap="square" rtlCol="0">
            <a:spAutoFit/>
          </a:bodyPr>
          <a:lstStyle/>
          <a:p>
            <a:pPr marL="285750" indent="-285750">
              <a:buFont typeface="Arial" pitchFamily="34" charset="0"/>
              <a:buChar char="•"/>
            </a:pPr>
            <a:r>
              <a:rPr lang="en-US" b="1" dirty="0" smtClean="0"/>
              <a:t>Batch </a:t>
            </a:r>
            <a:r>
              <a:rPr lang="en-US" b="1" dirty="0" err="1" smtClean="0"/>
              <a:t>Debias</a:t>
            </a:r>
            <a:endParaRPr lang="en-US" b="1" dirty="0" smtClean="0"/>
          </a:p>
          <a:p>
            <a:pPr marL="742950" lvl="1" indent="-285750">
              <a:buFont typeface="Arial" pitchFamily="34" charset="0"/>
              <a:buChar char="•"/>
            </a:pPr>
            <a:r>
              <a:rPr lang="en-US" dirty="0" smtClean="0"/>
              <a:t>Uses regression coefficients from </a:t>
            </a:r>
            <a:r>
              <a:rPr lang="en-US" dirty="0" err="1" smtClean="0"/>
              <a:t>Debias_ESP</a:t>
            </a:r>
            <a:r>
              <a:rPr lang="en-US" dirty="0" smtClean="0"/>
              <a:t> to adjust raw forecast values</a:t>
            </a:r>
          </a:p>
        </p:txBody>
      </p:sp>
      <p:cxnSp>
        <p:nvCxnSpPr>
          <p:cNvPr id="28" name="Straight Arrow Connector 27"/>
          <p:cNvCxnSpPr/>
          <p:nvPr/>
        </p:nvCxnSpPr>
        <p:spPr>
          <a:xfrm>
            <a:off x="2427514" y="4223604"/>
            <a:ext cx="10886" cy="45720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808911" y="-803210"/>
            <a:ext cx="10886" cy="45720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2416628" y="2431441"/>
            <a:ext cx="10886" cy="457200"/>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3" idx="1"/>
          </p:cNvCxnSpPr>
          <p:nvPr/>
        </p:nvCxnSpPr>
        <p:spPr>
          <a:xfrm flipH="1" flipV="1">
            <a:off x="4458556" y="2044045"/>
            <a:ext cx="597287" cy="8634"/>
          </a:xfrm>
          <a:prstGeom prst="straightConnector1">
            <a:avLst/>
          </a:prstGeom>
          <a:ln w="76200">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5" name="Picture 2" descr="http://cdn5.iconfinder.com/data/icons/TWG_Retina_Icons/64/arrow_circle_righ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1658" y="657098"/>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7810500" y="777232"/>
            <a:ext cx="1172116" cy="369332"/>
          </a:xfrm>
          <a:prstGeom prst="rect">
            <a:avLst/>
          </a:prstGeom>
          <a:noFill/>
        </p:spPr>
        <p:txBody>
          <a:bodyPr wrap="none" rtlCol="0">
            <a:spAutoFit/>
          </a:bodyPr>
          <a:lstStyle/>
          <a:p>
            <a:r>
              <a:rPr lang="en-US" dirty="0" smtClean="0"/>
              <a:t>All basins</a:t>
            </a:r>
            <a:endParaRPr lang="en-US" dirty="0"/>
          </a:p>
        </p:txBody>
      </p:sp>
      <p:sp>
        <p:nvSpPr>
          <p:cNvPr id="34" name="Rectangle 33"/>
          <p:cNvSpPr/>
          <p:nvPr/>
        </p:nvSpPr>
        <p:spPr>
          <a:xfrm>
            <a:off x="5055843" y="4452204"/>
            <a:ext cx="3783357" cy="2024796"/>
          </a:xfrm>
          <a:prstGeom prst="rect">
            <a:avLst/>
          </a:prstGeom>
          <a:noFill/>
          <a:ln>
            <a:solidFill>
              <a:schemeClr val="bg1">
                <a:lumMod val="75000"/>
              </a:schemeClr>
            </a:solidFill>
            <a:prstDash val="sysDot"/>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6" name="Freeform 35"/>
          <p:cNvSpPr/>
          <p:nvPr/>
        </p:nvSpPr>
        <p:spPr>
          <a:xfrm>
            <a:off x="221863" y="1266698"/>
            <a:ext cx="6728666" cy="5199416"/>
          </a:xfrm>
          <a:custGeom>
            <a:avLst/>
            <a:gdLst>
              <a:gd name="connsiteX0" fmla="*/ 10885 w 1796142"/>
              <a:gd name="connsiteY0" fmla="*/ 1153886 h 1153886"/>
              <a:gd name="connsiteX1" fmla="*/ 0 w 1796142"/>
              <a:gd name="connsiteY1" fmla="*/ 0 h 1153886"/>
              <a:gd name="connsiteX2" fmla="*/ 1796142 w 1796142"/>
              <a:gd name="connsiteY2" fmla="*/ 0 h 1153886"/>
              <a:gd name="connsiteX3" fmla="*/ 1796142 w 1796142"/>
              <a:gd name="connsiteY3" fmla="*/ 566057 h 1153886"/>
              <a:gd name="connsiteX4" fmla="*/ 1088571 w 1796142"/>
              <a:gd name="connsiteY4" fmla="*/ 555172 h 1153886"/>
              <a:gd name="connsiteX5" fmla="*/ 1099457 w 1796142"/>
              <a:gd name="connsiteY5" fmla="*/ 1121229 h 1153886"/>
              <a:gd name="connsiteX6" fmla="*/ 10885 w 1796142"/>
              <a:gd name="connsiteY6" fmla="*/ 1153886 h 1153886"/>
              <a:gd name="connsiteX0" fmla="*/ 10885 w 1796142"/>
              <a:gd name="connsiteY0" fmla="*/ 1153886 h 1153886"/>
              <a:gd name="connsiteX1" fmla="*/ 0 w 1796142"/>
              <a:gd name="connsiteY1" fmla="*/ 0 h 1153886"/>
              <a:gd name="connsiteX2" fmla="*/ 1796142 w 1796142"/>
              <a:gd name="connsiteY2" fmla="*/ 0 h 1153886"/>
              <a:gd name="connsiteX3" fmla="*/ 1796142 w 1796142"/>
              <a:gd name="connsiteY3" fmla="*/ 566057 h 1153886"/>
              <a:gd name="connsiteX4" fmla="*/ 1093727 w 1796142"/>
              <a:gd name="connsiteY4" fmla="*/ 574180 h 1153886"/>
              <a:gd name="connsiteX5" fmla="*/ 1099457 w 1796142"/>
              <a:gd name="connsiteY5" fmla="*/ 1121229 h 1153886"/>
              <a:gd name="connsiteX6" fmla="*/ 10885 w 1796142"/>
              <a:gd name="connsiteY6" fmla="*/ 1153886 h 1153886"/>
              <a:gd name="connsiteX0" fmla="*/ 10885 w 1796142"/>
              <a:gd name="connsiteY0" fmla="*/ 1153886 h 1159245"/>
              <a:gd name="connsiteX1" fmla="*/ 0 w 1796142"/>
              <a:gd name="connsiteY1" fmla="*/ 0 h 1159245"/>
              <a:gd name="connsiteX2" fmla="*/ 1796142 w 1796142"/>
              <a:gd name="connsiteY2" fmla="*/ 0 h 1159245"/>
              <a:gd name="connsiteX3" fmla="*/ 1796142 w 1796142"/>
              <a:gd name="connsiteY3" fmla="*/ 566057 h 1159245"/>
              <a:gd name="connsiteX4" fmla="*/ 1093727 w 1796142"/>
              <a:gd name="connsiteY4" fmla="*/ 574180 h 1159245"/>
              <a:gd name="connsiteX5" fmla="*/ 1102035 w 1796142"/>
              <a:gd name="connsiteY5" fmla="*/ 1159245 h 1159245"/>
              <a:gd name="connsiteX6" fmla="*/ 10885 w 1796142"/>
              <a:gd name="connsiteY6" fmla="*/ 1153886 h 1159245"/>
              <a:gd name="connsiteX0" fmla="*/ 10885 w 1796142"/>
              <a:gd name="connsiteY0" fmla="*/ 1153886 h 1159245"/>
              <a:gd name="connsiteX1" fmla="*/ 0 w 1796142"/>
              <a:gd name="connsiteY1" fmla="*/ 0 h 1159245"/>
              <a:gd name="connsiteX2" fmla="*/ 1796142 w 1796142"/>
              <a:gd name="connsiteY2" fmla="*/ 0 h 1159245"/>
              <a:gd name="connsiteX3" fmla="*/ 1796142 w 1796142"/>
              <a:gd name="connsiteY3" fmla="*/ 566057 h 1159245"/>
              <a:gd name="connsiteX4" fmla="*/ 1098883 w 1796142"/>
              <a:gd name="connsiteY4" fmla="*/ 357961 h 1159245"/>
              <a:gd name="connsiteX5" fmla="*/ 1102035 w 1796142"/>
              <a:gd name="connsiteY5" fmla="*/ 1159245 h 1159245"/>
              <a:gd name="connsiteX6" fmla="*/ 10885 w 1796142"/>
              <a:gd name="connsiteY6" fmla="*/ 1153886 h 1159245"/>
              <a:gd name="connsiteX0" fmla="*/ 10885 w 1796142"/>
              <a:gd name="connsiteY0" fmla="*/ 1153886 h 1159245"/>
              <a:gd name="connsiteX1" fmla="*/ 0 w 1796142"/>
              <a:gd name="connsiteY1" fmla="*/ 0 h 1159245"/>
              <a:gd name="connsiteX2" fmla="*/ 1796142 w 1796142"/>
              <a:gd name="connsiteY2" fmla="*/ 0 h 1159245"/>
              <a:gd name="connsiteX3" fmla="*/ 1796142 w 1796142"/>
              <a:gd name="connsiteY3" fmla="*/ 566057 h 1159245"/>
              <a:gd name="connsiteX4" fmla="*/ 1700761 w 1796142"/>
              <a:gd name="connsiteY4" fmla="*/ 360293 h 1159245"/>
              <a:gd name="connsiteX5" fmla="*/ 1098883 w 1796142"/>
              <a:gd name="connsiteY5" fmla="*/ 357961 h 1159245"/>
              <a:gd name="connsiteX6" fmla="*/ 1102035 w 1796142"/>
              <a:gd name="connsiteY6" fmla="*/ 1159245 h 1159245"/>
              <a:gd name="connsiteX7" fmla="*/ 10885 w 1796142"/>
              <a:gd name="connsiteY7" fmla="*/ 1153886 h 1159245"/>
              <a:gd name="connsiteX0" fmla="*/ 10885 w 1796142"/>
              <a:gd name="connsiteY0" fmla="*/ 1153886 h 1159245"/>
              <a:gd name="connsiteX1" fmla="*/ 0 w 1796142"/>
              <a:gd name="connsiteY1" fmla="*/ 0 h 1159245"/>
              <a:gd name="connsiteX2" fmla="*/ 1796142 w 1796142"/>
              <a:gd name="connsiteY2" fmla="*/ 0 h 1159245"/>
              <a:gd name="connsiteX3" fmla="*/ 1700761 w 1796142"/>
              <a:gd name="connsiteY3" fmla="*/ 360293 h 1159245"/>
              <a:gd name="connsiteX4" fmla="*/ 1098883 w 1796142"/>
              <a:gd name="connsiteY4" fmla="*/ 357961 h 1159245"/>
              <a:gd name="connsiteX5" fmla="*/ 1102035 w 1796142"/>
              <a:gd name="connsiteY5" fmla="*/ 1159245 h 1159245"/>
              <a:gd name="connsiteX6" fmla="*/ 10885 w 1796142"/>
              <a:gd name="connsiteY6" fmla="*/ 1153886 h 1159245"/>
              <a:gd name="connsiteX0" fmla="*/ 10885 w 1700761"/>
              <a:gd name="connsiteY0" fmla="*/ 1156262 h 1161621"/>
              <a:gd name="connsiteX1" fmla="*/ 0 w 1700761"/>
              <a:gd name="connsiteY1" fmla="*/ 2376 h 1161621"/>
              <a:gd name="connsiteX2" fmla="*/ 1641469 w 1700761"/>
              <a:gd name="connsiteY2" fmla="*/ 0 h 1161621"/>
              <a:gd name="connsiteX3" fmla="*/ 1700761 w 1700761"/>
              <a:gd name="connsiteY3" fmla="*/ 362669 h 1161621"/>
              <a:gd name="connsiteX4" fmla="*/ 1098883 w 1700761"/>
              <a:gd name="connsiteY4" fmla="*/ 360337 h 1161621"/>
              <a:gd name="connsiteX5" fmla="*/ 1102035 w 1700761"/>
              <a:gd name="connsiteY5" fmla="*/ 1161621 h 1161621"/>
              <a:gd name="connsiteX6" fmla="*/ 10885 w 1700761"/>
              <a:gd name="connsiteY6" fmla="*/ 1156262 h 1161621"/>
              <a:gd name="connsiteX0" fmla="*/ 10885 w 1646626"/>
              <a:gd name="connsiteY0" fmla="*/ 1156262 h 1161621"/>
              <a:gd name="connsiteX1" fmla="*/ 0 w 1646626"/>
              <a:gd name="connsiteY1" fmla="*/ 2376 h 1161621"/>
              <a:gd name="connsiteX2" fmla="*/ 1641469 w 1646626"/>
              <a:gd name="connsiteY2" fmla="*/ 0 h 1161621"/>
              <a:gd name="connsiteX3" fmla="*/ 1646626 w 1646626"/>
              <a:gd name="connsiteY3" fmla="*/ 360293 h 1161621"/>
              <a:gd name="connsiteX4" fmla="*/ 1098883 w 1646626"/>
              <a:gd name="connsiteY4" fmla="*/ 360337 h 1161621"/>
              <a:gd name="connsiteX5" fmla="*/ 1102035 w 1646626"/>
              <a:gd name="connsiteY5" fmla="*/ 1161621 h 1161621"/>
              <a:gd name="connsiteX6" fmla="*/ 10885 w 1646626"/>
              <a:gd name="connsiteY6" fmla="*/ 1156262 h 1161621"/>
              <a:gd name="connsiteX0" fmla="*/ 10885 w 1646626"/>
              <a:gd name="connsiteY0" fmla="*/ 1156262 h 1159194"/>
              <a:gd name="connsiteX1" fmla="*/ 0 w 1646626"/>
              <a:gd name="connsiteY1" fmla="*/ 2376 h 1159194"/>
              <a:gd name="connsiteX2" fmla="*/ 1641469 w 1646626"/>
              <a:gd name="connsiteY2" fmla="*/ 0 h 1159194"/>
              <a:gd name="connsiteX3" fmla="*/ 1646626 w 1646626"/>
              <a:gd name="connsiteY3" fmla="*/ 360293 h 1159194"/>
              <a:gd name="connsiteX4" fmla="*/ 1098883 w 1646626"/>
              <a:gd name="connsiteY4" fmla="*/ 360337 h 1159194"/>
              <a:gd name="connsiteX5" fmla="*/ 1131338 w 1646626"/>
              <a:gd name="connsiteY5" fmla="*/ 1159194 h 1159194"/>
              <a:gd name="connsiteX6" fmla="*/ 10885 w 1646626"/>
              <a:gd name="connsiteY6" fmla="*/ 1156262 h 1159194"/>
              <a:gd name="connsiteX0" fmla="*/ 10885 w 1646626"/>
              <a:gd name="connsiteY0" fmla="*/ 1156262 h 1159194"/>
              <a:gd name="connsiteX1" fmla="*/ 0 w 1646626"/>
              <a:gd name="connsiteY1" fmla="*/ 2376 h 1159194"/>
              <a:gd name="connsiteX2" fmla="*/ 1641469 w 1646626"/>
              <a:gd name="connsiteY2" fmla="*/ 0 h 1159194"/>
              <a:gd name="connsiteX3" fmla="*/ 1646626 w 1646626"/>
              <a:gd name="connsiteY3" fmla="*/ 360293 h 1159194"/>
              <a:gd name="connsiteX4" fmla="*/ 1128186 w 1646626"/>
              <a:gd name="connsiteY4" fmla="*/ 355483 h 1159194"/>
              <a:gd name="connsiteX5" fmla="*/ 1131338 w 1646626"/>
              <a:gd name="connsiteY5" fmla="*/ 1159194 h 1159194"/>
              <a:gd name="connsiteX6" fmla="*/ 10885 w 1646626"/>
              <a:gd name="connsiteY6" fmla="*/ 1156262 h 1159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46626" h="1159194">
                <a:moveTo>
                  <a:pt x="10885" y="1156262"/>
                </a:moveTo>
                <a:lnTo>
                  <a:pt x="0" y="2376"/>
                </a:lnTo>
                <a:lnTo>
                  <a:pt x="1641469" y="0"/>
                </a:lnTo>
                <a:lnTo>
                  <a:pt x="1646626" y="360293"/>
                </a:lnTo>
                <a:lnTo>
                  <a:pt x="1128186" y="355483"/>
                </a:lnTo>
                <a:cubicBezTo>
                  <a:pt x="1129237" y="622578"/>
                  <a:pt x="1130287" y="892099"/>
                  <a:pt x="1131338" y="1159194"/>
                </a:cubicBezTo>
                <a:lnTo>
                  <a:pt x="10885" y="1156262"/>
                </a:lnTo>
                <a:close/>
              </a:path>
            </a:pathLst>
          </a:custGeom>
          <a:noFill/>
          <a:ln>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E9353CB8-35B8-441F-A176-6CE3BA725640}" type="slidenum">
              <a:rPr lang="en-US" smtClean="0"/>
              <a:pPr/>
              <a:t>56</a:t>
            </a:fld>
            <a:endParaRPr lang="en-US"/>
          </a:p>
        </p:txBody>
      </p:sp>
    </p:spTree>
    <p:extLst>
      <p:ext uri="{BB962C8B-B14F-4D97-AF65-F5344CB8AC3E}">
        <p14:creationId xmlns:p14="http://schemas.microsoft.com/office/powerpoint/2010/main" val="178324133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smtClean="0"/>
              <a:t>Debias</a:t>
            </a:r>
            <a:r>
              <a:rPr lang="en-US" sz="3600" dirty="0" smtClean="0"/>
              <a:t> ESP</a:t>
            </a:r>
            <a:endParaRPr lang="en-US" sz="3600" dirty="0"/>
          </a:p>
        </p:txBody>
      </p:sp>
      <p:graphicFrame>
        <p:nvGraphicFramePr>
          <p:cNvPr id="4" name="Chart 3"/>
          <p:cNvGraphicFramePr>
            <a:graphicFrameLocks/>
          </p:cNvGraphicFramePr>
          <p:nvPr>
            <p:extLst>
              <p:ext uri="{D42A27DB-BD31-4B8C-83A1-F6EECF244321}">
                <p14:modId xmlns:p14="http://schemas.microsoft.com/office/powerpoint/2010/main" val="4003597559"/>
              </p:ext>
            </p:extLst>
          </p:nvPr>
        </p:nvGraphicFramePr>
        <p:xfrm>
          <a:off x="4038600" y="2280557"/>
          <a:ext cx="4724400" cy="2800529"/>
        </p:xfrm>
        <a:graphic>
          <a:graphicData uri="http://schemas.openxmlformats.org/drawingml/2006/chart">
            <c:chart xmlns:c="http://schemas.openxmlformats.org/drawingml/2006/chart" xmlns:r="http://schemas.openxmlformats.org/officeDocument/2006/relationships" r:id="rId2"/>
          </a:graphicData>
        </a:graphic>
      </p:graphicFrame>
      <p:grpSp>
        <p:nvGrpSpPr>
          <p:cNvPr id="7" name="Group 6"/>
          <p:cNvGrpSpPr/>
          <p:nvPr/>
        </p:nvGrpSpPr>
        <p:grpSpPr>
          <a:xfrm>
            <a:off x="762000" y="1143000"/>
            <a:ext cx="2895600" cy="1143000"/>
            <a:chOff x="762000" y="1371600"/>
            <a:chExt cx="2514600" cy="1143000"/>
          </a:xfrm>
        </p:grpSpPr>
        <p:sp>
          <p:nvSpPr>
            <p:cNvPr id="5" name="Rectangle 4"/>
            <p:cNvSpPr/>
            <p:nvPr/>
          </p:nvSpPr>
          <p:spPr>
            <a:xfrm>
              <a:off x="762000" y="1371600"/>
              <a:ext cx="2514600"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38200" y="1524000"/>
              <a:ext cx="2362200" cy="923330"/>
            </a:xfrm>
            <a:prstGeom prst="rect">
              <a:avLst/>
            </a:prstGeom>
            <a:noFill/>
          </p:spPr>
          <p:txBody>
            <a:bodyPr wrap="square" rtlCol="0">
              <a:spAutoFit/>
            </a:bodyPr>
            <a:lstStyle/>
            <a:p>
              <a:pPr algn="ctr"/>
              <a:r>
                <a:rPr lang="en-US" dirty="0" smtClean="0"/>
                <a:t>Run ESP for each year in the historic data file       (</a:t>
              </a:r>
              <a:r>
                <a:rPr lang="en-US" dirty="0" err="1" smtClean="0"/>
                <a:t>eg</a:t>
              </a:r>
              <a:r>
                <a:rPr lang="en-US" dirty="0" smtClean="0"/>
                <a:t>. 1981 -2010)</a:t>
              </a:r>
              <a:endParaRPr lang="en-US" dirty="0"/>
            </a:p>
          </p:txBody>
        </p:sp>
      </p:grpSp>
      <p:grpSp>
        <p:nvGrpSpPr>
          <p:cNvPr id="8" name="Group 7"/>
          <p:cNvGrpSpPr/>
          <p:nvPr/>
        </p:nvGrpSpPr>
        <p:grpSpPr>
          <a:xfrm>
            <a:off x="762000" y="2514600"/>
            <a:ext cx="2895600" cy="1143000"/>
            <a:chOff x="762000" y="1371600"/>
            <a:chExt cx="2514600" cy="1143000"/>
          </a:xfrm>
        </p:grpSpPr>
        <p:sp>
          <p:nvSpPr>
            <p:cNvPr id="9" name="Rectangle 8"/>
            <p:cNvSpPr/>
            <p:nvPr/>
          </p:nvSpPr>
          <p:spPr>
            <a:xfrm>
              <a:off x="762000" y="1371600"/>
              <a:ext cx="2514600"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838200" y="1524000"/>
              <a:ext cx="2362200" cy="923330"/>
            </a:xfrm>
            <a:prstGeom prst="rect">
              <a:avLst/>
            </a:prstGeom>
            <a:noFill/>
          </p:spPr>
          <p:txBody>
            <a:bodyPr wrap="square" rtlCol="0">
              <a:spAutoFit/>
            </a:bodyPr>
            <a:lstStyle/>
            <a:p>
              <a:pPr algn="ctr"/>
              <a:r>
                <a:rPr lang="en-US" dirty="0" smtClean="0"/>
                <a:t>Sort traces for each forecast ensemble, excluding forecast year</a:t>
              </a:r>
              <a:endParaRPr lang="en-US" dirty="0"/>
            </a:p>
          </p:txBody>
        </p:sp>
      </p:grpSp>
      <p:grpSp>
        <p:nvGrpSpPr>
          <p:cNvPr id="11" name="Group 10"/>
          <p:cNvGrpSpPr/>
          <p:nvPr/>
        </p:nvGrpSpPr>
        <p:grpSpPr>
          <a:xfrm>
            <a:off x="773722" y="3886200"/>
            <a:ext cx="2883877" cy="1352729"/>
            <a:chOff x="762000" y="1371600"/>
            <a:chExt cx="2514600" cy="1352729"/>
          </a:xfrm>
        </p:grpSpPr>
        <p:sp>
          <p:nvSpPr>
            <p:cNvPr id="12" name="Rectangle 11"/>
            <p:cNvSpPr/>
            <p:nvPr/>
          </p:nvSpPr>
          <p:spPr>
            <a:xfrm>
              <a:off x="762000" y="1371600"/>
              <a:ext cx="2514600"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838200" y="1524000"/>
              <a:ext cx="2362200" cy="1200329"/>
            </a:xfrm>
            <a:prstGeom prst="rect">
              <a:avLst/>
            </a:prstGeom>
            <a:noFill/>
          </p:spPr>
          <p:txBody>
            <a:bodyPr wrap="square" rtlCol="0">
              <a:spAutoFit/>
            </a:bodyPr>
            <a:lstStyle/>
            <a:p>
              <a:pPr algn="ctr"/>
              <a:r>
                <a:rPr lang="en-US" dirty="0" smtClean="0"/>
                <a:t>Plot median ensemble forecast volume against observed volume</a:t>
              </a:r>
              <a:endParaRPr lang="en-US" dirty="0"/>
            </a:p>
          </p:txBody>
        </p:sp>
      </p:grpSp>
      <p:grpSp>
        <p:nvGrpSpPr>
          <p:cNvPr id="14" name="Group 13"/>
          <p:cNvGrpSpPr/>
          <p:nvPr/>
        </p:nvGrpSpPr>
        <p:grpSpPr>
          <a:xfrm>
            <a:off x="761999" y="5257800"/>
            <a:ext cx="2895599" cy="1143000"/>
            <a:chOff x="762000" y="1371600"/>
            <a:chExt cx="2514600" cy="1143000"/>
          </a:xfrm>
        </p:grpSpPr>
        <p:sp>
          <p:nvSpPr>
            <p:cNvPr id="15" name="Rectangle 14"/>
            <p:cNvSpPr/>
            <p:nvPr/>
          </p:nvSpPr>
          <p:spPr>
            <a:xfrm>
              <a:off x="762000" y="1371600"/>
              <a:ext cx="2514600" cy="1143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838200" y="1524000"/>
              <a:ext cx="2362200" cy="923330"/>
            </a:xfrm>
            <a:prstGeom prst="rect">
              <a:avLst/>
            </a:prstGeom>
            <a:noFill/>
          </p:spPr>
          <p:txBody>
            <a:bodyPr wrap="square" rtlCol="0">
              <a:spAutoFit/>
            </a:bodyPr>
            <a:lstStyle/>
            <a:p>
              <a:pPr algn="ctr"/>
              <a:r>
                <a:rPr lang="en-US" dirty="0" smtClean="0"/>
                <a:t>Run linear regression to get </a:t>
              </a:r>
              <a:r>
                <a:rPr lang="en-US" dirty="0" err="1" smtClean="0"/>
                <a:t>debias</a:t>
              </a:r>
              <a:r>
                <a:rPr lang="en-US" dirty="0" smtClean="0"/>
                <a:t> coefficients</a:t>
              </a:r>
              <a:endParaRPr lang="en-US" dirty="0"/>
            </a:p>
          </p:txBody>
        </p:sp>
      </p:grpSp>
      <p:cxnSp>
        <p:nvCxnSpPr>
          <p:cNvPr id="18" name="Straight Arrow Connector 17"/>
          <p:cNvCxnSpPr>
            <a:stCxn id="5" idx="2"/>
            <a:endCxn id="9" idx="0"/>
          </p:cNvCxnSpPr>
          <p:nvPr/>
        </p:nvCxnSpPr>
        <p:spPr>
          <a:xfrm>
            <a:off x="2209800" y="2286000"/>
            <a:ext cx="0" cy="228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a:endCxn id="12" idx="0"/>
          </p:cNvCxnSpPr>
          <p:nvPr/>
        </p:nvCxnSpPr>
        <p:spPr>
          <a:xfrm>
            <a:off x="2209800" y="3657600"/>
            <a:ext cx="5861" cy="228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13" idx="2"/>
          </p:cNvCxnSpPr>
          <p:nvPr/>
        </p:nvCxnSpPr>
        <p:spPr>
          <a:xfrm>
            <a:off x="2215661" y="5029200"/>
            <a:ext cx="0" cy="20972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7" name="Slide Number Placeholder 16"/>
          <p:cNvSpPr>
            <a:spLocks noGrp="1"/>
          </p:cNvSpPr>
          <p:nvPr>
            <p:ph type="sldNum" sz="quarter" idx="12"/>
          </p:nvPr>
        </p:nvSpPr>
        <p:spPr/>
        <p:txBody>
          <a:bodyPr/>
          <a:lstStyle/>
          <a:p>
            <a:fld id="{E9353CB8-35B8-441F-A176-6CE3BA725640}" type="slidenum">
              <a:rPr lang="en-US" smtClean="0"/>
              <a:pPr/>
              <a:t>57</a:t>
            </a:fld>
            <a:endParaRPr lang="en-US"/>
          </a:p>
        </p:txBody>
      </p:sp>
    </p:spTree>
    <p:extLst>
      <p:ext uri="{BB962C8B-B14F-4D97-AF65-F5344CB8AC3E}">
        <p14:creationId xmlns:p14="http://schemas.microsoft.com/office/powerpoint/2010/main" val="501341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Batch ESP</a:t>
            </a:r>
            <a:endParaRPr lang="en-US" sz="3600" dirty="0"/>
          </a:p>
        </p:txBody>
      </p:sp>
      <p:sp>
        <p:nvSpPr>
          <p:cNvPr id="5" name="TextBox 4"/>
          <p:cNvSpPr txBox="1"/>
          <p:nvPr/>
        </p:nvSpPr>
        <p:spPr>
          <a:xfrm>
            <a:off x="838200" y="1294686"/>
            <a:ext cx="7848600" cy="5078313"/>
          </a:xfrm>
          <a:prstGeom prst="rect">
            <a:avLst/>
          </a:prstGeom>
          <a:noFill/>
        </p:spPr>
        <p:txBody>
          <a:bodyPr wrap="square" rtlCol="0">
            <a:spAutoFit/>
          </a:bodyPr>
          <a:lstStyle/>
          <a:p>
            <a:pPr marL="285750" indent="-285750">
              <a:buFont typeface="Arial" pitchFamily="34" charset="0"/>
              <a:buChar char="•"/>
            </a:pPr>
            <a:r>
              <a:rPr lang="en-US" b="1" dirty="0" smtClean="0"/>
              <a:t>Create batch configuration file </a:t>
            </a:r>
          </a:p>
          <a:p>
            <a:pPr marL="742950" lvl="1" indent="-285750">
              <a:buFont typeface="Arial" pitchFamily="34" charset="0"/>
              <a:buChar char="•"/>
            </a:pPr>
            <a:r>
              <a:rPr lang="en-US" dirty="0" smtClean="0"/>
              <a:t>Lists all basins to run and the forecast period</a:t>
            </a:r>
            <a:endParaRPr lang="en-US" dirty="0"/>
          </a:p>
          <a:p>
            <a:pPr marL="285750" indent="-285750">
              <a:buFont typeface="Arial" pitchFamily="34" charset="0"/>
              <a:buChar char="•"/>
            </a:pPr>
            <a:r>
              <a:rPr lang="en-US" b="1" dirty="0" smtClean="0"/>
              <a:t>Update model data files to current date</a:t>
            </a:r>
          </a:p>
          <a:p>
            <a:pPr marL="742950" lvl="1" indent="-285750">
              <a:buFont typeface="Arial" pitchFamily="34" charset="0"/>
              <a:buChar char="•"/>
            </a:pPr>
            <a:r>
              <a:rPr lang="en-US" dirty="0" smtClean="0"/>
              <a:t>Update begins at start of current water year to accommodate possible data edits</a:t>
            </a:r>
          </a:p>
          <a:p>
            <a:pPr marL="742950" lvl="1" indent="-285750">
              <a:buFont typeface="Arial" pitchFamily="34" charset="0"/>
              <a:buChar char="•"/>
            </a:pPr>
            <a:r>
              <a:rPr lang="en-US" dirty="0" smtClean="0"/>
              <a:t>File </a:t>
            </a:r>
            <a:r>
              <a:rPr lang="en-US" dirty="0" smtClean="0">
                <a:solidFill>
                  <a:schemeClr val="accent5">
                    <a:lumMod val="75000"/>
                  </a:schemeClr>
                </a:solidFill>
              </a:rPr>
              <a:t>data.csv</a:t>
            </a:r>
            <a:r>
              <a:rPr lang="en-US" dirty="0" smtClean="0"/>
              <a:t> stored in </a:t>
            </a:r>
            <a:r>
              <a:rPr lang="en-US" dirty="0" smtClean="0">
                <a:solidFill>
                  <a:schemeClr val="accent5">
                    <a:lumMod val="75000"/>
                  </a:schemeClr>
                </a:solidFill>
              </a:rPr>
              <a:t>data/&lt;</a:t>
            </a:r>
            <a:r>
              <a:rPr lang="en-US" dirty="0" err="1" smtClean="0">
                <a:solidFill>
                  <a:schemeClr val="accent5">
                    <a:lumMod val="75000"/>
                  </a:schemeClr>
                </a:solidFill>
              </a:rPr>
              <a:t>basin_name</a:t>
            </a:r>
            <a:r>
              <a:rPr lang="en-US" dirty="0" smtClean="0">
                <a:solidFill>
                  <a:schemeClr val="accent5">
                    <a:lumMod val="75000"/>
                  </a:schemeClr>
                </a:solidFill>
              </a:rPr>
              <a:t>&gt;</a:t>
            </a:r>
            <a:endParaRPr lang="en-US" dirty="0"/>
          </a:p>
          <a:p>
            <a:pPr marL="285750" indent="-285750">
              <a:buFont typeface="Arial" pitchFamily="34" charset="0"/>
              <a:buChar char="•"/>
            </a:pPr>
            <a:r>
              <a:rPr lang="en-US" b="1" dirty="0" smtClean="0"/>
              <a:t>Run ESP on each basin</a:t>
            </a:r>
          </a:p>
          <a:p>
            <a:pPr marL="742950" lvl="1" indent="-285750">
              <a:buFont typeface="Arial" pitchFamily="34" charset="0"/>
              <a:buChar char="•"/>
            </a:pPr>
            <a:r>
              <a:rPr lang="en-US" dirty="0" smtClean="0"/>
              <a:t>Uses </a:t>
            </a:r>
            <a:r>
              <a:rPr lang="en-US" dirty="0" smtClean="0">
                <a:solidFill>
                  <a:schemeClr val="accent5">
                    <a:lumMod val="75000"/>
                  </a:schemeClr>
                </a:solidFill>
              </a:rPr>
              <a:t>&lt;</a:t>
            </a:r>
            <a:r>
              <a:rPr lang="en-US" dirty="0" err="1" smtClean="0">
                <a:solidFill>
                  <a:schemeClr val="accent5">
                    <a:lumMod val="75000"/>
                  </a:schemeClr>
                </a:solidFill>
              </a:rPr>
              <a:t>basin_name</a:t>
            </a:r>
            <a:r>
              <a:rPr lang="en-US" dirty="0" smtClean="0">
                <a:solidFill>
                  <a:schemeClr val="accent5">
                    <a:lumMod val="75000"/>
                  </a:schemeClr>
                </a:solidFill>
              </a:rPr>
              <a:t>&gt;.</a:t>
            </a:r>
            <a:r>
              <a:rPr lang="en-US" dirty="0" err="1" smtClean="0">
                <a:solidFill>
                  <a:schemeClr val="accent5">
                    <a:lumMod val="75000"/>
                  </a:schemeClr>
                </a:solidFill>
              </a:rPr>
              <a:t>esp</a:t>
            </a:r>
            <a:r>
              <a:rPr lang="en-US" dirty="0" smtClean="0">
                <a:solidFill>
                  <a:schemeClr val="accent5">
                    <a:lumMod val="75000"/>
                  </a:schemeClr>
                </a:solidFill>
              </a:rPr>
              <a:t> </a:t>
            </a:r>
          </a:p>
          <a:p>
            <a:pPr marL="742950" lvl="1" indent="-285750">
              <a:buFont typeface="Arial" pitchFamily="34" charset="0"/>
              <a:buChar char="•"/>
            </a:pPr>
            <a:r>
              <a:rPr lang="en-US" dirty="0" smtClean="0"/>
              <a:t>Create </a:t>
            </a:r>
            <a:r>
              <a:rPr lang="en-US" dirty="0" smtClean="0">
                <a:solidFill>
                  <a:schemeClr val="accent5">
                    <a:lumMod val="75000"/>
                  </a:schemeClr>
                </a:solidFill>
              </a:rPr>
              <a:t>summary.csv</a:t>
            </a:r>
            <a:r>
              <a:rPr lang="en-US" dirty="0" smtClean="0"/>
              <a:t> output file and store in </a:t>
            </a:r>
            <a:r>
              <a:rPr lang="en-US" dirty="0" smtClean="0">
                <a:solidFill>
                  <a:schemeClr val="accent5">
                    <a:lumMod val="75000"/>
                  </a:schemeClr>
                </a:solidFill>
              </a:rPr>
              <a:t>forecast/&lt;</a:t>
            </a:r>
            <a:r>
              <a:rPr lang="en-US" dirty="0" err="1" smtClean="0">
                <a:solidFill>
                  <a:schemeClr val="accent5">
                    <a:lumMod val="75000"/>
                  </a:schemeClr>
                </a:solidFill>
              </a:rPr>
              <a:t>basin_name</a:t>
            </a:r>
            <a:r>
              <a:rPr lang="en-US" dirty="0" smtClean="0">
                <a:solidFill>
                  <a:schemeClr val="accent5">
                    <a:lumMod val="75000"/>
                  </a:schemeClr>
                </a:solidFill>
              </a:rPr>
              <a:t>&gt;</a:t>
            </a:r>
            <a:endParaRPr lang="en-US" dirty="0"/>
          </a:p>
          <a:p>
            <a:pPr marL="285750" indent="-285750">
              <a:buFont typeface="Arial" pitchFamily="34" charset="0"/>
              <a:buChar char="•"/>
            </a:pPr>
            <a:r>
              <a:rPr lang="en-US" b="1" dirty="0" smtClean="0"/>
              <a:t>Run ForecastRaw.java against summary.csv </a:t>
            </a:r>
            <a:endParaRPr lang="en-US" dirty="0"/>
          </a:p>
          <a:p>
            <a:pPr marL="742950" lvl="1" indent="-285750">
              <a:buFont typeface="Arial" pitchFamily="34" charset="0"/>
              <a:buChar char="•"/>
            </a:pPr>
            <a:r>
              <a:rPr lang="en-US" dirty="0" smtClean="0"/>
              <a:t>generates raw forecasts for selected probabilities of </a:t>
            </a:r>
            <a:r>
              <a:rPr lang="en-US" dirty="0" err="1" smtClean="0"/>
              <a:t>exceedence</a:t>
            </a:r>
            <a:r>
              <a:rPr lang="en-US" dirty="0" smtClean="0"/>
              <a:t> (</a:t>
            </a:r>
            <a:r>
              <a:rPr lang="en-US" dirty="0" err="1" smtClean="0"/>
              <a:t>eg</a:t>
            </a:r>
            <a:r>
              <a:rPr lang="en-US" dirty="0" smtClean="0"/>
              <a:t>. 90, 70, 50, 30, 10)</a:t>
            </a:r>
            <a:endParaRPr lang="en-US" dirty="0"/>
          </a:p>
          <a:p>
            <a:pPr marL="742950" lvl="1" indent="-285750">
              <a:buFont typeface="Arial" pitchFamily="34" charset="0"/>
              <a:buChar char="•"/>
            </a:pPr>
            <a:r>
              <a:rPr lang="en-US" dirty="0" smtClean="0"/>
              <a:t>applies regression coefficients from </a:t>
            </a:r>
            <a:r>
              <a:rPr lang="en-US" dirty="0" err="1" smtClean="0"/>
              <a:t>Debias_ESP</a:t>
            </a:r>
            <a:r>
              <a:rPr lang="en-US" dirty="0" smtClean="0"/>
              <a:t> to adjust raw forecast values</a:t>
            </a:r>
          </a:p>
          <a:p>
            <a:pPr marL="742950" lvl="1" indent="-285750">
              <a:buFont typeface="Arial" pitchFamily="34" charset="0"/>
              <a:buChar char="•"/>
            </a:pPr>
            <a:r>
              <a:rPr lang="en-US" dirty="0" smtClean="0"/>
              <a:t>Creates the file </a:t>
            </a:r>
            <a:r>
              <a:rPr lang="en-US" dirty="0" smtClean="0">
                <a:solidFill>
                  <a:schemeClr val="accent5">
                    <a:lumMod val="75000"/>
                  </a:schemeClr>
                </a:solidFill>
              </a:rPr>
              <a:t>fc_&lt;</a:t>
            </a:r>
            <a:r>
              <a:rPr lang="en-US" dirty="0" err="1" smtClean="0">
                <a:solidFill>
                  <a:schemeClr val="accent5">
                    <a:lumMod val="75000"/>
                  </a:schemeClr>
                </a:solidFill>
              </a:rPr>
              <a:t>forecast_date</a:t>
            </a:r>
            <a:r>
              <a:rPr lang="en-US" dirty="0" smtClean="0">
                <a:solidFill>
                  <a:schemeClr val="accent5">
                    <a:lumMod val="75000"/>
                  </a:schemeClr>
                </a:solidFill>
              </a:rPr>
              <a:t>&gt;.</a:t>
            </a:r>
            <a:r>
              <a:rPr lang="en-US" dirty="0" err="1" smtClean="0">
                <a:solidFill>
                  <a:schemeClr val="accent5">
                    <a:lumMod val="75000"/>
                  </a:schemeClr>
                </a:solidFill>
              </a:rPr>
              <a:t>csv</a:t>
            </a:r>
            <a:r>
              <a:rPr lang="en-US" dirty="0" smtClean="0"/>
              <a:t>  stored in </a:t>
            </a:r>
            <a:r>
              <a:rPr lang="en-US" dirty="0" smtClean="0">
                <a:solidFill>
                  <a:schemeClr val="accent5">
                    <a:lumMod val="75000"/>
                  </a:schemeClr>
                </a:solidFill>
              </a:rPr>
              <a:t>forecast/&lt;</a:t>
            </a:r>
            <a:r>
              <a:rPr lang="en-US" dirty="0" err="1" smtClean="0">
                <a:solidFill>
                  <a:schemeClr val="accent5">
                    <a:lumMod val="75000"/>
                  </a:schemeClr>
                </a:solidFill>
              </a:rPr>
              <a:t>basin_name</a:t>
            </a:r>
            <a:r>
              <a:rPr lang="en-US" dirty="0" smtClean="0">
                <a:solidFill>
                  <a:schemeClr val="accent5">
                    <a:lumMod val="75000"/>
                  </a:schemeClr>
                </a:solidFill>
              </a:rPr>
              <a:t>&gt;</a:t>
            </a:r>
            <a:endParaRPr lang="en-US" dirty="0" smtClean="0"/>
          </a:p>
          <a:p>
            <a:pPr marL="1200150" lvl="2" indent="-285750">
              <a:buFont typeface="Arial" pitchFamily="34" charset="0"/>
              <a:buChar char="•"/>
            </a:pPr>
            <a:r>
              <a:rPr lang="en-US" dirty="0" smtClean="0"/>
              <a:t>contains the raw and </a:t>
            </a:r>
            <a:r>
              <a:rPr lang="en-US" dirty="0" err="1" smtClean="0"/>
              <a:t>debiased</a:t>
            </a:r>
            <a:r>
              <a:rPr lang="en-US" dirty="0" smtClean="0"/>
              <a:t> forecast values for the selected probabilities of </a:t>
            </a:r>
            <a:r>
              <a:rPr lang="en-US" dirty="0" err="1" smtClean="0"/>
              <a:t>exceedence</a:t>
            </a:r>
            <a:r>
              <a:rPr lang="en-US" dirty="0" smtClean="0"/>
              <a:t> </a:t>
            </a:r>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58</a:t>
            </a:fld>
            <a:endParaRPr lang="en-US"/>
          </a:p>
        </p:txBody>
      </p:sp>
    </p:spTree>
    <p:extLst>
      <p:ext uri="{BB962C8B-B14F-4D97-AF65-F5344CB8AC3E}">
        <p14:creationId xmlns:p14="http://schemas.microsoft.com/office/powerpoint/2010/main" val="25082090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81000" y="2743200"/>
            <a:ext cx="8229600" cy="838200"/>
          </a:xfrm>
        </p:spPr>
        <p:txBody>
          <a:bodyPr/>
          <a:lstStyle/>
          <a:p>
            <a:r>
              <a:rPr lang="en-US" dirty="0" smtClean="0"/>
              <a:t>OMS3 - NIFA/NSF</a:t>
            </a:r>
            <a:endParaRPr lang="en-US" dirty="0"/>
          </a:p>
        </p:txBody>
      </p:sp>
      <p:sp>
        <p:nvSpPr>
          <p:cNvPr id="4" name="Slide Number Placeholder 3"/>
          <p:cNvSpPr>
            <a:spLocks noGrp="1"/>
          </p:cNvSpPr>
          <p:nvPr>
            <p:ph type="sldNum" sz="quarter" idx="12"/>
          </p:nvPr>
        </p:nvSpPr>
        <p:spPr/>
        <p:txBody>
          <a:bodyPr/>
          <a:lstStyle/>
          <a:p>
            <a:fld id="{E9353CB8-35B8-441F-A176-6CE3BA725640}" type="slidenum">
              <a:rPr lang="en-US" smtClean="0"/>
              <a:pPr/>
              <a:t>59</a:t>
            </a:fld>
            <a:endParaRPr lang="en-US"/>
          </a:p>
        </p:txBody>
      </p:sp>
    </p:spTree>
    <p:extLst>
      <p:ext uri="{BB962C8B-B14F-4D97-AF65-F5344CB8AC3E}">
        <p14:creationId xmlns:p14="http://schemas.microsoft.com/office/powerpoint/2010/main" val="103647133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457200" y="403225"/>
            <a:ext cx="8162925" cy="560388"/>
          </a:xfrm>
        </p:spPr>
        <p:txBody>
          <a:bodyPr/>
          <a:lstStyle/>
          <a:p>
            <a:pPr eaLnBrk="1" hangingPunct="1"/>
            <a:r>
              <a:rPr lang="de-DE" sz="2800" b="1" dirty="0" smtClean="0"/>
              <a:t>History of the OMS development</a:t>
            </a:r>
          </a:p>
        </p:txBody>
      </p:sp>
      <p:sp>
        <p:nvSpPr>
          <p:cNvPr id="10245" name="Rectangle 4"/>
          <p:cNvSpPr>
            <a:spLocks noChangeArrowheads="1"/>
          </p:cNvSpPr>
          <p:nvPr/>
        </p:nvSpPr>
        <p:spPr bwMode="auto">
          <a:xfrm>
            <a:off x="152400" y="1600200"/>
            <a:ext cx="8458200" cy="431800"/>
          </a:xfrm>
          <a:prstGeom prst="rect">
            <a:avLst/>
          </a:prstGeom>
          <a:solidFill>
            <a:schemeClr val="accent1">
              <a:lumMod val="50000"/>
            </a:schemeClr>
          </a:solidFill>
          <a:ln w="9525">
            <a:solidFill>
              <a:schemeClr val="tx1"/>
            </a:solidFill>
            <a:miter lim="800000"/>
            <a:headEnd/>
            <a:tailEnd/>
          </a:ln>
        </p:spPr>
        <p:txBody>
          <a:bodyPr wrap="none" lIns="90000" tIns="46800" rIns="90000" bIns="46800" anchor="ctr"/>
          <a:lstStyle/>
          <a:p>
            <a:pPr algn="l"/>
            <a:r>
              <a:rPr lang="en-US" sz="1600" b="1" dirty="0">
                <a:solidFill>
                  <a:schemeClr val="bg1"/>
                </a:solidFill>
                <a:latin typeface="Tahoma" charset="0"/>
              </a:rPr>
              <a:t>2001/02               </a:t>
            </a:r>
            <a:r>
              <a:rPr lang="en-US" sz="1600" b="1" dirty="0" smtClean="0">
                <a:solidFill>
                  <a:schemeClr val="bg1"/>
                </a:solidFill>
                <a:latin typeface="Tahoma" charset="0"/>
              </a:rPr>
              <a:t>2003/04              2005/06              2007/09             2010/12/13  </a:t>
            </a:r>
            <a:endParaRPr lang="en-US" sz="1600" b="1" dirty="0">
              <a:solidFill>
                <a:schemeClr val="bg1"/>
              </a:solidFill>
              <a:latin typeface="Tahoma" charset="0"/>
            </a:endParaRPr>
          </a:p>
        </p:txBody>
      </p:sp>
      <p:sp>
        <p:nvSpPr>
          <p:cNvPr id="10246" name="Rectangle 5"/>
          <p:cNvSpPr>
            <a:spLocks noChangeArrowheads="1"/>
          </p:cNvSpPr>
          <p:nvPr/>
        </p:nvSpPr>
        <p:spPr bwMode="auto">
          <a:xfrm>
            <a:off x="1898650" y="2116137"/>
            <a:ext cx="1949450" cy="4618830"/>
          </a:xfrm>
          <a:prstGeom prst="rect">
            <a:avLst/>
          </a:prstGeom>
          <a:noFill/>
          <a:ln w="9525">
            <a:noFill/>
            <a:miter lim="800000"/>
            <a:headEnd/>
            <a:tailEnd/>
          </a:ln>
        </p:spPr>
        <p:txBody>
          <a:bodyPr lIns="90000" tIns="46800" rIns="90000" bIns="46800">
            <a:spAutoFit/>
          </a:bodyPr>
          <a:lstStyle/>
          <a:p>
            <a:pPr algn="l">
              <a:spcBef>
                <a:spcPct val="50000"/>
              </a:spcBef>
            </a:pPr>
            <a:r>
              <a:rPr lang="en-US" sz="1200" b="1" dirty="0" err="1" smtClean="0">
                <a:latin typeface="Verdana" pitchFamily="34" charset="0"/>
              </a:rPr>
              <a:t>Netbeans</a:t>
            </a:r>
            <a:r>
              <a:rPr lang="en-US" sz="1200" b="1" dirty="0" smtClean="0">
                <a:latin typeface="Verdana" pitchFamily="34" charset="0"/>
              </a:rPr>
              <a:t> Platform</a:t>
            </a:r>
            <a:endParaRPr lang="en-US" sz="1200" b="1" dirty="0">
              <a:latin typeface="Verdana" pitchFamily="34" charset="0"/>
            </a:endParaRPr>
          </a:p>
          <a:p>
            <a:pPr algn="l">
              <a:spcBef>
                <a:spcPct val="50000"/>
              </a:spcBef>
            </a:pPr>
            <a:r>
              <a:rPr lang="en-US" sz="1200" b="1" dirty="0" smtClean="0">
                <a:latin typeface="Verdana" pitchFamily="34" charset="0"/>
              </a:rPr>
              <a:t>Refactoring</a:t>
            </a:r>
            <a:endParaRPr lang="en-US" sz="1200" b="1" dirty="0">
              <a:latin typeface="Verdana" pitchFamily="34" charset="0"/>
            </a:endParaRPr>
          </a:p>
          <a:p>
            <a:pPr algn="l">
              <a:spcBef>
                <a:spcPct val="50000"/>
              </a:spcBef>
            </a:pPr>
            <a:r>
              <a:rPr lang="en-US" sz="1200" b="1" dirty="0">
                <a:latin typeface="Verdana" pitchFamily="34" charset="0"/>
              </a:rPr>
              <a:t>Central Version </a:t>
            </a:r>
            <a:r>
              <a:rPr lang="en-US" sz="1200" b="1" dirty="0" smtClean="0">
                <a:latin typeface="Verdana" pitchFamily="34" charset="0"/>
              </a:rPr>
              <a:t>Control</a:t>
            </a:r>
          </a:p>
          <a:p>
            <a:pPr algn="l">
              <a:spcBef>
                <a:spcPct val="50000"/>
              </a:spcBef>
            </a:pPr>
            <a:r>
              <a:rPr lang="en-US" sz="1200" b="1" dirty="0" smtClean="0">
                <a:latin typeface="Verdana" pitchFamily="34" charset="0"/>
              </a:rPr>
              <a:t>Standardize Component API</a:t>
            </a:r>
            <a:endParaRPr lang="en-US" sz="1200" b="1"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lnSpc>
                <a:spcPct val="150000"/>
              </a:lnSpc>
              <a:spcBef>
                <a:spcPct val="50000"/>
              </a:spcBef>
            </a:pPr>
            <a:endParaRPr lang="en-US" sz="1200" dirty="0" smtClean="0">
              <a:latin typeface="Verdana" pitchFamily="34" charset="0"/>
            </a:endParaRPr>
          </a:p>
          <a:p>
            <a:pPr algn="l">
              <a:lnSpc>
                <a:spcPct val="150000"/>
              </a:lnSpc>
              <a:spcBef>
                <a:spcPct val="50000"/>
              </a:spcBef>
            </a:pPr>
            <a:endParaRPr lang="en-US" sz="1200" dirty="0" smtClean="0">
              <a:latin typeface="Verdana" pitchFamily="34" charset="0"/>
            </a:endParaRPr>
          </a:p>
          <a:p>
            <a:pPr algn="l">
              <a:lnSpc>
                <a:spcPct val="150000"/>
              </a:lnSpc>
              <a:spcBef>
                <a:spcPct val="50000"/>
              </a:spcBef>
            </a:pPr>
            <a:endParaRPr lang="en-US" sz="1200" dirty="0" smtClean="0">
              <a:latin typeface="Verdana" pitchFamily="34" charset="0"/>
            </a:endParaRPr>
          </a:p>
          <a:p>
            <a:pPr algn="l">
              <a:lnSpc>
                <a:spcPct val="150000"/>
              </a:lnSpc>
              <a:spcBef>
                <a:spcPct val="50000"/>
              </a:spcBef>
            </a:pPr>
            <a:endParaRPr lang="en-US" sz="1200" dirty="0" smtClean="0">
              <a:latin typeface="Verdana" pitchFamily="34" charset="0"/>
            </a:endParaRPr>
          </a:p>
          <a:p>
            <a:pPr algn="l">
              <a:spcBef>
                <a:spcPct val="50000"/>
              </a:spcBef>
            </a:pPr>
            <a:r>
              <a:rPr lang="en-US" sz="1200" b="1" dirty="0" smtClean="0">
                <a:solidFill>
                  <a:schemeClr val="accent1">
                    <a:lumMod val="75000"/>
                  </a:schemeClr>
                </a:solidFill>
                <a:latin typeface="Verdana" pitchFamily="34" charset="0"/>
              </a:rPr>
              <a:t>PRMS - Prototype</a:t>
            </a:r>
            <a:endParaRPr lang="en-US" sz="1200" b="1" dirty="0">
              <a:solidFill>
                <a:schemeClr val="accent1">
                  <a:lumMod val="75000"/>
                </a:schemeClr>
              </a:solidFill>
              <a:latin typeface="Verdana" pitchFamily="34" charset="0"/>
            </a:endParaRPr>
          </a:p>
          <a:p>
            <a:pPr algn="l">
              <a:spcBef>
                <a:spcPct val="50000"/>
              </a:spcBef>
            </a:pPr>
            <a:endParaRPr lang="en-US" sz="1200" dirty="0">
              <a:latin typeface="Verdana" pitchFamily="34" charset="0"/>
            </a:endParaRPr>
          </a:p>
        </p:txBody>
      </p:sp>
      <p:sp>
        <p:nvSpPr>
          <p:cNvPr id="10247" name="Rectangle 6"/>
          <p:cNvSpPr>
            <a:spLocks noChangeArrowheads="1"/>
          </p:cNvSpPr>
          <p:nvPr/>
        </p:nvSpPr>
        <p:spPr bwMode="auto">
          <a:xfrm>
            <a:off x="3657600" y="2085735"/>
            <a:ext cx="1752600" cy="4618830"/>
          </a:xfrm>
          <a:prstGeom prst="rect">
            <a:avLst/>
          </a:prstGeom>
          <a:noFill/>
          <a:ln w="9525">
            <a:noFill/>
            <a:miter lim="800000"/>
            <a:headEnd/>
            <a:tailEnd/>
          </a:ln>
        </p:spPr>
        <p:txBody>
          <a:bodyPr wrap="square" lIns="90000" tIns="46800" rIns="90000" bIns="46800">
            <a:spAutoFit/>
          </a:bodyPr>
          <a:lstStyle/>
          <a:p>
            <a:pPr algn="l">
              <a:spcBef>
                <a:spcPct val="50000"/>
              </a:spcBef>
            </a:pPr>
            <a:r>
              <a:rPr lang="en-US" sz="1200" b="1" dirty="0" smtClean="0">
                <a:latin typeface="Verdana" pitchFamily="34" charset="0"/>
              </a:rPr>
              <a:t>Modeling </a:t>
            </a:r>
            <a:r>
              <a:rPr lang="en-US" sz="1200" b="1" dirty="0">
                <a:latin typeface="Verdana" pitchFamily="34" charset="0"/>
              </a:rPr>
              <a:t>Projects</a:t>
            </a:r>
          </a:p>
          <a:p>
            <a:pPr algn="l">
              <a:spcBef>
                <a:spcPct val="50000"/>
              </a:spcBef>
            </a:pPr>
            <a:r>
              <a:rPr lang="en-US" sz="1200" b="1" dirty="0" smtClean="0">
                <a:latin typeface="Verdana" pitchFamily="34" charset="0"/>
              </a:rPr>
              <a:t>USDA </a:t>
            </a:r>
            <a:r>
              <a:rPr lang="en-US" sz="1200" b="1" dirty="0" err="1" smtClean="0">
                <a:latin typeface="Verdana" pitchFamily="34" charset="0"/>
              </a:rPr>
              <a:t>CoLab</a:t>
            </a:r>
            <a:r>
              <a:rPr lang="en-US" sz="1200" b="1" dirty="0" smtClean="0">
                <a:latin typeface="Verdana" pitchFamily="34" charset="0"/>
              </a:rPr>
              <a:t> </a:t>
            </a:r>
            <a:r>
              <a:rPr lang="en-US" sz="1200" b="1" dirty="0">
                <a:latin typeface="Verdana" pitchFamily="34" charset="0"/>
              </a:rPr>
              <a:t>Use </a:t>
            </a:r>
          </a:p>
          <a:p>
            <a:pPr algn="l">
              <a:spcBef>
                <a:spcPct val="50000"/>
              </a:spcBef>
            </a:pPr>
            <a:r>
              <a:rPr lang="en-US" sz="1200" b="1" dirty="0">
                <a:latin typeface="Verdana" pitchFamily="34" charset="0"/>
              </a:rPr>
              <a:t>Project </a:t>
            </a:r>
            <a:r>
              <a:rPr lang="en-US" sz="1200" b="1" dirty="0" smtClean="0">
                <a:latin typeface="Verdana" pitchFamily="34" charset="0"/>
              </a:rPr>
              <a:t>Plan/Process</a:t>
            </a:r>
          </a:p>
          <a:p>
            <a:pPr algn="l">
              <a:spcBef>
                <a:spcPct val="50000"/>
              </a:spcBef>
            </a:pPr>
            <a:endParaRPr lang="en-US" sz="1200" b="1"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smtClean="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smtClean="0">
              <a:latin typeface="Verdana" pitchFamily="34" charset="0"/>
            </a:endParaRPr>
          </a:p>
          <a:p>
            <a:pPr algn="l">
              <a:spcBef>
                <a:spcPct val="50000"/>
              </a:spcBef>
            </a:pPr>
            <a:endParaRPr lang="en-US" sz="1200" dirty="0">
              <a:latin typeface="Verdana" pitchFamily="34" charset="0"/>
            </a:endParaRPr>
          </a:p>
          <a:p>
            <a:pPr algn="l">
              <a:spcBef>
                <a:spcPct val="50000"/>
              </a:spcBef>
            </a:pPr>
            <a:r>
              <a:rPr lang="en-US" sz="1200" b="1" dirty="0" smtClean="0">
                <a:solidFill>
                  <a:schemeClr val="accent1">
                    <a:lumMod val="75000"/>
                  </a:schemeClr>
                </a:solidFill>
                <a:latin typeface="Verdana" pitchFamily="34" charset="0"/>
              </a:rPr>
              <a:t>PRMS WSF</a:t>
            </a:r>
          </a:p>
          <a:p>
            <a:pPr algn="l">
              <a:spcBef>
                <a:spcPct val="50000"/>
              </a:spcBef>
            </a:pPr>
            <a:r>
              <a:rPr lang="en-US" sz="1200" b="1" dirty="0" smtClean="0">
                <a:solidFill>
                  <a:schemeClr val="accent1">
                    <a:lumMod val="75000"/>
                  </a:schemeClr>
                </a:solidFill>
                <a:latin typeface="Verdana" pitchFamily="34" charset="0"/>
              </a:rPr>
              <a:t>CEAP</a:t>
            </a:r>
          </a:p>
          <a:p>
            <a:pPr algn="l">
              <a:spcBef>
                <a:spcPct val="50000"/>
              </a:spcBef>
            </a:pPr>
            <a:endParaRPr lang="en-US" sz="1200" b="1" dirty="0">
              <a:latin typeface="Verdana" pitchFamily="34" charset="0"/>
            </a:endParaRPr>
          </a:p>
        </p:txBody>
      </p:sp>
      <p:sp>
        <p:nvSpPr>
          <p:cNvPr id="10248" name="Rectangle 7"/>
          <p:cNvSpPr>
            <a:spLocks noChangeArrowheads="1"/>
          </p:cNvSpPr>
          <p:nvPr/>
        </p:nvSpPr>
        <p:spPr bwMode="auto">
          <a:xfrm>
            <a:off x="161925" y="2116137"/>
            <a:ext cx="1584325" cy="4064832"/>
          </a:xfrm>
          <a:prstGeom prst="rect">
            <a:avLst/>
          </a:prstGeom>
          <a:noFill/>
          <a:ln w="9525">
            <a:noFill/>
            <a:miter lim="800000"/>
            <a:headEnd/>
            <a:tailEnd/>
          </a:ln>
        </p:spPr>
        <p:txBody>
          <a:bodyPr wrap="square" lIns="90000" tIns="46800" rIns="90000" bIns="46800">
            <a:spAutoFit/>
          </a:bodyPr>
          <a:lstStyle/>
          <a:p>
            <a:pPr algn="l">
              <a:spcBef>
                <a:spcPct val="50000"/>
              </a:spcBef>
            </a:pPr>
            <a:r>
              <a:rPr lang="en-US" sz="1200" b="1" dirty="0">
                <a:latin typeface="Verdana" pitchFamily="34" charset="0"/>
              </a:rPr>
              <a:t>Initial Prototype</a:t>
            </a:r>
          </a:p>
          <a:p>
            <a:pPr algn="l">
              <a:spcBef>
                <a:spcPct val="50000"/>
              </a:spcBef>
            </a:pPr>
            <a:r>
              <a:rPr lang="en-US" sz="1200" b="1" dirty="0">
                <a:latin typeface="Verdana" pitchFamily="34" charset="0"/>
              </a:rPr>
              <a:t>Swing </a:t>
            </a:r>
            <a:r>
              <a:rPr lang="en-US" sz="1200" b="1" dirty="0" smtClean="0">
                <a:latin typeface="Verdana" pitchFamily="34" charset="0"/>
              </a:rPr>
              <a:t>based</a:t>
            </a:r>
          </a:p>
          <a:p>
            <a:pPr algn="l">
              <a:spcBef>
                <a:spcPct val="50000"/>
              </a:spcBef>
            </a:pPr>
            <a:endParaRPr lang="en-US" sz="1200" b="1" dirty="0" smtClean="0">
              <a:latin typeface="Verdana" pitchFamily="34" charset="0"/>
            </a:endParaRPr>
          </a:p>
          <a:p>
            <a:pPr algn="l">
              <a:spcBef>
                <a:spcPct val="50000"/>
              </a:spcBef>
            </a:pPr>
            <a:endParaRPr lang="en-US" sz="1200" b="1" dirty="0" smtClean="0">
              <a:latin typeface="Verdana" pitchFamily="34" charset="0"/>
            </a:endParaRPr>
          </a:p>
          <a:p>
            <a:pPr algn="l">
              <a:spcBef>
                <a:spcPct val="50000"/>
              </a:spcBef>
            </a:pPr>
            <a:endParaRPr lang="en-US" sz="1200" b="1" dirty="0" smtClean="0">
              <a:latin typeface="Verdana" pitchFamily="34" charset="0"/>
            </a:endParaRPr>
          </a:p>
          <a:p>
            <a:pPr algn="l">
              <a:spcBef>
                <a:spcPct val="50000"/>
              </a:spcBef>
            </a:pPr>
            <a:endParaRPr lang="en-US" sz="1200" b="1" dirty="0" smtClean="0">
              <a:latin typeface="Verdana" pitchFamily="34" charset="0"/>
            </a:endParaRPr>
          </a:p>
          <a:p>
            <a:pPr algn="l">
              <a:spcBef>
                <a:spcPct val="50000"/>
              </a:spcBef>
            </a:pPr>
            <a:endParaRPr lang="en-US" sz="1200" b="1" dirty="0" smtClean="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dirty="0">
              <a:latin typeface="Verdana" pitchFamily="34" charset="0"/>
            </a:endParaRPr>
          </a:p>
          <a:p>
            <a:pPr algn="l">
              <a:spcBef>
                <a:spcPct val="50000"/>
              </a:spcBef>
            </a:pPr>
            <a:endParaRPr lang="en-US" sz="1200" b="1" dirty="0">
              <a:latin typeface="Verdana" pitchFamily="34" charset="0"/>
            </a:endParaRPr>
          </a:p>
        </p:txBody>
      </p:sp>
      <p:sp>
        <p:nvSpPr>
          <p:cNvPr id="10249" name="AutoShape 9"/>
          <p:cNvSpPr>
            <a:spLocks noChangeArrowheads="1"/>
          </p:cNvSpPr>
          <p:nvPr/>
        </p:nvSpPr>
        <p:spPr bwMode="auto">
          <a:xfrm>
            <a:off x="1289050" y="1670050"/>
            <a:ext cx="609600" cy="304800"/>
          </a:xfrm>
          <a:prstGeom prst="rightArrow">
            <a:avLst>
              <a:gd name="adj1" fmla="val 50000"/>
              <a:gd name="adj2" fmla="val 50000"/>
            </a:avLst>
          </a:prstGeom>
          <a:solidFill>
            <a:schemeClr val="bg1"/>
          </a:solidFill>
          <a:ln w="9525">
            <a:solidFill>
              <a:schemeClr val="tx1"/>
            </a:solidFill>
            <a:miter lim="800000"/>
            <a:headEnd/>
            <a:tailEnd/>
          </a:ln>
        </p:spPr>
        <p:txBody>
          <a:bodyPr wrap="none" lIns="90000" tIns="46800" rIns="90000" bIns="46800" anchor="ctr"/>
          <a:lstStyle/>
          <a:p>
            <a:endParaRPr lang="en-GB">
              <a:latin typeface="Tahoma" charset="0"/>
            </a:endParaRPr>
          </a:p>
        </p:txBody>
      </p:sp>
      <p:sp>
        <p:nvSpPr>
          <p:cNvPr id="10250" name="AutoShape 11"/>
          <p:cNvSpPr>
            <a:spLocks noChangeArrowheads="1"/>
          </p:cNvSpPr>
          <p:nvPr/>
        </p:nvSpPr>
        <p:spPr bwMode="auto">
          <a:xfrm>
            <a:off x="3117850" y="1670050"/>
            <a:ext cx="609600" cy="304800"/>
          </a:xfrm>
          <a:prstGeom prst="rightArrow">
            <a:avLst>
              <a:gd name="adj1" fmla="val 50000"/>
              <a:gd name="adj2" fmla="val 50000"/>
            </a:avLst>
          </a:prstGeom>
          <a:solidFill>
            <a:schemeClr val="bg1"/>
          </a:solidFill>
          <a:ln w="9525">
            <a:solidFill>
              <a:schemeClr val="tx1"/>
            </a:solidFill>
            <a:miter lim="800000"/>
            <a:headEnd/>
            <a:tailEnd/>
          </a:ln>
        </p:spPr>
        <p:txBody>
          <a:bodyPr wrap="none" lIns="90000" tIns="46800" rIns="90000" bIns="46800" anchor="ctr"/>
          <a:lstStyle/>
          <a:p>
            <a:endParaRPr lang="en-GB">
              <a:latin typeface="Tahoma" charset="0"/>
            </a:endParaRPr>
          </a:p>
        </p:txBody>
      </p:sp>
      <p:sp>
        <p:nvSpPr>
          <p:cNvPr id="10251" name="AutoShape 12"/>
          <p:cNvSpPr>
            <a:spLocks noChangeArrowheads="1"/>
          </p:cNvSpPr>
          <p:nvPr/>
        </p:nvSpPr>
        <p:spPr bwMode="auto">
          <a:xfrm>
            <a:off x="4794250" y="1682750"/>
            <a:ext cx="609600" cy="304800"/>
          </a:xfrm>
          <a:prstGeom prst="rightArrow">
            <a:avLst>
              <a:gd name="adj1" fmla="val 50000"/>
              <a:gd name="adj2" fmla="val 50000"/>
            </a:avLst>
          </a:prstGeom>
          <a:solidFill>
            <a:schemeClr val="bg1"/>
          </a:solidFill>
          <a:ln w="9525">
            <a:solidFill>
              <a:schemeClr val="tx1"/>
            </a:solidFill>
            <a:miter lim="800000"/>
            <a:headEnd/>
            <a:tailEnd/>
          </a:ln>
        </p:spPr>
        <p:txBody>
          <a:bodyPr wrap="none" lIns="90000" tIns="46800" rIns="90000" bIns="46800" anchor="ctr"/>
          <a:lstStyle/>
          <a:p>
            <a:endParaRPr lang="en-GB">
              <a:latin typeface="Tahoma" charset="0"/>
            </a:endParaRPr>
          </a:p>
        </p:txBody>
      </p:sp>
      <p:sp>
        <p:nvSpPr>
          <p:cNvPr id="10252" name="Rectangle 13"/>
          <p:cNvSpPr>
            <a:spLocks noChangeArrowheads="1"/>
          </p:cNvSpPr>
          <p:nvPr/>
        </p:nvSpPr>
        <p:spPr bwMode="auto">
          <a:xfrm>
            <a:off x="5370513" y="2100262"/>
            <a:ext cx="1792287" cy="4157165"/>
          </a:xfrm>
          <a:prstGeom prst="rect">
            <a:avLst/>
          </a:prstGeom>
          <a:noFill/>
          <a:ln w="9525">
            <a:noFill/>
            <a:miter lim="800000"/>
            <a:headEnd/>
            <a:tailEnd/>
          </a:ln>
        </p:spPr>
        <p:txBody>
          <a:bodyPr wrap="square" lIns="90000" tIns="46800" rIns="90000" bIns="46800">
            <a:spAutoFit/>
          </a:bodyPr>
          <a:lstStyle/>
          <a:p>
            <a:pPr algn="l">
              <a:spcBef>
                <a:spcPct val="50000"/>
              </a:spcBef>
            </a:pPr>
            <a:r>
              <a:rPr lang="en-US" sz="1200" b="1" dirty="0" smtClean="0">
                <a:latin typeface="Verdana" pitchFamily="34" charset="0"/>
              </a:rPr>
              <a:t>Calibration </a:t>
            </a:r>
            <a:r>
              <a:rPr lang="en-US" sz="1200" b="1" dirty="0">
                <a:latin typeface="Verdana" pitchFamily="34" charset="0"/>
              </a:rPr>
              <a:t>Tools</a:t>
            </a:r>
          </a:p>
          <a:p>
            <a:pPr algn="l">
              <a:spcBef>
                <a:spcPct val="50000"/>
              </a:spcBef>
            </a:pPr>
            <a:r>
              <a:rPr lang="en-US" sz="1200" b="1" dirty="0" smtClean="0">
                <a:latin typeface="Verdana" pitchFamily="34" charset="0"/>
              </a:rPr>
              <a:t>Sensitivity Analysis</a:t>
            </a:r>
            <a:endParaRPr lang="en-US" sz="1200" b="1" dirty="0">
              <a:latin typeface="Verdana" pitchFamily="34" charset="0"/>
            </a:endParaRPr>
          </a:p>
          <a:p>
            <a:pPr algn="l">
              <a:spcBef>
                <a:spcPct val="50000"/>
              </a:spcBef>
            </a:pPr>
            <a:r>
              <a:rPr lang="en-US" sz="1200" b="1" dirty="0">
                <a:latin typeface="Verdana" pitchFamily="34" charset="0"/>
              </a:rPr>
              <a:t>Uncertainty </a:t>
            </a:r>
            <a:r>
              <a:rPr lang="en-US" sz="1200" b="1" dirty="0" smtClean="0">
                <a:latin typeface="Verdana" pitchFamily="34" charset="0"/>
              </a:rPr>
              <a:t>Analysis</a:t>
            </a:r>
            <a:endParaRPr lang="en-US" sz="1200" b="1" dirty="0">
              <a:latin typeface="Verdana" pitchFamily="34" charset="0"/>
            </a:endParaRPr>
          </a:p>
          <a:p>
            <a:pPr algn="l">
              <a:spcBef>
                <a:spcPct val="50000"/>
              </a:spcBef>
            </a:pPr>
            <a:r>
              <a:rPr lang="en-US" sz="1200" b="1" dirty="0">
                <a:latin typeface="Verdana" pitchFamily="34" charset="0"/>
              </a:rPr>
              <a:t>Data Provisioning</a:t>
            </a:r>
          </a:p>
          <a:p>
            <a:pPr algn="l">
              <a:spcBef>
                <a:spcPct val="50000"/>
              </a:spcBef>
            </a:pPr>
            <a:r>
              <a:rPr lang="en-US" sz="1200" b="1" dirty="0" smtClean="0">
                <a:latin typeface="Verdana" pitchFamily="34" charset="0"/>
              </a:rPr>
              <a:t>Agency Governance</a:t>
            </a:r>
          </a:p>
          <a:p>
            <a:pPr algn="l">
              <a:spcBef>
                <a:spcPct val="50000"/>
              </a:spcBef>
            </a:pPr>
            <a:endParaRPr lang="en-US" sz="1200" b="1" dirty="0" smtClean="0">
              <a:solidFill>
                <a:srgbClr val="0070C0"/>
              </a:solidFill>
              <a:latin typeface="Verdana" pitchFamily="34" charset="0"/>
            </a:endParaRPr>
          </a:p>
          <a:p>
            <a:pPr algn="l">
              <a:spcBef>
                <a:spcPct val="50000"/>
              </a:spcBef>
            </a:pPr>
            <a:endParaRPr lang="en-US" sz="1200" dirty="0" smtClean="0">
              <a:latin typeface="Verdana" pitchFamily="34" charset="0"/>
            </a:endParaRPr>
          </a:p>
          <a:p>
            <a:pPr algn="l">
              <a:spcBef>
                <a:spcPct val="50000"/>
              </a:spcBef>
            </a:pPr>
            <a:endParaRPr lang="en-US" sz="1200" dirty="0" smtClean="0">
              <a:latin typeface="Verdana" pitchFamily="34" charset="0"/>
            </a:endParaRPr>
          </a:p>
          <a:p>
            <a:pPr algn="l">
              <a:spcBef>
                <a:spcPct val="50000"/>
              </a:spcBef>
            </a:pPr>
            <a:endParaRPr lang="en-US" sz="1200" dirty="0" smtClean="0">
              <a:latin typeface="Verdana" pitchFamily="34" charset="0"/>
            </a:endParaRPr>
          </a:p>
          <a:p>
            <a:pPr algn="l">
              <a:spcBef>
                <a:spcPct val="50000"/>
              </a:spcBef>
            </a:pPr>
            <a:endParaRPr lang="en-US" sz="1200" dirty="0">
              <a:latin typeface="Verdana" pitchFamily="34" charset="0"/>
            </a:endParaRPr>
          </a:p>
          <a:p>
            <a:pPr algn="l">
              <a:spcBef>
                <a:spcPct val="50000"/>
              </a:spcBef>
            </a:pPr>
            <a:r>
              <a:rPr lang="en-US" sz="1200" b="1" dirty="0" smtClean="0">
                <a:solidFill>
                  <a:schemeClr val="accent1">
                    <a:lumMod val="75000"/>
                  </a:schemeClr>
                </a:solidFill>
                <a:latin typeface="Verdana" pitchFamily="34" charset="0"/>
              </a:rPr>
              <a:t>J2000(S), </a:t>
            </a:r>
            <a:br>
              <a:rPr lang="en-US" sz="1200" b="1" dirty="0" smtClean="0">
                <a:solidFill>
                  <a:schemeClr val="accent1">
                    <a:lumMod val="75000"/>
                  </a:schemeClr>
                </a:solidFill>
                <a:latin typeface="Verdana" pitchFamily="34" charset="0"/>
              </a:rPr>
            </a:br>
            <a:r>
              <a:rPr lang="en-US" sz="1200" b="1" dirty="0" smtClean="0">
                <a:solidFill>
                  <a:schemeClr val="accent1">
                    <a:lumMod val="75000"/>
                  </a:schemeClr>
                </a:solidFill>
                <a:latin typeface="Verdana" pitchFamily="34" charset="0"/>
              </a:rPr>
              <a:t>PRMS WSF,</a:t>
            </a:r>
            <a:br>
              <a:rPr lang="en-US" sz="1200" b="1" dirty="0" smtClean="0">
                <a:solidFill>
                  <a:schemeClr val="accent1">
                    <a:lumMod val="75000"/>
                  </a:schemeClr>
                </a:solidFill>
                <a:latin typeface="Verdana" pitchFamily="34" charset="0"/>
              </a:rPr>
            </a:br>
            <a:r>
              <a:rPr lang="en-US" sz="1200" b="1" dirty="0" smtClean="0">
                <a:solidFill>
                  <a:schemeClr val="accent1">
                    <a:lumMod val="75000"/>
                  </a:schemeClr>
                </a:solidFill>
                <a:latin typeface="Verdana" pitchFamily="34" charset="0"/>
              </a:rPr>
              <a:t>WWEM</a:t>
            </a:r>
            <a:r>
              <a:rPr lang="en-US" sz="1200" b="1" dirty="0">
                <a:solidFill>
                  <a:schemeClr val="accent1">
                    <a:lumMod val="75000"/>
                  </a:schemeClr>
                </a:solidFill>
                <a:latin typeface="Verdana" pitchFamily="34" charset="0"/>
              </a:rPr>
              <a:t>, </a:t>
            </a:r>
            <a:r>
              <a:rPr lang="en-US" sz="1200" b="1" dirty="0" smtClean="0">
                <a:solidFill>
                  <a:schemeClr val="accent1">
                    <a:lumMod val="75000"/>
                  </a:schemeClr>
                </a:solidFill>
                <a:latin typeface="Verdana" pitchFamily="34" charset="0"/>
              </a:rPr>
              <a:t/>
            </a:r>
            <a:br>
              <a:rPr lang="en-US" sz="1200" b="1" dirty="0" smtClean="0">
                <a:solidFill>
                  <a:schemeClr val="accent1">
                    <a:lumMod val="75000"/>
                  </a:schemeClr>
                </a:solidFill>
                <a:latin typeface="Verdana" pitchFamily="34" charset="0"/>
              </a:rPr>
            </a:br>
            <a:r>
              <a:rPr lang="en-US" sz="1200" b="1" dirty="0" smtClean="0">
                <a:solidFill>
                  <a:schemeClr val="accent1">
                    <a:lumMod val="75000"/>
                  </a:schemeClr>
                </a:solidFill>
                <a:latin typeface="Verdana" pitchFamily="34" charset="0"/>
              </a:rPr>
              <a:t>Range,</a:t>
            </a:r>
            <a:endParaRPr lang="en-US" sz="1200" b="1" dirty="0">
              <a:solidFill>
                <a:schemeClr val="accent1">
                  <a:lumMod val="75000"/>
                </a:schemeClr>
              </a:solidFill>
              <a:latin typeface="Verdana" pitchFamily="34" charset="0"/>
            </a:endParaRPr>
          </a:p>
        </p:txBody>
      </p:sp>
      <p:sp>
        <p:nvSpPr>
          <p:cNvPr id="13" name="AutoShape 12"/>
          <p:cNvSpPr>
            <a:spLocks noChangeArrowheads="1"/>
          </p:cNvSpPr>
          <p:nvPr/>
        </p:nvSpPr>
        <p:spPr bwMode="auto">
          <a:xfrm>
            <a:off x="6470650" y="1671637"/>
            <a:ext cx="609600" cy="304800"/>
          </a:xfrm>
          <a:prstGeom prst="rightArrow">
            <a:avLst>
              <a:gd name="adj1" fmla="val 50000"/>
              <a:gd name="adj2" fmla="val 50000"/>
            </a:avLst>
          </a:prstGeom>
          <a:solidFill>
            <a:schemeClr val="bg1"/>
          </a:solidFill>
          <a:ln w="9525">
            <a:solidFill>
              <a:schemeClr val="tx1"/>
            </a:solidFill>
            <a:miter lim="800000"/>
            <a:headEnd/>
            <a:tailEnd/>
          </a:ln>
        </p:spPr>
        <p:txBody>
          <a:bodyPr wrap="none" lIns="90000" tIns="46800" rIns="90000" bIns="46800" anchor="ctr"/>
          <a:lstStyle/>
          <a:p>
            <a:r>
              <a:rPr lang="en-GB" dirty="0" smtClean="0">
                <a:latin typeface="Tahoma" charset="0"/>
              </a:rPr>
              <a:t> </a:t>
            </a:r>
            <a:endParaRPr lang="en-GB" dirty="0">
              <a:latin typeface="Tahoma" charset="0"/>
            </a:endParaRPr>
          </a:p>
        </p:txBody>
      </p:sp>
      <p:sp>
        <p:nvSpPr>
          <p:cNvPr id="14" name="Rectangle 13"/>
          <p:cNvSpPr>
            <a:spLocks noChangeArrowheads="1"/>
          </p:cNvSpPr>
          <p:nvPr/>
        </p:nvSpPr>
        <p:spPr bwMode="auto">
          <a:xfrm>
            <a:off x="7123113" y="2098434"/>
            <a:ext cx="1792287" cy="4618830"/>
          </a:xfrm>
          <a:prstGeom prst="rect">
            <a:avLst/>
          </a:prstGeom>
          <a:noFill/>
          <a:ln w="9525">
            <a:noFill/>
            <a:miter lim="800000"/>
            <a:headEnd/>
            <a:tailEnd/>
          </a:ln>
        </p:spPr>
        <p:txBody>
          <a:bodyPr wrap="square" lIns="90000" tIns="46800" rIns="90000" bIns="46800">
            <a:spAutoFit/>
          </a:bodyPr>
          <a:lstStyle/>
          <a:p>
            <a:pPr algn="l">
              <a:spcBef>
                <a:spcPct val="50000"/>
              </a:spcBef>
            </a:pPr>
            <a:r>
              <a:rPr lang="en-US" sz="1200" b="1" dirty="0" smtClean="0">
                <a:latin typeface="Verdana" pitchFamily="34" charset="0"/>
              </a:rPr>
              <a:t>OMS3</a:t>
            </a:r>
          </a:p>
          <a:p>
            <a:pPr algn="l">
              <a:spcBef>
                <a:spcPct val="50000"/>
              </a:spcBef>
            </a:pPr>
            <a:r>
              <a:rPr lang="en-US" sz="1200" b="1" dirty="0" smtClean="0">
                <a:latin typeface="Verdana" pitchFamily="34" charset="0"/>
              </a:rPr>
              <a:t>COSU</a:t>
            </a:r>
          </a:p>
          <a:p>
            <a:pPr algn="l">
              <a:spcBef>
                <a:spcPct val="50000"/>
              </a:spcBef>
            </a:pPr>
            <a:r>
              <a:rPr lang="en-US" sz="1200" b="1" dirty="0" smtClean="0">
                <a:latin typeface="Verdana" pitchFamily="34" charset="0"/>
              </a:rPr>
              <a:t>CSIP</a:t>
            </a:r>
          </a:p>
          <a:p>
            <a:pPr algn="l">
              <a:spcBef>
                <a:spcPct val="50000"/>
              </a:spcBef>
            </a:pPr>
            <a:r>
              <a:rPr lang="en-US" sz="1200" b="1" dirty="0" smtClean="0">
                <a:latin typeface="Verdana" pitchFamily="34" charset="0"/>
              </a:rPr>
              <a:t>Cloud Computing</a:t>
            </a:r>
          </a:p>
          <a:p>
            <a:pPr algn="l">
              <a:spcBef>
                <a:spcPct val="50000"/>
              </a:spcBef>
            </a:pPr>
            <a:r>
              <a:rPr lang="en-US" sz="1200" b="1" dirty="0" smtClean="0">
                <a:latin typeface="Verdana" pitchFamily="34" charset="0"/>
              </a:rPr>
              <a:t>Parallelization</a:t>
            </a:r>
            <a:endParaRPr lang="en-US" sz="1200" dirty="0">
              <a:latin typeface="Verdana" pitchFamily="34" charset="0"/>
            </a:endParaRPr>
          </a:p>
          <a:p>
            <a:pPr algn="l">
              <a:spcBef>
                <a:spcPct val="50000"/>
              </a:spcBef>
            </a:pPr>
            <a:endParaRPr lang="en-US" sz="1200" b="1" dirty="0" smtClean="0">
              <a:latin typeface="Verdana" pitchFamily="34" charset="0"/>
            </a:endParaRPr>
          </a:p>
          <a:p>
            <a:pPr algn="l">
              <a:spcBef>
                <a:spcPct val="50000"/>
              </a:spcBef>
            </a:pPr>
            <a:endParaRPr lang="en-US" sz="1200" b="1" dirty="0" smtClean="0">
              <a:latin typeface="Verdana" pitchFamily="34" charset="0"/>
            </a:endParaRPr>
          </a:p>
          <a:p>
            <a:pPr algn="l">
              <a:spcBef>
                <a:spcPct val="50000"/>
              </a:spcBef>
            </a:pPr>
            <a:endParaRPr lang="en-US" sz="1200" b="1" dirty="0" smtClean="0">
              <a:latin typeface="Verdana" pitchFamily="34" charset="0"/>
            </a:endParaRPr>
          </a:p>
          <a:p>
            <a:pPr algn="l">
              <a:spcBef>
                <a:spcPct val="50000"/>
              </a:spcBef>
            </a:pPr>
            <a:r>
              <a:rPr lang="en-US" sz="1200" b="1" dirty="0" smtClean="0">
                <a:solidFill>
                  <a:schemeClr val="accent1">
                    <a:lumMod val="75000"/>
                  </a:schemeClr>
                </a:solidFill>
                <a:latin typeface="Verdana" pitchFamily="34" charset="0"/>
              </a:rPr>
              <a:t>CEAP-</a:t>
            </a:r>
            <a:r>
              <a:rPr lang="en-US" sz="1200" b="1" dirty="0" err="1" smtClean="0">
                <a:solidFill>
                  <a:schemeClr val="accent1">
                    <a:lumMod val="75000"/>
                  </a:schemeClr>
                </a:solidFill>
                <a:latin typeface="Verdana" pitchFamily="34" charset="0"/>
              </a:rPr>
              <a:t>AgEs</a:t>
            </a:r>
            <a:r>
              <a:rPr lang="en-US" sz="1200" b="1" dirty="0" smtClean="0">
                <a:solidFill>
                  <a:schemeClr val="accent1">
                    <a:lumMod val="75000"/>
                  </a:schemeClr>
                </a:solidFill>
                <a:latin typeface="Verdana" pitchFamily="34" charset="0"/>
              </a:rPr>
              <a:t>, </a:t>
            </a:r>
            <a:r>
              <a:rPr lang="en-US" sz="1200" b="1" dirty="0" err="1" smtClean="0">
                <a:solidFill>
                  <a:schemeClr val="accent1">
                    <a:lumMod val="75000"/>
                  </a:schemeClr>
                </a:solidFill>
                <a:latin typeface="Verdana" pitchFamily="34" charset="0"/>
              </a:rPr>
              <a:t>AgesUI</a:t>
            </a:r>
            <a:r>
              <a:rPr lang="en-US" sz="1200" b="1" dirty="0" smtClean="0">
                <a:solidFill>
                  <a:schemeClr val="accent1">
                    <a:lumMod val="75000"/>
                  </a:schemeClr>
                </a:solidFill>
                <a:latin typeface="Verdana" pitchFamily="34" charset="0"/>
              </a:rPr>
              <a:t>,</a:t>
            </a:r>
            <a:br>
              <a:rPr lang="en-US" sz="1200" b="1" dirty="0" smtClean="0">
                <a:solidFill>
                  <a:schemeClr val="accent1">
                    <a:lumMod val="75000"/>
                  </a:schemeClr>
                </a:solidFill>
                <a:latin typeface="Verdana" pitchFamily="34" charset="0"/>
              </a:rPr>
            </a:br>
            <a:r>
              <a:rPr lang="en-US" sz="1200" b="1" dirty="0" smtClean="0">
                <a:solidFill>
                  <a:schemeClr val="accent1">
                    <a:lumMod val="75000"/>
                  </a:schemeClr>
                </a:solidFill>
                <a:latin typeface="Verdana" pitchFamily="34" charset="0"/>
              </a:rPr>
              <a:t>PRMS WSF, </a:t>
            </a:r>
            <a:br>
              <a:rPr lang="en-US" sz="1200" b="1" dirty="0" smtClean="0">
                <a:solidFill>
                  <a:schemeClr val="accent1">
                    <a:lumMod val="75000"/>
                  </a:schemeClr>
                </a:solidFill>
                <a:latin typeface="Verdana" pitchFamily="34" charset="0"/>
              </a:rPr>
            </a:br>
            <a:r>
              <a:rPr lang="en-US" sz="1200" b="1" dirty="0" smtClean="0">
                <a:solidFill>
                  <a:schemeClr val="accent1">
                    <a:lumMod val="75000"/>
                  </a:schemeClr>
                </a:solidFill>
                <a:latin typeface="Verdana" pitchFamily="34" charset="0"/>
              </a:rPr>
              <a:t>WWEM</a:t>
            </a:r>
            <a:r>
              <a:rPr lang="en-US" sz="1200" b="1" dirty="0">
                <a:solidFill>
                  <a:schemeClr val="accent1">
                    <a:lumMod val="75000"/>
                  </a:schemeClr>
                </a:solidFill>
                <a:latin typeface="Verdana" pitchFamily="34" charset="0"/>
              </a:rPr>
              <a:t>, </a:t>
            </a:r>
            <a:r>
              <a:rPr lang="en-US" sz="1200" b="1" dirty="0" smtClean="0">
                <a:solidFill>
                  <a:schemeClr val="accent1">
                    <a:lumMod val="75000"/>
                  </a:schemeClr>
                </a:solidFill>
                <a:latin typeface="Verdana" pitchFamily="34" charset="0"/>
              </a:rPr>
              <a:t/>
            </a:r>
            <a:br>
              <a:rPr lang="en-US" sz="1200" b="1" dirty="0" smtClean="0">
                <a:solidFill>
                  <a:schemeClr val="accent1">
                    <a:lumMod val="75000"/>
                  </a:schemeClr>
                </a:solidFill>
                <a:latin typeface="Verdana" pitchFamily="34" charset="0"/>
              </a:rPr>
            </a:br>
            <a:r>
              <a:rPr lang="en-US" sz="1200" b="1" dirty="0" smtClean="0">
                <a:solidFill>
                  <a:schemeClr val="accent1">
                    <a:lumMod val="75000"/>
                  </a:schemeClr>
                </a:solidFill>
                <a:latin typeface="Verdana" pitchFamily="34" charset="0"/>
              </a:rPr>
              <a:t>Range,</a:t>
            </a:r>
            <a:br>
              <a:rPr lang="en-US" sz="1200" b="1" dirty="0" smtClean="0">
                <a:solidFill>
                  <a:schemeClr val="accent1">
                    <a:lumMod val="75000"/>
                  </a:schemeClr>
                </a:solidFill>
                <a:latin typeface="Verdana" pitchFamily="34" charset="0"/>
              </a:rPr>
            </a:br>
            <a:r>
              <a:rPr lang="en-US" sz="1200" b="1" dirty="0" smtClean="0">
                <a:solidFill>
                  <a:schemeClr val="accent1">
                    <a:lumMod val="75000"/>
                  </a:schemeClr>
                </a:solidFill>
                <a:latin typeface="Verdana" pitchFamily="34" charset="0"/>
              </a:rPr>
              <a:t>McCabe MWB</a:t>
            </a:r>
          </a:p>
          <a:p>
            <a:pPr algn="l">
              <a:spcBef>
                <a:spcPct val="50000"/>
              </a:spcBef>
            </a:pPr>
            <a:r>
              <a:rPr lang="en-US" sz="1200" b="1" dirty="0" smtClean="0">
                <a:solidFill>
                  <a:schemeClr val="accent1">
                    <a:lumMod val="75000"/>
                  </a:schemeClr>
                </a:solidFill>
                <a:latin typeface="Verdana" pitchFamily="34" charset="0"/>
              </a:rPr>
              <a:t>WASP-</a:t>
            </a:r>
            <a:r>
              <a:rPr lang="en-US" sz="1200" b="1" dirty="0" err="1" smtClean="0">
                <a:solidFill>
                  <a:schemeClr val="accent1">
                    <a:lumMod val="75000"/>
                  </a:schemeClr>
                </a:solidFill>
                <a:latin typeface="Verdana" pitchFamily="34" charset="0"/>
              </a:rPr>
              <a:t>Hydrus</a:t>
            </a:r>
            <a:r>
              <a:rPr lang="en-US" sz="1200" b="1" dirty="0" smtClean="0">
                <a:solidFill>
                  <a:schemeClr val="accent1">
                    <a:lumMod val="75000"/>
                  </a:schemeClr>
                </a:solidFill>
                <a:latin typeface="Verdana" pitchFamily="34" charset="0"/>
              </a:rPr>
              <a:t> 1D</a:t>
            </a:r>
          </a:p>
          <a:p>
            <a:pPr algn="l">
              <a:spcBef>
                <a:spcPct val="50000"/>
              </a:spcBef>
            </a:pPr>
            <a:r>
              <a:rPr lang="en-US" sz="1200" b="1" dirty="0" err="1" smtClean="0">
                <a:solidFill>
                  <a:schemeClr val="accent1">
                    <a:lumMod val="75000"/>
                  </a:schemeClr>
                </a:solidFill>
                <a:latin typeface="Verdana" pitchFamily="34" charset="0"/>
              </a:rPr>
              <a:t>Hymod</a:t>
            </a:r>
            <a:r>
              <a:rPr lang="en-US" sz="1200" b="1" dirty="0" smtClean="0">
                <a:solidFill>
                  <a:schemeClr val="accent1">
                    <a:lumMod val="75000"/>
                  </a:schemeClr>
                </a:solidFill>
                <a:latin typeface="Verdana" pitchFamily="34" charset="0"/>
              </a:rPr>
              <a:t>, </a:t>
            </a:r>
            <a:br>
              <a:rPr lang="en-US" sz="1200" b="1" dirty="0" smtClean="0">
                <a:solidFill>
                  <a:schemeClr val="accent1">
                    <a:lumMod val="75000"/>
                  </a:schemeClr>
                </a:solidFill>
                <a:latin typeface="Verdana" pitchFamily="34" charset="0"/>
              </a:rPr>
            </a:br>
            <a:r>
              <a:rPr lang="en-US" sz="1200" b="1" dirty="0" smtClean="0">
                <a:solidFill>
                  <a:schemeClr val="accent1">
                    <a:lumMod val="75000"/>
                  </a:schemeClr>
                </a:solidFill>
                <a:latin typeface="Verdana" pitchFamily="34" charset="0"/>
              </a:rPr>
              <a:t>(</a:t>
            </a:r>
            <a:r>
              <a:rPr lang="en-US" sz="1200" b="1" dirty="0" err="1" smtClean="0">
                <a:solidFill>
                  <a:schemeClr val="accent1">
                    <a:lumMod val="75000"/>
                  </a:schemeClr>
                </a:solidFill>
                <a:latin typeface="Verdana" pitchFamily="34" charset="0"/>
              </a:rPr>
              <a:t>GeoTop</a:t>
            </a:r>
            <a:r>
              <a:rPr lang="en-US" sz="1200" b="1" dirty="0" smtClean="0">
                <a:solidFill>
                  <a:schemeClr val="accent1">
                    <a:lumMod val="75000"/>
                  </a:schemeClr>
                </a:solidFill>
                <a:latin typeface="Verdana" pitchFamily="34" charset="0"/>
              </a:rPr>
              <a:t>)</a:t>
            </a:r>
          </a:p>
          <a:p>
            <a:pPr algn="l">
              <a:spcBef>
                <a:spcPct val="50000"/>
              </a:spcBef>
            </a:pPr>
            <a:r>
              <a:rPr lang="en-US" sz="1200" b="1" dirty="0" smtClean="0">
                <a:solidFill>
                  <a:schemeClr val="accent1">
                    <a:lumMod val="75000"/>
                  </a:schemeClr>
                </a:solidFill>
                <a:latin typeface="Verdana" pitchFamily="34" charset="0"/>
              </a:rPr>
              <a:t>IAEA</a:t>
            </a:r>
            <a:br>
              <a:rPr lang="en-US" sz="1200" b="1" dirty="0" smtClean="0">
                <a:solidFill>
                  <a:schemeClr val="accent1">
                    <a:lumMod val="75000"/>
                  </a:schemeClr>
                </a:solidFill>
                <a:latin typeface="Verdana" pitchFamily="34" charset="0"/>
              </a:rPr>
            </a:br>
            <a:r>
              <a:rPr lang="en-US" sz="1200" b="1" dirty="0" smtClean="0">
                <a:solidFill>
                  <a:schemeClr val="accent1">
                    <a:lumMod val="75000"/>
                  </a:schemeClr>
                </a:solidFill>
                <a:latin typeface="Verdana" pitchFamily="34" charset="0"/>
              </a:rPr>
              <a:t>Rusle2</a:t>
            </a:r>
            <a:endParaRPr lang="en-US" sz="1200" b="1" dirty="0">
              <a:solidFill>
                <a:schemeClr val="accent1">
                  <a:lumMod val="75000"/>
                </a:schemeClr>
              </a:solidFill>
              <a:latin typeface="Verdana" pitchFamily="34" charset="0"/>
            </a:endParaRPr>
          </a:p>
        </p:txBody>
      </p:sp>
      <p:sp>
        <p:nvSpPr>
          <p:cNvPr id="3" name="Slide Number Placeholder 2"/>
          <p:cNvSpPr>
            <a:spLocks noGrp="1"/>
          </p:cNvSpPr>
          <p:nvPr>
            <p:ph type="sldNum" sz="quarter" idx="12"/>
          </p:nvPr>
        </p:nvSpPr>
        <p:spPr/>
        <p:txBody>
          <a:bodyPr/>
          <a:lstStyle/>
          <a:p>
            <a:fld id="{E9353CB8-35B8-441F-A176-6CE3BA725640}" type="slidenum">
              <a:rPr lang="en-US" smtClean="0"/>
              <a:pPr/>
              <a:t>6</a:t>
            </a:fld>
            <a:endParaRPr lang="en-US"/>
          </a:p>
        </p:txBody>
      </p:sp>
    </p:spTree>
    <p:extLst>
      <p:ext uri="{BB962C8B-B14F-4D97-AF65-F5344CB8AC3E}">
        <p14:creationId xmlns:p14="http://schemas.microsoft.com/office/powerpoint/2010/main" val="3204078686"/>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ctrTitle"/>
          </p:nvPr>
        </p:nvSpPr>
        <p:spPr>
          <a:xfrm>
            <a:off x="685512" y="686360"/>
            <a:ext cx="7772977" cy="2271993"/>
          </a:xfrm>
        </p:spPr>
        <p:txBody>
          <a:bodyPr/>
          <a:lstStyle/>
          <a:p>
            <a:pPr algn="ctr" eaLnBrk="1" hangingPunct="1"/>
            <a:r>
              <a:rPr lang="en-US" sz="3600" b="1" dirty="0">
                <a:solidFill>
                  <a:srgbClr val="3C2800"/>
                </a:solidFill>
              </a:rPr>
              <a:t>Assessing Water Management Tradeoffs and Targets under Climatic and Land Use Uncertainty</a:t>
            </a:r>
            <a:endParaRPr lang="en-US" altLang="zh-TW" sz="3600" b="1" dirty="0">
              <a:solidFill>
                <a:srgbClr val="3C2800"/>
              </a:solidFill>
            </a:endParaRPr>
          </a:p>
        </p:txBody>
      </p:sp>
      <p:sp>
        <p:nvSpPr>
          <p:cNvPr id="38914" name="Subtitle 2"/>
          <p:cNvSpPr>
            <a:spLocks noGrp="1"/>
          </p:cNvSpPr>
          <p:nvPr>
            <p:ph type="subTitle" idx="1"/>
          </p:nvPr>
        </p:nvSpPr>
        <p:spPr>
          <a:xfrm>
            <a:off x="685512" y="3160059"/>
            <a:ext cx="7772977" cy="1488141"/>
          </a:xfrm>
        </p:spPr>
        <p:txBody>
          <a:bodyPr>
            <a:normAutofit fontScale="85000" lnSpcReduction="20000"/>
          </a:bodyPr>
          <a:lstStyle/>
          <a:p>
            <a:pPr algn="ctr" eaLnBrk="1" hangingPunct="1">
              <a:defRPr/>
            </a:pPr>
            <a:endParaRPr lang="en-US" altLang="zh-TW" dirty="0" smtClean="0">
              <a:solidFill>
                <a:srgbClr val="996600"/>
              </a:solidFill>
            </a:endParaRPr>
          </a:p>
          <a:p>
            <a:pPr algn="ctr" eaLnBrk="1" hangingPunct="1">
              <a:defRPr/>
            </a:pPr>
            <a:endParaRPr lang="en-US" altLang="zh-TW" dirty="0" smtClean="0">
              <a:solidFill>
                <a:srgbClr val="996600"/>
              </a:solidFill>
            </a:endParaRPr>
          </a:p>
          <a:p>
            <a:pPr algn="ctr" eaLnBrk="1" hangingPunct="1">
              <a:defRPr/>
            </a:pPr>
            <a:r>
              <a:rPr lang="en-US" altLang="zh-TW" dirty="0" smtClean="0">
                <a:solidFill>
                  <a:srgbClr val="003200"/>
                </a:solidFill>
              </a:rPr>
              <a:t>NIFA/NSF Water Sustainability and Climate</a:t>
            </a:r>
            <a:endParaRPr lang="en-US" altLang="zh-TW" sz="1600" dirty="0">
              <a:solidFill>
                <a:srgbClr val="003200"/>
              </a:solidFill>
            </a:endParaRPr>
          </a:p>
          <a:p>
            <a:pPr algn="ctr" eaLnBrk="1" hangingPunct="1">
              <a:defRPr/>
            </a:pPr>
            <a:r>
              <a:rPr lang="en-US" altLang="zh-TW" sz="1600" dirty="0">
                <a:solidFill>
                  <a:srgbClr val="003200"/>
                </a:solidFill>
              </a:rPr>
              <a:t>Kickoff Meeting, August 28, </a:t>
            </a:r>
            <a:r>
              <a:rPr lang="en-US" altLang="zh-TW" sz="1600" dirty="0" smtClean="0">
                <a:solidFill>
                  <a:srgbClr val="003200"/>
                </a:solidFill>
              </a:rPr>
              <a:t>2012</a:t>
            </a:r>
          </a:p>
          <a:p>
            <a:pPr algn="ctr" eaLnBrk="1" hangingPunct="1">
              <a:defRPr/>
            </a:pPr>
            <a:r>
              <a:rPr lang="en-US" altLang="zh-TW" sz="1600" dirty="0" smtClean="0">
                <a:solidFill>
                  <a:srgbClr val="003200"/>
                </a:solidFill>
              </a:rPr>
              <a:t>PI </a:t>
            </a:r>
            <a:r>
              <a:rPr lang="en-US" altLang="zh-TW" sz="1600" dirty="0" err="1" smtClean="0">
                <a:solidFill>
                  <a:srgbClr val="003200"/>
                </a:solidFill>
              </a:rPr>
              <a:t>Mazdak</a:t>
            </a:r>
            <a:r>
              <a:rPr lang="en-US" altLang="zh-TW" sz="1600" dirty="0" smtClean="0">
                <a:solidFill>
                  <a:srgbClr val="003200"/>
                </a:solidFill>
              </a:rPr>
              <a:t> </a:t>
            </a:r>
            <a:r>
              <a:rPr lang="en-US" altLang="zh-TW" sz="1600" dirty="0" err="1" smtClean="0">
                <a:solidFill>
                  <a:srgbClr val="003200"/>
                </a:solidFill>
              </a:rPr>
              <a:t>Arabi</a:t>
            </a:r>
            <a:r>
              <a:rPr lang="en-US" altLang="zh-TW" sz="1600" dirty="0" smtClean="0">
                <a:solidFill>
                  <a:srgbClr val="003200"/>
                </a:solidFill>
              </a:rPr>
              <a:t> (CSU)</a:t>
            </a:r>
            <a:endParaRPr lang="en-US" altLang="zh-TW" sz="1600" dirty="0">
              <a:solidFill>
                <a:srgbClr val="003200"/>
              </a:solidFill>
            </a:endParaRPr>
          </a:p>
        </p:txBody>
      </p:sp>
      <p:sp>
        <p:nvSpPr>
          <p:cNvPr id="3" name="Slide Number Placeholder 2"/>
          <p:cNvSpPr>
            <a:spLocks noGrp="1"/>
          </p:cNvSpPr>
          <p:nvPr>
            <p:ph type="sldNum" sz="quarter" idx="12"/>
          </p:nvPr>
        </p:nvSpPr>
        <p:spPr/>
        <p:txBody>
          <a:bodyPr/>
          <a:lstStyle/>
          <a:p>
            <a:fld id="{E9353CB8-35B8-441F-A176-6CE3BA725640}" type="slidenum">
              <a:rPr lang="en-US" smtClean="0"/>
              <a:pPr/>
              <a:t>60</a:t>
            </a:fld>
            <a:endParaRPr lang="en-US"/>
          </a:p>
        </p:txBody>
      </p:sp>
    </p:spTree>
    <p:extLst>
      <p:ext uri="{BB962C8B-B14F-4D97-AF65-F5344CB8AC3E}">
        <p14:creationId xmlns:p14="http://schemas.microsoft.com/office/powerpoint/2010/main" val="3274053300"/>
      </p:ext>
    </p:extLst>
  </p:cSld>
  <p:clrMapOvr>
    <a:masterClrMapping/>
  </p:clrMapOvr>
  <p:transition spd="slow">
    <p:pull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457489" y="806823"/>
            <a:ext cx="8001000" cy="605118"/>
          </a:xfrm>
        </p:spPr>
        <p:txBody>
          <a:bodyPr>
            <a:normAutofit fontScale="90000"/>
          </a:bodyPr>
          <a:lstStyle/>
          <a:p>
            <a:pPr algn="ctr" eaLnBrk="1" hangingPunct="1"/>
            <a:r>
              <a:rPr lang="en-US" altLang="zh-TW" sz="3600" b="1" dirty="0">
                <a:solidFill>
                  <a:srgbClr val="3C2800"/>
                </a:solidFill>
              </a:rPr>
              <a:t>Project Goal</a:t>
            </a:r>
          </a:p>
        </p:txBody>
      </p:sp>
      <p:sp>
        <p:nvSpPr>
          <p:cNvPr id="40962" name="Content Placeholder 2"/>
          <p:cNvSpPr>
            <a:spLocks noGrp="1"/>
          </p:cNvSpPr>
          <p:nvPr>
            <p:ph idx="1"/>
          </p:nvPr>
        </p:nvSpPr>
        <p:spPr>
          <a:xfrm>
            <a:off x="457489" y="1613647"/>
            <a:ext cx="8340147" cy="5109882"/>
          </a:xfrm>
        </p:spPr>
        <p:txBody>
          <a:bodyPr>
            <a:normAutofit/>
          </a:bodyPr>
          <a:lstStyle/>
          <a:p>
            <a:pPr marL="0" indent="0">
              <a:lnSpc>
                <a:spcPct val="150000"/>
              </a:lnSpc>
              <a:buNone/>
              <a:defRPr/>
            </a:pPr>
            <a:r>
              <a:rPr lang="en-US" sz="2900" dirty="0">
                <a:solidFill>
                  <a:srgbClr val="003200"/>
                </a:solidFill>
              </a:rPr>
              <a:t>The overarching goal of this project is to develop a new integrative and adaptive analysis framework for the development of </a:t>
            </a:r>
            <a:r>
              <a:rPr lang="en-US" sz="2900" dirty="0">
                <a:solidFill>
                  <a:srgbClr val="3C2800"/>
                </a:solidFill>
                <a:effectLst>
                  <a:outerShdw blurRad="38100" dist="38100" dir="2700000" algn="tl">
                    <a:srgbClr val="000000">
                      <a:alpha val="43137"/>
                    </a:srgbClr>
                  </a:outerShdw>
                </a:effectLst>
              </a:rPr>
              <a:t>optimal strategies</a:t>
            </a:r>
            <a:r>
              <a:rPr lang="en-US" sz="2900" dirty="0">
                <a:solidFill>
                  <a:srgbClr val="003200"/>
                </a:solidFill>
                <a:effectLst>
                  <a:outerShdw blurRad="38100" dist="38100" dir="2700000" algn="tl">
                    <a:srgbClr val="000000">
                      <a:alpha val="43137"/>
                    </a:srgbClr>
                  </a:outerShdw>
                </a:effectLst>
              </a:rPr>
              <a:t> </a:t>
            </a:r>
            <a:r>
              <a:rPr lang="en-US" sz="2900" dirty="0">
                <a:solidFill>
                  <a:srgbClr val="003200"/>
                </a:solidFill>
              </a:rPr>
              <a:t>for sustainable water management at the regional scale under projected </a:t>
            </a:r>
            <a:r>
              <a:rPr lang="en-US" sz="2900" dirty="0">
                <a:solidFill>
                  <a:srgbClr val="3C2800"/>
                </a:solidFill>
                <a:effectLst>
                  <a:outerShdw blurRad="38100" dist="38100" dir="2700000" algn="tl">
                    <a:srgbClr val="000000">
                      <a:alpha val="43137"/>
                    </a:srgbClr>
                  </a:outerShdw>
                </a:effectLst>
              </a:rPr>
              <a:t>future climate, land use and energy scenarios</a:t>
            </a:r>
            <a:r>
              <a:rPr lang="en-US" sz="2900" dirty="0">
                <a:solidFill>
                  <a:srgbClr val="003200"/>
                </a:solidFill>
              </a:rPr>
              <a:t>. </a:t>
            </a:r>
            <a:endParaRPr lang="en-US" altLang="zh-TW" sz="2900" dirty="0">
              <a:solidFill>
                <a:srgbClr val="003200"/>
              </a:solidFill>
            </a:endParaRPr>
          </a:p>
        </p:txBody>
      </p:sp>
      <p:sp>
        <p:nvSpPr>
          <p:cNvPr id="3" name="Slide Number Placeholder 2"/>
          <p:cNvSpPr>
            <a:spLocks noGrp="1"/>
          </p:cNvSpPr>
          <p:nvPr>
            <p:ph type="sldNum" sz="quarter" idx="12"/>
          </p:nvPr>
        </p:nvSpPr>
        <p:spPr/>
        <p:txBody>
          <a:bodyPr/>
          <a:lstStyle/>
          <a:p>
            <a:fld id="{E9353CB8-35B8-441F-A176-6CE3BA725640}" type="slidenum">
              <a:rPr lang="en-US" smtClean="0"/>
              <a:pPr/>
              <a:t>61</a:t>
            </a:fld>
            <a:endParaRPr lang="en-US"/>
          </a:p>
        </p:txBody>
      </p:sp>
    </p:spTree>
    <p:extLst>
      <p:ext uri="{BB962C8B-B14F-4D97-AF65-F5344CB8AC3E}">
        <p14:creationId xmlns:p14="http://schemas.microsoft.com/office/powerpoint/2010/main" val="3227762075"/>
      </p:ext>
    </p:extLst>
  </p:cSld>
  <p:clrMapOvr>
    <a:masterClrMapping/>
  </p:clrMapOvr>
  <p:transition spd="slow">
    <p:pull dir="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457489" y="806823"/>
            <a:ext cx="8001000" cy="605118"/>
          </a:xfrm>
        </p:spPr>
        <p:txBody>
          <a:bodyPr>
            <a:normAutofit fontScale="90000"/>
          </a:bodyPr>
          <a:lstStyle/>
          <a:p>
            <a:pPr algn="ctr" eaLnBrk="1" hangingPunct="1"/>
            <a:r>
              <a:rPr lang="en-US" altLang="zh-TW" sz="3600" b="1" dirty="0">
                <a:solidFill>
                  <a:srgbClr val="3C2800"/>
                </a:solidFill>
              </a:rPr>
              <a:t>Study Area</a:t>
            </a:r>
          </a:p>
        </p:txBody>
      </p:sp>
      <p:pic>
        <p:nvPicPr>
          <p:cNvPr id="2050" name="Picture 2"/>
          <p:cNvPicPr>
            <a:picLocks noChangeAspect="1" noChangeArrowheads="1"/>
          </p:cNvPicPr>
          <p:nvPr/>
        </p:nvPicPr>
        <p:blipFill>
          <a:blip r:embed="rId3" cstate="print"/>
          <a:srcRect b="6665"/>
          <a:stretch>
            <a:fillRect/>
          </a:stretch>
        </p:blipFill>
        <p:spPr bwMode="auto">
          <a:xfrm>
            <a:off x="1870364" y="1546412"/>
            <a:ext cx="5403273" cy="4953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lide Number Placeholder 2"/>
          <p:cNvSpPr>
            <a:spLocks noGrp="1"/>
          </p:cNvSpPr>
          <p:nvPr>
            <p:ph type="sldNum" sz="quarter" idx="12"/>
          </p:nvPr>
        </p:nvSpPr>
        <p:spPr/>
        <p:txBody>
          <a:bodyPr/>
          <a:lstStyle/>
          <a:p>
            <a:fld id="{E9353CB8-35B8-441F-A176-6CE3BA725640}" type="slidenum">
              <a:rPr lang="en-US" smtClean="0"/>
              <a:pPr/>
              <a:t>62</a:t>
            </a:fld>
            <a:endParaRPr lang="en-US"/>
          </a:p>
        </p:txBody>
      </p:sp>
    </p:spTree>
    <p:extLst>
      <p:ext uri="{BB962C8B-B14F-4D97-AF65-F5344CB8AC3E}">
        <p14:creationId xmlns:p14="http://schemas.microsoft.com/office/powerpoint/2010/main" val="720501701"/>
      </p:ext>
    </p:extLst>
  </p:cSld>
  <p:clrMapOvr>
    <a:masterClrMapping/>
  </p:clrMapOvr>
  <p:transition spd="slow">
    <p:pull dir="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457489" y="806823"/>
            <a:ext cx="8001000" cy="605118"/>
          </a:xfrm>
        </p:spPr>
        <p:txBody>
          <a:bodyPr>
            <a:normAutofit fontScale="90000"/>
          </a:bodyPr>
          <a:lstStyle/>
          <a:p>
            <a:pPr algn="ctr" eaLnBrk="1" hangingPunct="1"/>
            <a:r>
              <a:rPr lang="en-US" altLang="zh-TW" sz="3600" b="1" dirty="0">
                <a:solidFill>
                  <a:srgbClr val="3C2800"/>
                </a:solidFill>
              </a:rPr>
              <a:t>The Overarching Framework</a:t>
            </a:r>
          </a:p>
        </p:txBody>
      </p:sp>
      <p:pic>
        <p:nvPicPr>
          <p:cNvPr id="1030" name="Picture 6"/>
          <p:cNvPicPr>
            <a:picLocks noChangeAspect="1" noChangeArrowheads="1"/>
          </p:cNvPicPr>
          <p:nvPr/>
        </p:nvPicPr>
        <p:blipFill>
          <a:blip r:embed="rId3" cstate="print"/>
          <a:srcRect/>
          <a:stretch>
            <a:fillRect/>
          </a:stretch>
        </p:blipFill>
        <p:spPr bwMode="auto">
          <a:xfrm>
            <a:off x="346364" y="1479176"/>
            <a:ext cx="2102587" cy="3697943"/>
          </a:xfrm>
          <a:prstGeom prst="rect">
            <a:avLst/>
          </a:prstGeom>
          <a:noFill/>
          <a:ln w="9525">
            <a:noFill/>
            <a:miter lim="800000"/>
            <a:headEnd/>
            <a:tailEnd/>
          </a:ln>
          <a:effectLst/>
        </p:spPr>
      </p:pic>
      <p:pic>
        <p:nvPicPr>
          <p:cNvPr id="1032" name="Picture 8"/>
          <p:cNvPicPr>
            <a:picLocks noChangeAspect="1" noChangeArrowheads="1"/>
          </p:cNvPicPr>
          <p:nvPr/>
        </p:nvPicPr>
        <p:blipFill>
          <a:blip r:embed="rId4" cstate="print"/>
          <a:srcRect l="16092"/>
          <a:stretch>
            <a:fillRect/>
          </a:stretch>
        </p:blipFill>
        <p:spPr bwMode="auto">
          <a:xfrm>
            <a:off x="3532909" y="1479177"/>
            <a:ext cx="5056909" cy="3760543"/>
          </a:xfrm>
          <a:prstGeom prst="rect">
            <a:avLst/>
          </a:prstGeom>
          <a:noFill/>
          <a:ln w="9525">
            <a:noFill/>
            <a:miter lim="800000"/>
            <a:headEnd/>
            <a:tailEnd/>
          </a:ln>
          <a:effectLst/>
        </p:spPr>
      </p:pic>
      <p:pic>
        <p:nvPicPr>
          <p:cNvPr id="1035" name="Picture 11"/>
          <p:cNvPicPr>
            <a:picLocks noChangeAspect="1" noChangeArrowheads="1"/>
          </p:cNvPicPr>
          <p:nvPr/>
        </p:nvPicPr>
        <p:blipFill>
          <a:blip r:embed="rId5" cstate="print"/>
          <a:srcRect/>
          <a:stretch>
            <a:fillRect/>
          </a:stretch>
        </p:blipFill>
        <p:spPr bwMode="auto">
          <a:xfrm>
            <a:off x="2008909" y="2622176"/>
            <a:ext cx="1527638" cy="1546412"/>
          </a:xfrm>
          <a:prstGeom prst="rect">
            <a:avLst/>
          </a:prstGeom>
          <a:noFill/>
          <a:ln w="9525">
            <a:noFill/>
            <a:miter lim="800000"/>
            <a:headEnd/>
            <a:tailEnd/>
          </a:ln>
          <a:effectLst/>
        </p:spPr>
      </p:pic>
      <p:pic>
        <p:nvPicPr>
          <p:cNvPr id="1036" name="Picture 12"/>
          <p:cNvPicPr>
            <a:picLocks noChangeAspect="1" noChangeArrowheads="1"/>
          </p:cNvPicPr>
          <p:nvPr/>
        </p:nvPicPr>
        <p:blipFill>
          <a:blip r:embed="rId6" cstate="print"/>
          <a:srcRect/>
          <a:stretch>
            <a:fillRect/>
          </a:stretch>
        </p:blipFill>
        <p:spPr bwMode="auto">
          <a:xfrm>
            <a:off x="2078182" y="5446059"/>
            <a:ext cx="5056909" cy="1261692"/>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E9353CB8-35B8-441F-A176-6CE3BA725640}" type="slidenum">
              <a:rPr lang="en-US" smtClean="0"/>
              <a:pPr/>
              <a:t>63</a:t>
            </a:fld>
            <a:endParaRPr lang="en-US"/>
          </a:p>
        </p:txBody>
      </p:sp>
    </p:spTree>
    <p:extLst>
      <p:ext uri="{BB962C8B-B14F-4D97-AF65-F5344CB8AC3E}">
        <p14:creationId xmlns:p14="http://schemas.microsoft.com/office/powerpoint/2010/main" val="489359400"/>
      </p:ext>
    </p:extLst>
  </p:cSld>
  <p:clrMapOvr>
    <a:masterClrMapping/>
  </p:clrMapOvr>
  <p:transition spd="slow">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animEffect transition="in" filter="wedge">
                                      <p:cBhvr>
                                        <p:cTn id="7" dur="2000"/>
                                        <p:tgtEl>
                                          <p:spTgt spid="103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035"/>
                                        </p:tgtEl>
                                        <p:attrNameLst>
                                          <p:attrName>style.visibility</p:attrName>
                                        </p:attrNameLst>
                                      </p:cBhvr>
                                      <p:to>
                                        <p:strVal val="visible"/>
                                      </p:to>
                                    </p:set>
                                    <p:animEffect transition="in" filter="dissolve">
                                      <p:cBhvr>
                                        <p:cTn id="12" dur="500"/>
                                        <p:tgtEl>
                                          <p:spTgt spid="1035"/>
                                        </p:tgtEl>
                                      </p:cBhvr>
                                    </p:animEffect>
                                  </p:childTnLst>
                                </p:cTn>
                              </p:par>
                            </p:childTnLst>
                          </p:cTn>
                        </p:par>
                      </p:childTnLst>
                    </p:cTn>
                  </p:par>
                  <p:par>
                    <p:cTn id="13" fill="hold">
                      <p:stCondLst>
                        <p:cond delay="indefinite"/>
                      </p:stCondLst>
                      <p:childTnLst>
                        <p:par>
                          <p:cTn id="14" fill="hold">
                            <p:stCondLst>
                              <p:cond delay="0"/>
                            </p:stCondLst>
                            <p:childTnLst>
                              <p:par>
                                <p:cTn id="15" presetID="21" presetClass="entr" presetSubtype="4" fill="hold" nodeType="clickEffect">
                                  <p:stCondLst>
                                    <p:cond delay="0"/>
                                  </p:stCondLst>
                                  <p:childTnLst>
                                    <p:set>
                                      <p:cBhvr>
                                        <p:cTn id="16" dur="1" fill="hold">
                                          <p:stCondLst>
                                            <p:cond delay="0"/>
                                          </p:stCondLst>
                                        </p:cTn>
                                        <p:tgtEl>
                                          <p:spTgt spid="1032"/>
                                        </p:tgtEl>
                                        <p:attrNameLst>
                                          <p:attrName>style.visibility</p:attrName>
                                        </p:attrNameLst>
                                      </p:cBhvr>
                                      <p:to>
                                        <p:strVal val="visible"/>
                                      </p:to>
                                    </p:set>
                                    <p:animEffect transition="in" filter="wheel(4)">
                                      <p:cBhvr>
                                        <p:cTn id="17" dur="2000"/>
                                        <p:tgtEl>
                                          <p:spTgt spid="103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36"/>
                                        </p:tgtEl>
                                        <p:attrNameLst>
                                          <p:attrName>style.visibility</p:attrName>
                                        </p:attrNameLst>
                                      </p:cBhvr>
                                      <p:to>
                                        <p:strVal val="visible"/>
                                      </p:to>
                                    </p:set>
                                    <p:animEffect transition="in" filter="blinds(horizontal)">
                                      <p:cBhvr>
                                        <p:cTn id="22" dur="500"/>
                                        <p:tgtEl>
                                          <p:spTgt spid="1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457489" y="806823"/>
            <a:ext cx="8001000" cy="605118"/>
          </a:xfrm>
        </p:spPr>
        <p:txBody>
          <a:bodyPr>
            <a:normAutofit fontScale="90000"/>
          </a:bodyPr>
          <a:lstStyle/>
          <a:p>
            <a:pPr algn="ctr" eaLnBrk="1" hangingPunct="1"/>
            <a:r>
              <a:rPr lang="en-US" altLang="zh-TW" sz="3600" b="1" dirty="0">
                <a:solidFill>
                  <a:srgbClr val="3C2800"/>
                </a:solidFill>
              </a:rPr>
              <a:t>Objectives</a:t>
            </a:r>
          </a:p>
        </p:txBody>
      </p:sp>
      <p:sp>
        <p:nvSpPr>
          <p:cNvPr id="40962" name="Content Placeholder 2"/>
          <p:cNvSpPr>
            <a:spLocks noGrp="1"/>
          </p:cNvSpPr>
          <p:nvPr>
            <p:ph idx="1"/>
          </p:nvPr>
        </p:nvSpPr>
        <p:spPr>
          <a:xfrm>
            <a:off x="457489" y="1613647"/>
            <a:ext cx="8340147" cy="5109882"/>
          </a:xfrm>
        </p:spPr>
        <p:txBody>
          <a:bodyPr>
            <a:noAutofit/>
          </a:bodyPr>
          <a:lstStyle/>
          <a:p>
            <a:pPr>
              <a:lnSpc>
                <a:spcPct val="125000"/>
              </a:lnSpc>
              <a:spcBef>
                <a:spcPts val="0"/>
              </a:spcBef>
              <a:spcAft>
                <a:spcPts val="2154"/>
              </a:spcAft>
              <a:buFont typeface="Wingdings" pitchFamily="2" charset="2"/>
              <a:buChar char="q"/>
              <a:defRPr/>
            </a:pPr>
            <a:r>
              <a:rPr lang="en-US" altLang="zh-TW" dirty="0" smtClean="0">
                <a:solidFill>
                  <a:srgbClr val="003200"/>
                </a:solidFill>
              </a:rPr>
              <a:t>To determine the changes in fluxes of water, sediment, nutrients (C, N, P), and salinity over the course of the next several decades at a daily time step from field to watershed-scale in response to changes in climate, land use, and management decisions. </a:t>
            </a:r>
          </a:p>
          <a:p>
            <a:pPr>
              <a:lnSpc>
                <a:spcPct val="125000"/>
              </a:lnSpc>
              <a:spcBef>
                <a:spcPts val="0"/>
              </a:spcBef>
              <a:spcAft>
                <a:spcPts val="1077"/>
              </a:spcAft>
              <a:buFont typeface="Wingdings" pitchFamily="2" charset="2"/>
              <a:buChar char="q"/>
              <a:defRPr/>
            </a:pPr>
            <a:r>
              <a:rPr lang="en-US" altLang="zh-TW" dirty="0" smtClean="0">
                <a:solidFill>
                  <a:srgbClr val="003200"/>
                </a:solidFill>
              </a:rPr>
              <a:t>To assess the feasibility of meeting projected water demands and water quality targets under the prevailing governance and institutional agreements and projected climate scenarios.</a:t>
            </a:r>
          </a:p>
        </p:txBody>
      </p:sp>
      <p:sp>
        <p:nvSpPr>
          <p:cNvPr id="3" name="Slide Number Placeholder 2"/>
          <p:cNvSpPr>
            <a:spLocks noGrp="1"/>
          </p:cNvSpPr>
          <p:nvPr>
            <p:ph type="sldNum" sz="quarter" idx="12"/>
          </p:nvPr>
        </p:nvSpPr>
        <p:spPr/>
        <p:txBody>
          <a:bodyPr/>
          <a:lstStyle/>
          <a:p>
            <a:fld id="{E9353CB8-35B8-441F-A176-6CE3BA725640}" type="slidenum">
              <a:rPr lang="en-US" smtClean="0"/>
              <a:pPr/>
              <a:t>64</a:t>
            </a:fld>
            <a:endParaRPr lang="en-US"/>
          </a:p>
        </p:txBody>
      </p:sp>
    </p:spTree>
    <p:extLst>
      <p:ext uri="{BB962C8B-B14F-4D97-AF65-F5344CB8AC3E}">
        <p14:creationId xmlns:p14="http://schemas.microsoft.com/office/powerpoint/2010/main" val="3047407875"/>
      </p:ext>
    </p:extLst>
  </p:cSld>
  <p:clrMapOvr>
    <a:masterClrMapping/>
  </p:clrMapOvr>
  <p:transition spd="slow">
    <p:pull dir="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457489" y="806823"/>
            <a:ext cx="8001000" cy="605118"/>
          </a:xfrm>
        </p:spPr>
        <p:txBody>
          <a:bodyPr>
            <a:normAutofit fontScale="90000"/>
          </a:bodyPr>
          <a:lstStyle/>
          <a:p>
            <a:pPr algn="ctr" eaLnBrk="1" hangingPunct="1"/>
            <a:r>
              <a:rPr lang="en-US" altLang="zh-TW" sz="3600" b="1" dirty="0">
                <a:solidFill>
                  <a:srgbClr val="3C2800"/>
                </a:solidFill>
              </a:rPr>
              <a:t>The Infrastructure</a:t>
            </a:r>
          </a:p>
        </p:txBody>
      </p:sp>
      <p:graphicFrame>
        <p:nvGraphicFramePr>
          <p:cNvPr id="4" name="Diagram 3"/>
          <p:cNvGraphicFramePr/>
          <p:nvPr>
            <p:extLst>
              <p:ext uri="{D42A27DB-BD31-4B8C-83A1-F6EECF244321}">
                <p14:modId xmlns:p14="http://schemas.microsoft.com/office/powerpoint/2010/main" val="1326870796"/>
              </p:ext>
            </p:extLst>
          </p:nvPr>
        </p:nvGraphicFramePr>
        <p:xfrm>
          <a:off x="69273" y="1748118"/>
          <a:ext cx="6234545" cy="46392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2514600" y="4123765"/>
            <a:ext cx="1385455" cy="359858"/>
          </a:xfrm>
          <a:prstGeom prst="rect">
            <a:avLst/>
          </a:prstGeom>
          <a:noFill/>
        </p:spPr>
        <p:txBody>
          <a:bodyPr wrap="square" lIns="82058" tIns="41029" rIns="82058" bIns="41029" rtlCol="0">
            <a:spAutoFit/>
          </a:bodyPr>
          <a:lstStyle/>
          <a:p>
            <a:pPr lvl="0" algn="ctr"/>
            <a:r>
              <a:rPr lang="en-US" b="1" dirty="0" smtClean="0">
                <a:effectLst>
                  <a:glow rad="139700">
                    <a:schemeClr val="accent2">
                      <a:satMod val="175000"/>
                      <a:alpha val="40000"/>
                    </a:schemeClr>
                  </a:glow>
                </a:effectLst>
              </a:rPr>
              <a:t>Analytics</a:t>
            </a:r>
            <a:endParaRPr lang="en-US" dirty="0"/>
          </a:p>
        </p:txBody>
      </p:sp>
      <p:pic>
        <p:nvPicPr>
          <p:cNvPr id="7" name="Picture 2"/>
          <p:cNvPicPr>
            <a:picLocks noChangeAspect="1" noChangeArrowheads="1"/>
          </p:cNvPicPr>
          <p:nvPr/>
        </p:nvPicPr>
        <p:blipFill>
          <a:blip r:embed="rId8" cstate="print"/>
          <a:srcRect l="1838" t="72369" r="69671" b="7895"/>
          <a:stretch>
            <a:fillRect/>
          </a:stretch>
        </p:blipFill>
        <p:spPr bwMode="auto">
          <a:xfrm>
            <a:off x="6684818" y="1613647"/>
            <a:ext cx="2147455" cy="1008529"/>
          </a:xfrm>
          <a:prstGeom prst="rect">
            <a:avLst/>
          </a:prstGeom>
          <a:solidFill>
            <a:schemeClr val="bg1"/>
          </a:solidFill>
        </p:spPr>
      </p:pic>
      <p:cxnSp>
        <p:nvCxnSpPr>
          <p:cNvPr id="9" name="Shape 8"/>
          <p:cNvCxnSpPr/>
          <p:nvPr/>
        </p:nvCxnSpPr>
        <p:spPr>
          <a:xfrm rot="5400000">
            <a:off x="6160790" y="2611175"/>
            <a:ext cx="1532965" cy="1662545"/>
          </a:xfrm>
          <a:prstGeom prst="bentConnector2">
            <a:avLst/>
          </a:prstGeom>
          <a:ln w="57150">
            <a:solidFill>
              <a:srgbClr val="0066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719454" y="3429000"/>
            <a:ext cx="2147455" cy="154641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82058" tIns="41029" rIns="82058" bIns="41029" rtlCol="0" anchor="ctr"/>
          <a:lstStyle/>
          <a:p>
            <a:pPr algn="ctr"/>
            <a:endParaRPr lang="en-US"/>
          </a:p>
        </p:txBody>
      </p:sp>
      <p:sp>
        <p:nvSpPr>
          <p:cNvPr id="13" name="TextBox 12"/>
          <p:cNvSpPr txBox="1"/>
          <p:nvPr/>
        </p:nvSpPr>
        <p:spPr>
          <a:xfrm>
            <a:off x="6788726" y="3429001"/>
            <a:ext cx="2202873" cy="1578140"/>
          </a:xfrm>
          <a:prstGeom prst="rect">
            <a:avLst/>
          </a:prstGeom>
          <a:noFill/>
        </p:spPr>
        <p:txBody>
          <a:bodyPr wrap="square" lIns="82058" tIns="41029" rIns="82058" bIns="41029" rtlCol="0">
            <a:spAutoFit/>
            <a:scene3d>
              <a:camera prst="orthographicFront"/>
              <a:lightRig rig="threePt" dir="t"/>
            </a:scene3d>
            <a:sp3d extrusionH="57150">
              <a:bevelT w="38100" h="38100"/>
            </a:sp3d>
          </a:bodyPr>
          <a:lstStyle/>
          <a:p>
            <a:pPr algn="ctr">
              <a:spcAft>
                <a:spcPts val="1077"/>
              </a:spcAft>
            </a:pPr>
            <a:r>
              <a:rPr lang="en-US" sz="2200" b="1" dirty="0">
                <a:effectLst>
                  <a:glow rad="101600">
                    <a:schemeClr val="accent6">
                      <a:satMod val="175000"/>
                      <a:alpha val="40000"/>
                    </a:schemeClr>
                  </a:glow>
                  <a:outerShdw blurRad="50800" dist="38100" algn="l" rotWithShape="0">
                    <a:prstClr val="black">
                      <a:alpha val="40000"/>
                    </a:prstClr>
                  </a:outerShdw>
                </a:effectLst>
              </a:rPr>
              <a:t>eRAMS</a:t>
            </a:r>
          </a:p>
          <a:p>
            <a:r>
              <a:rPr lang="en-US" sz="2200" dirty="0">
                <a:effectLst>
                  <a:glow rad="101600">
                    <a:schemeClr val="accent6">
                      <a:satMod val="175000"/>
                      <a:alpha val="40000"/>
                    </a:schemeClr>
                  </a:glow>
                  <a:outerShdw blurRad="50800" dist="38100" algn="l" rotWithShape="0">
                    <a:prstClr val="black">
                      <a:alpha val="40000"/>
                    </a:prstClr>
                  </a:outerShdw>
                </a:effectLst>
              </a:rPr>
              <a:t>Custom UI</a:t>
            </a:r>
          </a:p>
          <a:p>
            <a:r>
              <a:rPr lang="en-US" sz="2200" dirty="0">
                <a:effectLst>
                  <a:glow rad="101600">
                    <a:schemeClr val="accent6">
                      <a:satMod val="175000"/>
                      <a:alpha val="40000"/>
                    </a:schemeClr>
                  </a:glow>
                  <a:outerShdw blurRad="50800" dist="38100" algn="l" rotWithShape="0">
                    <a:prstClr val="black">
                      <a:alpha val="40000"/>
                    </a:prstClr>
                  </a:outerShdw>
                </a:effectLst>
              </a:rPr>
              <a:t>Geospatial data</a:t>
            </a:r>
          </a:p>
          <a:p>
            <a:r>
              <a:rPr lang="en-US" sz="2200" dirty="0">
                <a:effectLst>
                  <a:glow rad="101600">
                    <a:schemeClr val="accent6">
                      <a:satMod val="175000"/>
                      <a:alpha val="40000"/>
                    </a:schemeClr>
                  </a:glow>
                  <a:outerShdw blurRad="50800" dist="38100" algn="l" rotWithShape="0">
                    <a:prstClr val="black">
                      <a:alpha val="40000"/>
                    </a:prstClr>
                  </a:outerShdw>
                </a:effectLst>
              </a:rPr>
              <a:t>GIS services</a:t>
            </a:r>
          </a:p>
        </p:txBody>
      </p:sp>
      <p:sp>
        <p:nvSpPr>
          <p:cNvPr id="3" name="Slide Number Placeholder 2"/>
          <p:cNvSpPr>
            <a:spLocks noGrp="1"/>
          </p:cNvSpPr>
          <p:nvPr>
            <p:ph type="sldNum" sz="quarter" idx="12"/>
          </p:nvPr>
        </p:nvSpPr>
        <p:spPr/>
        <p:txBody>
          <a:bodyPr/>
          <a:lstStyle/>
          <a:p>
            <a:fld id="{E9353CB8-35B8-441F-A176-6CE3BA725640}" type="slidenum">
              <a:rPr lang="en-US" smtClean="0"/>
              <a:pPr/>
              <a:t>65</a:t>
            </a:fld>
            <a:endParaRPr lang="en-US"/>
          </a:p>
        </p:txBody>
      </p:sp>
    </p:spTree>
    <p:extLst>
      <p:ext uri="{BB962C8B-B14F-4D97-AF65-F5344CB8AC3E}">
        <p14:creationId xmlns:p14="http://schemas.microsoft.com/office/powerpoint/2010/main" val="1684988561"/>
      </p:ext>
    </p:extLst>
  </p:cSld>
  <p:clrMapOvr>
    <a:masterClrMapping/>
  </p:clrMapOvr>
  <p:transition spd="slow">
    <p:pull dir="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1"/>
          <p:cNvSpPr>
            <a:spLocks noGrp="1"/>
          </p:cNvSpPr>
          <p:nvPr>
            <p:ph type="title"/>
          </p:nvPr>
        </p:nvSpPr>
        <p:spPr>
          <a:xfrm>
            <a:off x="457489" y="806823"/>
            <a:ext cx="8001000" cy="605118"/>
          </a:xfrm>
        </p:spPr>
        <p:txBody>
          <a:bodyPr>
            <a:normAutofit fontScale="90000"/>
          </a:bodyPr>
          <a:lstStyle/>
          <a:p>
            <a:pPr algn="ctr" eaLnBrk="1" hangingPunct="1"/>
            <a:r>
              <a:rPr lang="en-US" altLang="zh-TW" sz="3600" b="1" dirty="0">
                <a:solidFill>
                  <a:srgbClr val="3C2800"/>
                </a:solidFill>
              </a:rPr>
              <a:t>Expected Outcomes</a:t>
            </a:r>
          </a:p>
        </p:txBody>
      </p:sp>
      <p:sp>
        <p:nvSpPr>
          <p:cNvPr id="40962" name="Content Placeholder 2"/>
          <p:cNvSpPr>
            <a:spLocks noGrp="1"/>
          </p:cNvSpPr>
          <p:nvPr>
            <p:ph idx="1"/>
          </p:nvPr>
        </p:nvSpPr>
        <p:spPr>
          <a:xfrm>
            <a:off x="457489" y="1613647"/>
            <a:ext cx="8340147" cy="5109882"/>
          </a:xfrm>
        </p:spPr>
        <p:txBody>
          <a:bodyPr>
            <a:noAutofit/>
          </a:bodyPr>
          <a:lstStyle/>
          <a:p>
            <a:pPr>
              <a:lnSpc>
                <a:spcPct val="125000"/>
              </a:lnSpc>
              <a:spcBef>
                <a:spcPts val="0"/>
              </a:spcBef>
              <a:spcAft>
                <a:spcPts val="1615"/>
              </a:spcAft>
              <a:buFont typeface="Wingdings" pitchFamily="2" charset="2"/>
              <a:buChar char="q"/>
              <a:defRPr/>
            </a:pPr>
            <a:r>
              <a:rPr lang="en-US" altLang="zh-TW" dirty="0" smtClean="0">
                <a:solidFill>
                  <a:srgbClr val="003200"/>
                </a:solidFill>
              </a:rPr>
              <a:t>The novel framework and open-source modeling/ optimization infrastructure</a:t>
            </a:r>
          </a:p>
          <a:p>
            <a:pPr>
              <a:lnSpc>
                <a:spcPct val="125000"/>
              </a:lnSpc>
              <a:spcBef>
                <a:spcPts val="0"/>
              </a:spcBef>
              <a:spcAft>
                <a:spcPts val="1615"/>
              </a:spcAft>
              <a:buFont typeface="Wingdings" pitchFamily="2" charset="2"/>
              <a:buChar char="q"/>
              <a:defRPr/>
            </a:pPr>
            <a:r>
              <a:rPr lang="en-US" altLang="zh-TW" dirty="0">
                <a:solidFill>
                  <a:srgbClr val="003200"/>
                </a:solidFill>
              </a:rPr>
              <a:t>Five PhD dissertations</a:t>
            </a:r>
          </a:p>
          <a:p>
            <a:pPr>
              <a:lnSpc>
                <a:spcPct val="125000"/>
              </a:lnSpc>
              <a:spcBef>
                <a:spcPts val="0"/>
              </a:spcBef>
              <a:spcAft>
                <a:spcPts val="1615"/>
              </a:spcAft>
              <a:buFont typeface="Wingdings" pitchFamily="2" charset="2"/>
              <a:buChar char="q"/>
              <a:defRPr/>
            </a:pPr>
            <a:r>
              <a:rPr lang="en-US" altLang="zh-TW" dirty="0" smtClean="0">
                <a:solidFill>
                  <a:srgbClr val="003200"/>
                </a:solidFill>
              </a:rPr>
              <a:t>Scientific papers and presentations</a:t>
            </a:r>
          </a:p>
          <a:p>
            <a:pPr>
              <a:lnSpc>
                <a:spcPct val="125000"/>
              </a:lnSpc>
              <a:spcBef>
                <a:spcPts val="0"/>
              </a:spcBef>
              <a:spcAft>
                <a:spcPts val="1615"/>
              </a:spcAft>
              <a:buFont typeface="Wingdings" pitchFamily="2" charset="2"/>
              <a:buChar char="q"/>
              <a:defRPr/>
            </a:pPr>
            <a:r>
              <a:rPr lang="en-US" altLang="zh-TW" dirty="0" smtClean="0">
                <a:solidFill>
                  <a:srgbClr val="003200"/>
                </a:solidFill>
              </a:rPr>
              <a:t>Final report focusing on dissemination of most important finding and recommendations to stakeholders in the region</a:t>
            </a:r>
          </a:p>
          <a:p>
            <a:pPr>
              <a:lnSpc>
                <a:spcPct val="125000"/>
              </a:lnSpc>
              <a:spcBef>
                <a:spcPts val="0"/>
              </a:spcBef>
              <a:spcAft>
                <a:spcPts val="1615"/>
              </a:spcAft>
              <a:buFont typeface="Wingdings" pitchFamily="2" charset="2"/>
              <a:buChar char="q"/>
              <a:defRPr/>
            </a:pPr>
            <a:r>
              <a:rPr lang="en-US" altLang="zh-TW" dirty="0" smtClean="0">
                <a:solidFill>
                  <a:srgbClr val="003200"/>
                </a:solidFill>
              </a:rPr>
              <a:t>Annual reports </a:t>
            </a:r>
          </a:p>
          <a:p>
            <a:pPr>
              <a:lnSpc>
                <a:spcPct val="125000"/>
              </a:lnSpc>
              <a:spcBef>
                <a:spcPts val="0"/>
              </a:spcBef>
              <a:spcAft>
                <a:spcPts val="1615"/>
              </a:spcAft>
              <a:buFont typeface="Wingdings" pitchFamily="2" charset="2"/>
              <a:buChar char="q"/>
              <a:defRPr/>
            </a:pPr>
            <a:r>
              <a:rPr lang="en-US" altLang="zh-TW" dirty="0" smtClean="0">
                <a:solidFill>
                  <a:srgbClr val="003200"/>
                </a:solidFill>
              </a:rPr>
              <a:t>Website for dissemination of </a:t>
            </a:r>
            <a:r>
              <a:rPr lang="en-US" altLang="zh-TW" smtClean="0">
                <a:solidFill>
                  <a:srgbClr val="003200"/>
                </a:solidFill>
              </a:rPr>
              <a:t>the results</a:t>
            </a:r>
            <a:endParaRPr lang="en-US" altLang="zh-TW" dirty="0" smtClean="0">
              <a:solidFill>
                <a:srgbClr val="003200"/>
              </a:solidFill>
            </a:endParaRPr>
          </a:p>
        </p:txBody>
      </p:sp>
      <p:sp>
        <p:nvSpPr>
          <p:cNvPr id="3" name="Slide Number Placeholder 2"/>
          <p:cNvSpPr>
            <a:spLocks noGrp="1"/>
          </p:cNvSpPr>
          <p:nvPr>
            <p:ph type="sldNum" sz="quarter" idx="12"/>
          </p:nvPr>
        </p:nvSpPr>
        <p:spPr/>
        <p:txBody>
          <a:bodyPr/>
          <a:lstStyle/>
          <a:p>
            <a:fld id="{E9353CB8-35B8-441F-A176-6CE3BA725640}" type="slidenum">
              <a:rPr lang="en-US" smtClean="0"/>
              <a:pPr/>
              <a:t>66</a:t>
            </a:fld>
            <a:endParaRPr lang="en-US"/>
          </a:p>
        </p:txBody>
      </p:sp>
    </p:spTree>
    <p:extLst>
      <p:ext uri="{BB962C8B-B14F-4D97-AF65-F5344CB8AC3E}">
        <p14:creationId xmlns:p14="http://schemas.microsoft.com/office/powerpoint/2010/main" val="3532763355"/>
      </p:ext>
    </p:extLst>
  </p:cSld>
  <p:clrMapOvr>
    <a:masterClrMapping/>
  </p:clrMapOvr>
  <p:transition spd="slow">
    <p:pull dir="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8" y="1324602"/>
            <a:ext cx="6305550" cy="505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825" y="2116138"/>
            <a:ext cx="2100263"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3" name="CasellaDiTesto 9"/>
          <p:cNvSpPr txBox="1">
            <a:spLocks noChangeArrowheads="1"/>
          </p:cNvSpPr>
          <p:nvPr/>
        </p:nvSpPr>
        <p:spPr bwMode="auto">
          <a:xfrm>
            <a:off x="6727825" y="5482769"/>
            <a:ext cx="1229824"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eaLnBrk="1" hangingPunct="1"/>
            <a:r>
              <a:rPr lang="it-IT" sz="1400" b="1" dirty="0" smtClean="0">
                <a:solidFill>
                  <a:srgbClr val="000000"/>
                </a:solidFill>
              </a:rPr>
              <a:t>G. Formetta</a:t>
            </a:r>
          </a:p>
          <a:p>
            <a:pPr eaLnBrk="1" hangingPunct="1"/>
            <a:endParaRPr lang="it-IT" sz="1400" b="1" dirty="0" smtClean="0">
              <a:solidFill>
                <a:srgbClr val="000000"/>
              </a:solidFill>
            </a:endParaRPr>
          </a:p>
          <a:p>
            <a:pPr eaLnBrk="1" hangingPunct="1"/>
            <a:r>
              <a:rPr lang="it-IT" sz="1400" dirty="0" smtClean="0"/>
              <a:t>Supervisors: </a:t>
            </a:r>
          </a:p>
          <a:p>
            <a:pPr eaLnBrk="1" hangingPunct="1"/>
            <a:r>
              <a:rPr lang="it-IT" sz="1400" dirty="0" smtClean="0"/>
              <a:t>O. David</a:t>
            </a:r>
            <a:endParaRPr lang="it-IT" sz="1400" dirty="0"/>
          </a:p>
          <a:p>
            <a:pPr eaLnBrk="1" hangingPunct="1"/>
            <a:r>
              <a:rPr lang="it-IT" sz="1400" dirty="0" err="1" smtClean="0"/>
              <a:t>R</a:t>
            </a:r>
            <a:r>
              <a:rPr lang="it-IT" sz="1400" dirty="0"/>
              <a:t>. </a:t>
            </a:r>
            <a:r>
              <a:rPr lang="it-IT" sz="1400" dirty="0" err="1"/>
              <a:t>Rigon</a:t>
            </a:r>
            <a:endParaRPr lang="it-IT" sz="1400" dirty="0"/>
          </a:p>
        </p:txBody>
      </p:sp>
      <p:sp>
        <p:nvSpPr>
          <p:cNvPr id="15" name="TextBox 14"/>
          <p:cNvSpPr txBox="1"/>
          <p:nvPr/>
        </p:nvSpPr>
        <p:spPr>
          <a:xfrm>
            <a:off x="4668879" y="149391"/>
            <a:ext cx="184666" cy="369332"/>
          </a:xfrm>
          <a:prstGeom prst="rect">
            <a:avLst/>
          </a:prstGeom>
          <a:noFill/>
        </p:spPr>
        <p:txBody>
          <a:bodyPr wrap="none" rtlCol="0">
            <a:spAutoFit/>
          </a:bodyPr>
          <a:lstStyle/>
          <a:p>
            <a:endParaRPr lang="en-US" dirty="0"/>
          </a:p>
        </p:txBody>
      </p:sp>
      <p:sp>
        <p:nvSpPr>
          <p:cNvPr id="9" name="Rectangle 8"/>
          <p:cNvSpPr/>
          <p:nvPr/>
        </p:nvSpPr>
        <p:spPr>
          <a:xfrm>
            <a:off x="-205430" y="408657"/>
            <a:ext cx="9954050" cy="1077218"/>
          </a:xfrm>
          <a:prstGeom prst="rect">
            <a:avLst/>
          </a:prstGeom>
        </p:spPr>
        <p:txBody>
          <a:bodyPr wrap="square">
            <a:spAutoFit/>
          </a:bodyPr>
          <a:lstStyle/>
          <a:p>
            <a:pPr algn="ctr"/>
            <a:r>
              <a:rPr lang="en-US" sz="3200" dirty="0">
                <a:latin typeface=""/>
              </a:rPr>
              <a:t>Hydrological </a:t>
            </a:r>
            <a:r>
              <a:rPr lang="en-US" sz="3200" dirty="0" err="1">
                <a:latin typeface=""/>
              </a:rPr>
              <a:t>modelling</a:t>
            </a:r>
            <a:r>
              <a:rPr lang="en-US" sz="3200" dirty="0">
                <a:latin typeface=""/>
              </a:rPr>
              <a:t> with components:</a:t>
            </a:r>
          </a:p>
          <a:p>
            <a:pPr algn="ctr"/>
            <a:r>
              <a:rPr lang="en-US" sz="3200" dirty="0">
                <a:latin typeface=""/>
              </a:rPr>
              <a:t>the OMS3 </a:t>
            </a:r>
            <a:r>
              <a:rPr lang="en-US" sz="3200" dirty="0" err="1">
                <a:latin typeface=""/>
              </a:rPr>
              <a:t>NewAge-JGrass</a:t>
            </a:r>
            <a:r>
              <a:rPr lang="en-US" sz="3200" dirty="0">
                <a:latin typeface=""/>
              </a:rPr>
              <a:t> system</a:t>
            </a:r>
            <a:endParaRPr lang="en-US" sz="3200" dirty="0"/>
          </a:p>
        </p:txBody>
      </p:sp>
      <p:sp useBgFill="1">
        <p:nvSpPr>
          <p:cNvPr id="16" name="TextBox 15"/>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Tree>
    <p:extLst>
      <p:ext uri="{BB962C8B-B14F-4D97-AF65-F5344CB8AC3E}">
        <p14:creationId xmlns:p14="http://schemas.microsoft.com/office/powerpoint/2010/main" val="3887885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Rectangle 9"/>
          <p:cNvSpPr>
            <a:spLocks/>
          </p:cNvSpPr>
          <p:nvPr/>
        </p:nvSpPr>
        <p:spPr bwMode="auto">
          <a:xfrm>
            <a:off x="374032" y="754839"/>
            <a:ext cx="12236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28567" bIns="0">
            <a:spAutoFit/>
          </a:bodyPr>
          <a:lstStyle/>
          <a:p>
            <a:pPr marL="25400" defTabSz="914400" fontAlgn="base">
              <a:spcBef>
                <a:spcPct val="0"/>
              </a:spcBef>
              <a:spcAft>
                <a:spcPct val="0"/>
              </a:spcAft>
              <a:tabLst>
                <a:tab pos="247650" algn="l"/>
                <a:tab pos="496888" algn="l"/>
                <a:tab pos="747713" algn="l"/>
                <a:tab pos="996950" algn="l"/>
                <a:tab pos="1257300" algn="l"/>
                <a:tab pos="1497013" algn="l"/>
                <a:tab pos="1747838" algn="l"/>
                <a:tab pos="1997075" algn="l"/>
                <a:tab pos="2247900" algn="l"/>
                <a:tab pos="2497138" algn="l"/>
                <a:tab pos="2747963" algn="l"/>
                <a:tab pos="2989263" algn="l"/>
              </a:tabLst>
            </a:pPr>
            <a:r>
              <a:rPr lang="en-US" sz="2600" dirty="0" smtClean="0">
                <a:solidFill>
                  <a:srgbClr val="000000"/>
                </a:solidFill>
                <a:latin typeface="Lucida Bright" charset="0"/>
                <a:ea typeface="ヒラギノ角ゴ ProN W3" charset="0"/>
                <a:cs typeface="Lucida Bright" charset="0"/>
                <a:sym typeface="Lucida Bright" charset="0"/>
              </a:rPr>
              <a:t>Outline</a:t>
            </a:r>
          </a:p>
        </p:txBody>
      </p:sp>
      <p:sp>
        <p:nvSpPr>
          <p:cNvPr id="30735"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smtClean="0">
                <a:solidFill>
                  <a:srgbClr val="FFFFFF"/>
                </a:solidFill>
                <a:latin typeface="Arial" charset="0"/>
                <a:ea typeface="ヒラギノ角ゴ ProN W3" charset="0"/>
                <a:cs typeface="Arial" charset="0"/>
                <a:sym typeface="Arial" charset="0"/>
              </a:rPr>
              <a:t>Motivation</a:t>
            </a:r>
          </a:p>
        </p:txBody>
      </p:sp>
      <p:sp>
        <p:nvSpPr>
          <p:cNvPr id="40"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Hydrological </a:t>
            </a: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Components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3"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Basin Delineation</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4"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3" name="TextBox 2"/>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sp>
        <p:nvSpPr>
          <p:cNvPr id="5" name="TextBox 4"/>
          <p:cNvSpPr txBox="1"/>
          <p:nvPr/>
        </p:nvSpPr>
        <p:spPr>
          <a:xfrm>
            <a:off x="672353" y="1822823"/>
            <a:ext cx="6993638" cy="2031325"/>
          </a:xfrm>
          <a:prstGeom prst="rect">
            <a:avLst/>
          </a:prstGeom>
          <a:noFill/>
        </p:spPr>
        <p:txBody>
          <a:bodyPr wrap="square" rtlCol="0">
            <a:spAutoFit/>
          </a:bodyPr>
          <a:lstStyle/>
          <a:p>
            <a:pPr marL="285750" indent="-285750">
              <a:buFont typeface="Arial"/>
              <a:buChar char="•"/>
            </a:pPr>
            <a:r>
              <a:rPr lang="en-US" dirty="0" smtClean="0"/>
              <a:t>Model presentation</a:t>
            </a:r>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r>
              <a:rPr lang="en-US" dirty="0" smtClean="0"/>
              <a:t>Description </a:t>
            </a:r>
            <a:r>
              <a:rPr lang="en-US" dirty="0"/>
              <a:t>and </a:t>
            </a:r>
            <a:r>
              <a:rPr lang="en-US" dirty="0" smtClean="0"/>
              <a:t>application of hydrological components:</a:t>
            </a:r>
          </a:p>
          <a:p>
            <a:pPr marL="800100" lvl="1" indent="-342900">
              <a:buFont typeface="+mj-lt"/>
              <a:buAutoNum type="arabicPeriod"/>
            </a:pPr>
            <a:r>
              <a:rPr lang="en-US" dirty="0" smtClean="0"/>
              <a:t>Short Wave Radiation Balance component</a:t>
            </a:r>
          </a:p>
          <a:p>
            <a:pPr marL="800100" lvl="1" indent="-342900">
              <a:buFont typeface="+mj-lt"/>
              <a:buAutoNum type="arabicPeriod"/>
            </a:pPr>
            <a:r>
              <a:rPr lang="en-US" dirty="0" smtClean="0"/>
              <a:t>Snow Water Equivalent component</a:t>
            </a:r>
          </a:p>
          <a:p>
            <a:pPr marL="800100" lvl="1" indent="-342900">
              <a:buFont typeface="+mj-lt"/>
              <a:buAutoNum type="arabicPeriod"/>
            </a:pPr>
            <a:r>
              <a:rPr lang="en-US" dirty="0" smtClean="0"/>
              <a:t>Runoff and Routing components</a:t>
            </a:r>
            <a:endParaRPr lang="en-US" dirty="0"/>
          </a:p>
        </p:txBody>
      </p:sp>
      <p:sp>
        <p:nvSpPr>
          <p:cNvPr id="6" name="TextBox 5"/>
          <p:cNvSpPr txBox="1"/>
          <p:nvPr/>
        </p:nvSpPr>
        <p:spPr>
          <a:xfrm>
            <a:off x="716176" y="4267805"/>
            <a:ext cx="1608133" cy="369332"/>
          </a:xfrm>
          <a:prstGeom prst="rect">
            <a:avLst/>
          </a:prstGeom>
          <a:noFill/>
        </p:spPr>
        <p:txBody>
          <a:bodyPr wrap="none" rtlCol="0">
            <a:spAutoFit/>
          </a:bodyPr>
          <a:lstStyle/>
          <a:p>
            <a:pPr marL="285750" indent="-285750">
              <a:buFont typeface="Arial"/>
              <a:buChar char="•"/>
            </a:pPr>
            <a:r>
              <a:rPr lang="en-US" dirty="0" smtClean="0"/>
              <a:t>Conclusion</a:t>
            </a:r>
            <a:endParaRPr lang="en-US" dirty="0"/>
          </a:p>
        </p:txBody>
      </p:sp>
      <p:sp useBgFill="1">
        <p:nvSpPr>
          <p:cNvPr id="29" name="TextBox 28"/>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Tree>
    <p:extLst>
      <p:ext uri="{BB962C8B-B14F-4D97-AF65-F5344CB8AC3E}">
        <p14:creationId xmlns:p14="http://schemas.microsoft.com/office/powerpoint/2010/main" val="939848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11"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95C9B2D4-318B-C942-AA1E-68D05657B26E}" type="slidenum">
              <a:rPr lang="en-US" sz="1700">
                <a:solidFill>
                  <a:srgbClr val="000000"/>
                </a:solidFill>
                <a:latin typeface="Times New Roman" charset="0"/>
                <a:cs typeface="Times New Roman" charset="0"/>
                <a:sym typeface="Times New Roman" charset="0"/>
              </a:rPr>
              <a:pPr eaLnBrk="1" hangingPunct="1"/>
              <a:t>69</a:t>
            </a:fld>
            <a:endParaRPr lang="en-US" sz="1700">
              <a:solidFill>
                <a:srgbClr val="000000"/>
              </a:solidFill>
              <a:latin typeface="Times New Roman" charset="0"/>
              <a:cs typeface="Times New Roman" charset="0"/>
              <a:sym typeface="Times New Roman" charset="0"/>
            </a:endParaRPr>
          </a:p>
        </p:txBody>
      </p:sp>
      <p:sp>
        <p:nvSpPr>
          <p:cNvPr id="32775" name="Rettangolo 13"/>
          <p:cNvSpPr>
            <a:spLocks noChangeArrowheads="1"/>
          </p:cNvSpPr>
          <p:nvPr/>
        </p:nvSpPr>
        <p:spPr bwMode="auto">
          <a:xfrm>
            <a:off x="1327150" y="6429375"/>
            <a:ext cx="20224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Rome  09 March 2011</a:t>
            </a:r>
          </a:p>
        </p:txBody>
      </p:sp>
      <p:sp>
        <p:nvSpPr>
          <p:cNvPr id="32777"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17 June 2011</a:t>
            </a:r>
          </a:p>
        </p:txBody>
      </p:sp>
      <p:sp>
        <p:nvSpPr>
          <p:cNvPr id="32778"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2783" name="Rettangolo 18"/>
          <p:cNvSpPr>
            <a:spLocks noChangeArrowheads="1"/>
          </p:cNvSpPr>
          <p:nvPr/>
        </p:nvSpPr>
        <p:spPr bwMode="auto">
          <a:xfrm>
            <a:off x="1079500" y="6448425"/>
            <a:ext cx="192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Leipzig 05 July 2012</a:t>
            </a:r>
          </a:p>
        </p:txBody>
      </p:sp>
      <p:sp>
        <p:nvSpPr>
          <p:cNvPr id="32784"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2785" name="Rectangle 8"/>
          <p:cNvSpPr>
            <a:spLocks/>
          </p:cNvSpPr>
          <p:nvPr/>
        </p:nvSpPr>
        <p:spPr bwMode="auto">
          <a:xfrm>
            <a:off x="216648" y="533400"/>
            <a:ext cx="7582645"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2200" dirty="0" err="1" smtClean="0">
                <a:solidFill>
                  <a:srgbClr val="000000"/>
                </a:solidFill>
                <a:latin typeface="Arial" charset="0"/>
                <a:ea typeface="ヒラギノ角ゴ ProN W3" charset="0"/>
                <a:cs typeface="Arial" charset="0"/>
                <a:sym typeface="Arial" charset="0"/>
              </a:rPr>
              <a:t>JGrass</a:t>
            </a:r>
            <a:r>
              <a:rPr lang="en-US" sz="2200" dirty="0" err="1">
                <a:solidFill>
                  <a:srgbClr val="000000"/>
                </a:solidFill>
                <a:latin typeface="Arial" charset="0"/>
                <a:ea typeface="ヒラギノ角ゴ ProN W3" charset="0"/>
                <a:cs typeface="Arial" charset="0"/>
                <a:sym typeface="Arial" charset="0"/>
              </a:rPr>
              <a:t>-</a:t>
            </a:r>
            <a:r>
              <a:rPr lang="en-US" sz="2200" dirty="0" err="1" smtClean="0">
                <a:solidFill>
                  <a:srgbClr val="000000"/>
                </a:solidFill>
                <a:latin typeface="Arial" charset="0"/>
                <a:ea typeface="ヒラギノ角ゴ ProN W3" charset="0"/>
                <a:cs typeface="Arial" charset="0"/>
                <a:sym typeface="Arial" charset="0"/>
              </a:rPr>
              <a:t>NewAge</a:t>
            </a:r>
            <a:r>
              <a:rPr lang="en-US" sz="2200" dirty="0" smtClean="0">
                <a:solidFill>
                  <a:srgbClr val="000000"/>
                </a:solidFill>
                <a:latin typeface="Arial" charset="0"/>
                <a:ea typeface="ヒラギノ角ゴ ProN W3" charset="0"/>
                <a:cs typeface="Arial" charset="0"/>
                <a:sym typeface="Arial" charset="0"/>
              </a:rPr>
              <a:t>: a component and GIS based model</a:t>
            </a:r>
            <a:endParaRPr lang="en-US" sz="2200" dirty="0">
              <a:solidFill>
                <a:srgbClr val="000000"/>
              </a:solidFill>
              <a:latin typeface="Arial" charset="0"/>
              <a:ea typeface="ヒラギノ角ゴ ProN W3" charset="0"/>
              <a:cs typeface="Arial" charset="0"/>
              <a:sym typeface="Arial" charset="0"/>
            </a:endParaRPr>
          </a:p>
        </p:txBody>
      </p:sp>
      <p:sp>
        <p:nvSpPr>
          <p:cNvPr id="19"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20"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Hydrological </a:t>
            </a: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Components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21"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solidFill>
                <a:latin typeface="Arial" pitchFamily="-108" charset="0"/>
                <a:ea typeface="Arial" pitchFamily="-108" charset="0"/>
                <a:cs typeface="Arial" pitchFamily="-108" charset="0"/>
                <a:sym typeface="Arial" pitchFamily="-108" charset="0"/>
              </a:rPr>
              <a:t>Basin Delineation</a:t>
            </a:r>
            <a:endParaRPr lang="en-US" dirty="0">
              <a:solidFill>
                <a:srgbClr val="FFFFFF"/>
              </a:solidFill>
              <a:latin typeface="Arial" pitchFamily="-108" charset="0"/>
              <a:ea typeface="Arial" pitchFamily="-108" charset="0"/>
              <a:cs typeface="Arial" pitchFamily="-108" charset="0"/>
              <a:sym typeface="Arial" pitchFamily="-108" charset="0"/>
            </a:endParaRPr>
          </a:p>
        </p:txBody>
      </p:sp>
      <p:sp>
        <p:nvSpPr>
          <p:cNvPr id="23"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24" name="TextBox 23"/>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pic>
        <p:nvPicPr>
          <p:cNvPr id="3" name="Picture 2" descr="Screen Shot 2013-03-21 at 9.48.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8175" y="927100"/>
            <a:ext cx="4151539" cy="5482240"/>
          </a:xfrm>
          <a:prstGeom prst="rect">
            <a:avLst/>
          </a:prstGeom>
        </p:spPr>
      </p:pic>
    </p:spTree>
    <p:extLst>
      <p:ext uri="{BB962C8B-B14F-4D97-AF65-F5344CB8AC3E}">
        <p14:creationId xmlns:p14="http://schemas.microsoft.com/office/powerpoint/2010/main" val="37921327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OMS3 and other IMFs</a:t>
            </a:r>
            <a:endParaRPr lang="en-US" dirty="0"/>
          </a:p>
        </p:txBody>
      </p:sp>
      <p:pic>
        <p:nvPicPr>
          <p:cNvPr id="5" name="Picture 4" descr="bert.png"/>
          <p:cNvPicPr>
            <a:picLocks noChangeAspect="1"/>
          </p:cNvPicPr>
          <p:nvPr/>
        </p:nvPicPr>
        <p:blipFill>
          <a:blip r:embed="rId2" cstate="print"/>
          <a:stretch>
            <a:fillRect/>
          </a:stretch>
        </p:blipFill>
        <p:spPr>
          <a:xfrm>
            <a:off x="273849" y="1600200"/>
            <a:ext cx="8641551" cy="3742905"/>
          </a:xfrm>
          <a:prstGeom prst="rect">
            <a:avLst/>
          </a:prstGeom>
        </p:spPr>
      </p:pic>
      <p:sp>
        <p:nvSpPr>
          <p:cNvPr id="6" name="TextBox 5"/>
          <p:cNvSpPr txBox="1"/>
          <p:nvPr/>
        </p:nvSpPr>
        <p:spPr>
          <a:xfrm>
            <a:off x="4648200" y="5486400"/>
            <a:ext cx="4445448" cy="307777"/>
          </a:xfrm>
          <a:prstGeom prst="rect">
            <a:avLst/>
          </a:prstGeom>
          <a:noFill/>
        </p:spPr>
        <p:txBody>
          <a:bodyPr wrap="none" rtlCol="0">
            <a:spAutoFit/>
          </a:bodyPr>
          <a:lstStyle/>
          <a:p>
            <a:r>
              <a:rPr lang="en-US" sz="1400" i="1" dirty="0" smtClean="0"/>
              <a:t>Jaegers  B. et al., 2010 Proc IEMSS, Ottawa, Canada</a:t>
            </a:r>
            <a:endParaRPr lang="en-US" sz="1400" i="1" dirty="0"/>
          </a:p>
        </p:txBody>
      </p:sp>
      <p:sp>
        <p:nvSpPr>
          <p:cNvPr id="7" name="Rectangle 6"/>
          <p:cNvSpPr/>
          <p:nvPr/>
        </p:nvSpPr>
        <p:spPr>
          <a:xfrm>
            <a:off x="6934200" y="1752600"/>
            <a:ext cx="533400" cy="3505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rot="10800000" flipV="1">
            <a:off x="7391400" y="2362200"/>
            <a:ext cx="1371600" cy="1295400"/>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4" name="Slide Number Placeholder 3"/>
          <p:cNvSpPr>
            <a:spLocks noGrp="1"/>
          </p:cNvSpPr>
          <p:nvPr>
            <p:ph type="sldNum" sz="quarter" idx="12"/>
          </p:nvPr>
        </p:nvSpPr>
        <p:spPr/>
        <p:txBody>
          <a:bodyPr/>
          <a:lstStyle/>
          <a:p>
            <a:fld id="{E9353CB8-35B8-441F-A176-6CE3BA725640}" type="slidenum">
              <a:rPr lang="en-US" smtClean="0"/>
              <a:pPr/>
              <a:t>7</a:t>
            </a:fld>
            <a:endParaRPr lang="en-US"/>
          </a:p>
        </p:txBody>
      </p:sp>
    </p:spTree>
    <p:extLst>
      <p:ext uri="{BB962C8B-B14F-4D97-AF65-F5344CB8AC3E}">
        <p14:creationId xmlns:p14="http://schemas.microsoft.com/office/powerpoint/2010/main" val="214055201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62F3C9B1-4D06-0240-A186-7A9C2A5349AD}" type="slidenum">
              <a:rPr lang="en-US" sz="1700">
                <a:solidFill>
                  <a:srgbClr val="000000"/>
                </a:solidFill>
                <a:latin typeface="Times New Roman" charset="0"/>
                <a:cs typeface="Times New Roman" charset="0"/>
                <a:sym typeface="Times New Roman" charset="0"/>
              </a:rPr>
              <a:pPr eaLnBrk="1" hangingPunct="1"/>
              <a:t>70</a:t>
            </a:fld>
            <a:endParaRPr lang="en-US" sz="1700">
              <a:solidFill>
                <a:srgbClr val="000000"/>
              </a:solidFill>
              <a:latin typeface="Times New Roman" charset="0"/>
              <a:cs typeface="Times New Roman" charset="0"/>
              <a:sym typeface="Times New Roman" charset="0"/>
            </a:endParaRPr>
          </a:p>
        </p:txBody>
      </p:sp>
      <p:sp>
        <p:nvSpPr>
          <p:cNvPr id="36867" name="Rectangle 1"/>
          <p:cNvSpPr>
            <a:spLocks/>
          </p:cNvSpPr>
          <p:nvPr/>
        </p:nvSpPr>
        <p:spPr bwMode="auto">
          <a:xfrm rot="-5400000">
            <a:off x="-1324769" y="3313907"/>
            <a:ext cx="2865437"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28566" bIns="0"/>
          <a:lstStyle/>
          <a:p>
            <a:pPr marL="25400" algn="ctr" defTabSz="914400" fontAlgn="base">
              <a:lnSpc>
                <a:spcPct val="98000"/>
              </a:lnSpc>
              <a:spcBef>
                <a:spcPts val="75"/>
              </a:spcBef>
              <a:spcAft>
                <a:spcPct val="0"/>
              </a:spcAft>
            </a:pPr>
            <a:r>
              <a:rPr lang="en-US" sz="1100">
                <a:solidFill>
                  <a:srgbClr val="000000"/>
                </a:solidFill>
                <a:latin typeface="Lucida Bright" charset="0"/>
                <a:ea typeface="ヒラギノ角ゴ ProN W3" charset="0"/>
                <a:cs typeface="Lucida Bright" charset="0"/>
                <a:sym typeface="Lucida Bright" charset="0"/>
              </a:rPr>
              <a:t>Rinaldo, Geomorphic Flood Research, 2006</a:t>
            </a:r>
          </a:p>
        </p:txBody>
      </p:sp>
      <p:sp>
        <p:nvSpPr>
          <p:cNvPr id="36868" name="Rectangle 2"/>
          <p:cNvSpPr>
            <a:spLocks/>
          </p:cNvSpPr>
          <p:nvPr/>
        </p:nvSpPr>
        <p:spPr bwMode="auto">
          <a:xfrm>
            <a:off x="2111375" y="642938"/>
            <a:ext cx="49196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28567" bIns="0">
            <a:spAutoFit/>
          </a:bodyPr>
          <a:lstStyle/>
          <a:p>
            <a:pPr marL="25400" algn="ctr" defTabSz="914400" fontAlgn="base">
              <a:spcBef>
                <a:spcPct val="0"/>
              </a:spcBef>
              <a:spcAft>
                <a:spcPct val="0"/>
              </a:spcAft>
              <a:tabLst>
                <a:tab pos="247650" algn="l"/>
                <a:tab pos="496888" algn="l"/>
                <a:tab pos="747713" algn="l"/>
                <a:tab pos="996950" algn="l"/>
                <a:tab pos="1257300" algn="l"/>
                <a:tab pos="1497013" algn="l"/>
                <a:tab pos="1747838" algn="l"/>
                <a:tab pos="1997075" algn="l"/>
                <a:tab pos="2247900" algn="l"/>
                <a:tab pos="2497138" algn="l"/>
                <a:tab pos="2747963" algn="l"/>
                <a:tab pos="2989263" algn="l"/>
              </a:tabLst>
            </a:pPr>
            <a:r>
              <a:rPr lang="en-US" sz="2200" b="1">
                <a:solidFill>
                  <a:srgbClr val="000000"/>
                </a:solidFill>
                <a:latin typeface="Lucida Bright" charset="0"/>
                <a:ea typeface="ヒラギノ角ゴ ProN W3" charset="0"/>
                <a:cs typeface="Lucida Bright" charset="0"/>
                <a:sym typeface="Lucida Bright" charset="0"/>
              </a:rPr>
              <a:t>Hillslope-link</a:t>
            </a:r>
            <a:r>
              <a:rPr lang="en-US" sz="2200">
                <a:solidFill>
                  <a:srgbClr val="000000"/>
                </a:solidFill>
                <a:latin typeface="Lucida Bright" charset="0"/>
                <a:ea typeface="ヒラギノ角ゴ ProN W3" charset="0"/>
                <a:cs typeface="Lucida Bright" charset="0"/>
                <a:sym typeface="Lucida Bright" charset="0"/>
              </a:rPr>
              <a:t> partition of the basin</a:t>
            </a:r>
          </a:p>
        </p:txBody>
      </p:sp>
      <p:pic>
        <p:nvPicPr>
          <p:cNvPr id="3686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163" y="1847850"/>
            <a:ext cx="3625850" cy="358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6870" name="Rectangle 4"/>
          <p:cNvSpPr>
            <a:spLocks/>
          </p:cNvSpPr>
          <p:nvPr/>
        </p:nvSpPr>
        <p:spPr bwMode="auto">
          <a:xfrm>
            <a:off x="3362082" y="2000250"/>
            <a:ext cx="409892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28567" bIns="0"/>
          <a:lstStyle/>
          <a:p>
            <a:pPr marL="25400" algn="ctr" defTabSz="914400" fontAlgn="base">
              <a:spcBef>
                <a:spcPct val="0"/>
              </a:spcBef>
              <a:spcAft>
                <a:spcPct val="0"/>
              </a:spcAft>
              <a:tabLst>
                <a:tab pos="247650" algn="l"/>
                <a:tab pos="496888" algn="l"/>
                <a:tab pos="747713" algn="l"/>
                <a:tab pos="996950" algn="l"/>
                <a:tab pos="1257300" algn="l"/>
                <a:tab pos="1497013" algn="l"/>
                <a:tab pos="1747838" algn="l"/>
                <a:tab pos="1997075" algn="l"/>
                <a:tab pos="2247900" algn="l"/>
                <a:tab pos="2497138" algn="l"/>
                <a:tab pos="2747963" algn="l"/>
                <a:tab pos="2989263" algn="l"/>
              </a:tabLst>
            </a:pPr>
            <a:r>
              <a:rPr lang="en-US" sz="1400" b="1" dirty="0">
                <a:solidFill>
                  <a:srgbClr val="000000"/>
                </a:solidFill>
                <a:latin typeface="Lucida Bright" charset="0"/>
                <a:ea typeface="ヒラギノ角ゴ ProN W3" charset="0"/>
                <a:cs typeface="Lucida Bright" charset="0"/>
                <a:sym typeface="Lucida Bright" charset="0"/>
              </a:rPr>
              <a:t>For each </a:t>
            </a:r>
            <a:r>
              <a:rPr lang="en-US" sz="1400" b="1" dirty="0" err="1">
                <a:solidFill>
                  <a:srgbClr val="000000"/>
                </a:solidFill>
                <a:latin typeface="Lucida Bright" charset="0"/>
                <a:ea typeface="ヒラギノ角ゴ ProN W3" charset="0"/>
                <a:cs typeface="Lucida Bright" charset="0"/>
                <a:sym typeface="Lucida Bright" charset="0"/>
              </a:rPr>
              <a:t>hillslope</a:t>
            </a:r>
            <a:r>
              <a:rPr lang="en-US" sz="1400" b="1" dirty="0">
                <a:solidFill>
                  <a:srgbClr val="000000"/>
                </a:solidFill>
                <a:latin typeface="Lucida Bright" charset="0"/>
                <a:ea typeface="ヒラギノ角ゴ ProN W3" charset="0"/>
                <a:cs typeface="Lucida Bright" charset="0"/>
                <a:sym typeface="Lucida Bright" charset="0"/>
              </a:rPr>
              <a:t> </a:t>
            </a:r>
            <a:r>
              <a:rPr lang="en-US" sz="1400" b="1" dirty="0" smtClean="0">
                <a:solidFill>
                  <a:srgbClr val="000000"/>
                </a:solidFill>
                <a:latin typeface="Lucida Bright" charset="0"/>
                <a:ea typeface="ヒラギノ角ゴ ProN W3" charset="0"/>
                <a:cs typeface="Lucida Bright" charset="0"/>
                <a:sym typeface="Lucida Bright" charset="0"/>
              </a:rPr>
              <a:t>estimate:</a:t>
            </a:r>
            <a:endParaRPr lang="en-US" sz="1400" b="1" dirty="0">
              <a:solidFill>
                <a:srgbClr val="000000"/>
              </a:solidFill>
              <a:latin typeface="Lucida Bright" charset="0"/>
              <a:ea typeface="ヒラギノ角ゴ ProN W3" charset="0"/>
              <a:cs typeface="Lucida Bright" charset="0"/>
              <a:sym typeface="Lucida Bright" charset="0"/>
            </a:endParaRPr>
          </a:p>
        </p:txBody>
      </p:sp>
      <p:sp>
        <p:nvSpPr>
          <p:cNvPr id="36871" name="Rectangle 5"/>
          <p:cNvSpPr>
            <a:spLocks/>
          </p:cNvSpPr>
          <p:nvPr/>
        </p:nvSpPr>
        <p:spPr bwMode="auto">
          <a:xfrm>
            <a:off x="4108450" y="2571750"/>
            <a:ext cx="7624763" cy="191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28567" bIns="0"/>
          <a:lstStyle/>
          <a:p>
            <a:pPr marL="25400" algn="just" defTabSz="914400" fontAlgn="base">
              <a:spcBef>
                <a:spcPct val="0"/>
              </a:spcBef>
              <a:spcAft>
                <a:spcPct val="0"/>
              </a:spcAft>
              <a:buClr>
                <a:srgbClr val="000000"/>
              </a:buClr>
              <a:buSzPct val="125000"/>
              <a:buFont typeface="Lucida Bright" charset="0"/>
              <a:buChar char="•"/>
              <a:tabLst>
                <a:tab pos="247650" algn="l"/>
                <a:tab pos="496888" algn="l"/>
                <a:tab pos="747713" algn="l"/>
                <a:tab pos="996950" algn="l"/>
                <a:tab pos="1257300" algn="l"/>
                <a:tab pos="1497013" algn="l"/>
                <a:tab pos="1747838" algn="l"/>
                <a:tab pos="1997075" algn="l"/>
                <a:tab pos="2247900" algn="l"/>
                <a:tab pos="2497138" algn="l"/>
                <a:tab pos="2747963" algn="l"/>
                <a:tab pos="2989263" algn="l"/>
              </a:tabLst>
            </a:pPr>
            <a:r>
              <a:rPr lang="en-US" sz="1400" dirty="0">
                <a:solidFill>
                  <a:srgbClr val="000000"/>
                </a:solidFill>
                <a:latin typeface="Lucida Bright" charset="0"/>
                <a:ea typeface="ヒラギノ角ゴ ProN W3" charset="0"/>
                <a:cs typeface="Lucida Bright" charset="0"/>
                <a:sym typeface="Lucida Bright" charset="0"/>
              </a:rPr>
              <a:t>mean rainfall</a:t>
            </a:r>
          </a:p>
          <a:p>
            <a:pPr marL="25400" algn="just" defTabSz="914400" fontAlgn="base">
              <a:spcBef>
                <a:spcPct val="0"/>
              </a:spcBef>
              <a:spcAft>
                <a:spcPct val="0"/>
              </a:spcAft>
              <a:tabLst>
                <a:tab pos="247650" algn="l"/>
                <a:tab pos="496888" algn="l"/>
                <a:tab pos="747713" algn="l"/>
                <a:tab pos="996950" algn="l"/>
                <a:tab pos="1257300" algn="l"/>
                <a:tab pos="1497013" algn="l"/>
                <a:tab pos="1747838" algn="l"/>
                <a:tab pos="1997075" algn="l"/>
                <a:tab pos="2247900" algn="l"/>
                <a:tab pos="2497138" algn="l"/>
                <a:tab pos="2747963" algn="l"/>
                <a:tab pos="2989263" algn="l"/>
              </a:tabLst>
            </a:pPr>
            <a:endParaRPr lang="en-US" sz="1400" dirty="0">
              <a:solidFill>
                <a:srgbClr val="000000"/>
              </a:solidFill>
              <a:latin typeface="Lucida Bright" charset="0"/>
              <a:ea typeface="ヒラギノ角ゴ ProN W3" charset="0"/>
              <a:cs typeface="Lucida Bright" charset="0"/>
              <a:sym typeface="Lucida Bright" charset="0"/>
            </a:endParaRPr>
          </a:p>
          <a:p>
            <a:pPr marL="25400" algn="just" defTabSz="914400" fontAlgn="base">
              <a:spcBef>
                <a:spcPct val="0"/>
              </a:spcBef>
              <a:spcAft>
                <a:spcPct val="0"/>
              </a:spcAft>
              <a:buClr>
                <a:srgbClr val="000000"/>
              </a:buClr>
              <a:buSzPct val="125000"/>
              <a:buFont typeface="Lucida Bright" charset="0"/>
              <a:buChar char="•"/>
              <a:tabLst>
                <a:tab pos="247650" algn="l"/>
                <a:tab pos="496888" algn="l"/>
                <a:tab pos="747713" algn="l"/>
                <a:tab pos="996950" algn="l"/>
                <a:tab pos="1257300" algn="l"/>
                <a:tab pos="1497013" algn="l"/>
                <a:tab pos="1747838" algn="l"/>
                <a:tab pos="1997075" algn="l"/>
                <a:tab pos="2247900" algn="l"/>
                <a:tab pos="2497138" algn="l"/>
                <a:tab pos="2747963" algn="l"/>
                <a:tab pos="2989263" algn="l"/>
              </a:tabLst>
            </a:pPr>
            <a:r>
              <a:rPr lang="en-US" sz="1400" dirty="0">
                <a:solidFill>
                  <a:srgbClr val="000000"/>
                </a:solidFill>
                <a:latin typeface="Lucida Bright" charset="0"/>
                <a:ea typeface="ヒラギノ角ゴ ProN W3" charset="0"/>
                <a:cs typeface="Lucida Bright" charset="0"/>
                <a:sym typeface="Lucida Bright" charset="0"/>
              </a:rPr>
              <a:t>mean </a:t>
            </a:r>
            <a:r>
              <a:rPr lang="en-US" sz="1400" dirty="0" smtClean="0">
                <a:solidFill>
                  <a:srgbClr val="000000"/>
                </a:solidFill>
                <a:latin typeface="Lucida Bright" charset="0"/>
                <a:ea typeface="ヒラギノ角ゴ ProN W3" charset="0"/>
                <a:cs typeface="Lucida Bright" charset="0"/>
                <a:sym typeface="Lucida Bright" charset="0"/>
              </a:rPr>
              <a:t>radiation</a:t>
            </a:r>
          </a:p>
          <a:p>
            <a:pPr marL="25400" algn="just" defTabSz="914400" fontAlgn="base">
              <a:spcBef>
                <a:spcPct val="0"/>
              </a:spcBef>
              <a:spcAft>
                <a:spcPct val="0"/>
              </a:spcAft>
              <a:buClr>
                <a:srgbClr val="000000"/>
              </a:buClr>
              <a:buSzPct val="125000"/>
              <a:buFont typeface="Lucida Bright" charset="0"/>
              <a:buChar char="•"/>
              <a:tabLst>
                <a:tab pos="247650" algn="l"/>
                <a:tab pos="496888" algn="l"/>
                <a:tab pos="747713" algn="l"/>
                <a:tab pos="996950" algn="l"/>
                <a:tab pos="1257300" algn="l"/>
                <a:tab pos="1497013" algn="l"/>
                <a:tab pos="1747838" algn="l"/>
                <a:tab pos="1997075" algn="l"/>
                <a:tab pos="2247900" algn="l"/>
                <a:tab pos="2497138" algn="l"/>
                <a:tab pos="2747963" algn="l"/>
                <a:tab pos="2989263" algn="l"/>
              </a:tabLst>
            </a:pPr>
            <a:endParaRPr lang="en-US" sz="1400" dirty="0">
              <a:solidFill>
                <a:srgbClr val="000000"/>
              </a:solidFill>
              <a:latin typeface="Lucida Bright" charset="0"/>
              <a:ea typeface="ヒラギノ角ゴ ProN W3" charset="0"/>
              <a:cs typeface="Lucida Bright" charset="0"/>
              <a:sym typeface="Lucida Bright" charset="0"/>
            </a:endParaRPr>
          </a:p>
          <a:p>
            <a:pPr marL="25400" algn="just" defTabSz="914400" fontAlgn="base">
              <a:spcBef>
                <a:spcPct val="0"/>
              </a:spcBef>
              <a:spcAft>
                <a:spcPct val="0"/>
              </a:spcAft>
              <a:buClr>
                <a:srgbClr val="000000"/>
              </a:buClr>
              <a:buSzPct val="125000"/>
              <a:buFont typeface="Lucida Bright" charset="0"/>
              <a:buChar char="•"/>
              <a:tabLst>
                <a:tab pos="247650" algn="l"/>
                <a:tab pos="496888" algn="l"/>
                <a:tab pos="747713" algn="l"/>
                <a:tab pos="996950" algn="l"/>
                <a:tab pos="1257300" algn="l"/>
                <a:tab pos="1497013" algn="l"/>
                <a:tab pos="1747838" algn="l"/>
                <a:tab pos="1997075" algn="l"/>
                <a:tab pos="2247900" algn="l"/>
                <a:tab pos="2497138" algn="l"/>
                <a:tab pos="2747963" algn="l"/>
                <a:tab pos="2989263" algn="l"/>
              </a:tabLst>
            </a:pPr>
            <a:r>
              <a:rPr lang="en-US" sz="1400" dirty="0">
                <a:solidFill>
                  <a:srgbClr val="000000"/>
                </a:solidFill>
                <a:latin typeface="Lucida Bright" charset="0"/>
                <a:ea typeface="ヒラギノ角ゴ ProN W3" charset="0"/>
                <a:cs typeface="Lucida Bright" charset="0"/>
                <a:sym typeface="Lucida Bright" charset="0"/>
              </a:rPr>
              <a:t>mean evapotranspiration</a:t>
            </a:r>
          </a:p>
          <a:p>
            <a:pPr marL="25400" algn="just" defTabSz="914400" fontAlgn="base">
              <a:spcBef>
                <a:spcPct val="0"/>
              </a:spcBef>
              <a:spcAft>
                <a:spcPct val="0"/>
              </a:spcAft>
              <a:buClr>
                <a:srgbClr val="000000"/>
              </a:buClr>
              <a:buSzPct val="125000"/>
              <a:buFont typeface="Lucida Bright" charset="0"/>
              <a:buChar char="•"/>
              <a:tabLst>
                <a:tab pos="247650" algn="l"/>
                <a:tab pos="496888" algn="l"/>
                <a:tab pos="747713" algn="l"/>
                <a:tab pos="996950" algn="l"/>
                <a:tab pos="1257300" algn="l"/>
                <a:tab pos="1497013" algn="l"/>
                <a:tab pos="1747838" algn="l"/>
                <a:tab pos="1997075" algn="l"/>
                <a:tab pos="2247900" algn="l"/>
                <a:tab pos="2497138" algn="l"/>
                <a:tab pos="2747963" algn="l"/>
                <a:tab pos="2989263" algn="l"/>
              </a:tabLst>
            </a:pPr>
            <a:endParaRPr lang="en-US" sz="1400" dirty="0">
              <a:solidFill>
                <a:srgbClr val="000000"/>
              </a:solidFill>
              <a:latin typeface="Lucida Bright" charset="0"/>
              <a:ea typeface="ヒラギノ角ゴ ProN W3" charset="0"/>
              <a:cs typeface="Lucida Bright" charset="0"/>
              <a:sym typeface="Lucida Bright" charset="0"/>
            </a:endParaRPr>
          </a:p>
          <a:p>
            <a:pPr marL="25400" algn="just" defTabSz="914400" fontAlgn="base">
              <a:spcBef>
                <a:spcPct val="0"/>
              </a:spcBef>
              <a:spcAft>
                <a:spcPct val="0"/>
              </a:spcAft>
              <a:buClr>
                <a:srgbClr val="000000"/>
              </a:buClr>
              <a:buSzPct val="125000"/>
              <a:buFont typeface="Lucida Bright" charset="0"/>
              <a:buChar char="•"/>
              <a:tabLst>
                <a:tab pos="247650" algn="l"/>
                <a:tab pos="496888" algn="l"/>
                <a:tab pos="747713" algn="l"/>
                <a:tab pos="996950" algn="l"/>
                <a:tab pos="1257300" algn="l"/>
                <a:tab pos="1497013" algn="l"/>
                <a:tab pos="1747838" algn="l"/>
                <a:tab pos="1997075" algn="l"/>
                <a:tab pos="2247900" algn="l"/>
                <a:tab pos="2497138" algn="l"/>
                <a:tab pos="2747963" algn="l"/>
                <a:tab pos="2989263" algn="l"/>
              </a:tabLst>
            </a:pPr>
            <a:r>
              <a:rPr lang="en-US" sz="1400" dirty="0">
                <a:solidFill>
                  <a:srgbClr val="000000"/>
                </a:solidFill>
                <a:latin typeface="Lucida Bright" charset="0"/>
                <a:ea typeface="ヒラギノ角ゴ ProN W3" charset="0"/>
                <a:cs typeface="Lucida Bright" charset="0"/>
                <a:sym typeface="Lucida Bright" charset="0"/>
              </a:rPr>
              <a:t>mean snow cover</a:t>
            </a:r>
          </a:p>
          <a:p>
            <a:pPr marL="25400" algn="just" defTabSz="914400" fontAlgn="base">
              <a:spcBef>
                <a:spcPct val="0"/>
              </a:spcBef>
              <a:spcAft>
                <a:spcPct val="0"/>
              </a:spcAft>
              <a:buClr>
                <a:srgbClr val="000000"/>
              </a:buClr>
              <a:buSzPct val="125000"/>
              <a:buFont typeface="Lucida Bright" charset="0"/>
              <a:buChar char="•"/>
              <a:tabLst>
                <a:tab pos="247650" algn="l"/>
                <a:tab pos="496888" algn="l"/>
                <a:tab pos="747713" algn="l"/>
                <a:tab pos="996950" algn="l"/>
                <a:tab pos="1257300" algn="l"/>
                <a:tab pos="1497013" algn="l"/>
                <a:tab pos="1747838" algn="l"/>
                <a:tab pos="1997075" algn="l"/>
                <a:tab pos="2247900" algn="l"/>
                <a:tab pos="2497138" algn="l"/>
                <a:tab pos="2747963" algn="l"/>
                <a:tab pos="2989263" algn="l"/>
              </a:tabLst>
            </a:pPr>
            <a:endParaRPr lang="en-US" sz="1400" dirty="0">
              <a:solidFill>
                <a:srgbClr val="000000"/>
              </a:solidFill>
              <a:latin typeface="Lucida Bright" charset="0"/>
              <a:ea typeface="ヒラギノ角ゴ ProN W3" charset="0"/>
              <a:cs typeface="Lucida Bright" charset="0"/>
              <a:sym typeface="Lucida Bright" charset="0"/>
            </a:endParaRPr>
          </a:p>
          <a:p>
            <a:pPr marL="25400" algn="just" defTabSz="914400" fontAlgn="base">
              <a:spcBef>
                <a:spcPct val="0"/>
              </a:spcBef>
              <a:spcAft>
                <a:spcPct val="0"/>
              </a:spcAft>
              <a:buClr>
                <a:srgbClr val="000000"/>
              </a:buClr>
              <a:buSzPct val="125000"/>
              <a:buFont typeface="Lucida Bright" charset="0"/>
              <a:buChar char="•"/>
              <a:tabLst>
                <a:tab pos="247650" algn="l"/>
                <a:tab pos="496888" algn="l"/>
                <a:tab pos="747713" algn="l"/>
                <a:tab pos="996950" algn="l"/>
                <a:tab pos="1257300" algn="l"/>
                <a:tab pos="1497013" algn="l"/>
                <a:tab pos="1747838" algn="l"/>
                <a:tab pos="1997075" algn="l"/>
                <a:tab pos="2247900" algn="l"/>
                <a:tab pos="2497138" algn="l"/>
                <a:tab pos="2747963" algn="l"/>
                <a:tab pos="2989263" algn="l"/>
              </a:tabLst>
            </a:pPr>
            <a:r>
              <a:rPr lang="en-US" sz="1400" dirty="0">
                <a:solidFill>
                  <a:srgbClr val="000000"/>
                </a:solidFill>
                <a:latin typeface="Lucida Bright" charset="0"/>
                <a:ea typeface="ヒラギノ角ゴ ProN W3" charset="0"/>
                <a:cs typeface="Lucida Bright" charset="0"/>
                <a:sym typeface="Lucida Bright" charset="0"/>
              </a:rPr>
              <a:t>mean runoff production</a:t>
            </a:r>
          </a:p>
        </p:txBody>
      </p:sp>
      <p:sp>
        <p:nvSpPr>
          <p:cNvPr id="16" name="Rectangle 2"/>
          <p:cNvSpPr>
            <a:spLocks/>
          </p:cNvSpPr>
          <p:nvPr/>
        </p:nvSpPr>
        <p:spPr bwMode="auto">
          <a:xfrm>
            <a:off x="1528763" y="55563"/>
            <a:ext cx="731837"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Outline</a:t>
            </a:r>
          </a:p>
        </p:txBody>
      </p:sp>
      <p:sp>
        <p:nvSpPr>
          <p:cNvPr id="18" name="Rectangle 8"/>
          <p:cNvSpPr>
            <a:spLocks/>
          </p:cNvSpPr>
          <p:nvPr/>
        </p:nvSpPr>
        <p:spPr bwMode="auto">
          <a:xfrm>
            <a:off x="517048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19" name="Rectangle 9"/>
          <p:cNvSpPr>
            <a:spLocks/>
          </p:cNvSpPr>
          <p:nvPr/>
        </p:nvSpPr>
        <p:spPr bwMode="auto">
          <a:xfrm>
            <a:off x="7107238" y="49213"/>
            <a:ext cx="2116137" cy="222250"/>
          </a:xfrm>
          <a:prstGeom prst="rect">
            <a:avLst/>
          </a:prstGeom>
          <a:noFill/>
          <a:ln w="12700">
            <a:noFill/>
            <a:miter lim="800000"/>
            <a:headEnd/>
            <a:tailEnd/>
          </a:ln>
        </p:spPr>
        <p:txBody>
          <a:bodyPr lIns="0" tIns="0" rIns="0" bIns="0"/>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Data Assimilation</a:t>
            </a:r>
          </a:p>
        </p:txBody>
      </p:sp>
      <p:sp>
        <p:nvSpPr>
          <p:cNvPr id="20" name="Rectangle 1"/>
          <p:cNvSpPr>
            <a:spLocks/>
          </p:cNvSpPr>
          <p:nvPr/>
        </p:nvSpPr>
        <p:spPr bwMode="auto">
          <a:xfrm>
            <a:off x="166688" y="46038"/>
            <a:ext cx="1052512"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Motivation</a:t>
            </a:r>
          </a:p>
        </p:txBody>
      </p:sp>
      <p:sp>
        <p:nvSpPr>
          <p:cNvPr id="36877" name="Rectangle 7"/>
          <p:cNvSpPr>
            <a:spLocks/>
          </p:cNvSpPr>
          <p:nvPr/>
        </p:nvSpPr>
        <p:spPr bwMode="auto">
          <a:xfrm>
            <a:off x="2486025" y="46038"/>
            <a:ext cx="25273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FFFFFF"/>
                </a:solidFill>
                <a:latin typeface="Arial" charset="0"/>
                <a:ea typeface="ヒラギノ角ゴ ProN W3" charset="0"/>
                <a:cs typeface="Arial" charset="0"/>
                <a:sym typeface="Arial" charset="0"/>
              </a:rPr>
              <a:t>Hydrological Component</a:t>
            </a:r>
          </a:p>
        </p:txBody>
      </p:sp>
      <p:sp>
        <p:nvSpPr>
          <p:cNvPr id="36878" name="Rettangolo 14"/>
          <p:cNvSpPr>
            <a:spLocks noChangeArrowheads="1"/>
          </p:cNvSpPr>
          <p:nvPr/>
        </p:nvSpPr>
        <p:spPr bwMode="auto">
          <a:xfrm>
            <a:off x="1327150" y="6429375"/>
            <a:ext cx="20224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Rome  09 March 2011</a:t>
            </a:r>
          </a:p>
        </p:txBody>
      </p:sp>
      <p:sp>
        <p:nvSpPr>
          <p:cNvPr id="36879"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17 June 2011</a:t>
            </a:r>
          </a:p>
        </p:txBody>
      </p:sp>
      <p:sp>
        <p:nvSpPr>
          <p:cNvPr id="36880"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6882" name="Rettangolo 18"/>
          <p:cNvSpPr>
            <a:spLocks noChangeArrowheads="1"/>
          </p:cNvSpPr>
          <p:nvPr/>
        </p:nvSpPr>
        <p:spPr bwMode="auto">
          <a:xfrm>
            <a:off x="1109663" y="644842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24 June 2011</a:t>
            </a:r>
          </a:p>
        </p:txBody>
      </p:sp>
      <p:sp>
        <p:nvSpPr>
          <p:cNvPr id="36884" name="Rettangolo 18"/>
          <p:cNvSpPr>
            <a:spLocks noChangeArrowheads="1"/>
          </p:cNvSpPr>
          <p:nvPr/>
        </p:nvSpPr>
        <p:spPr bwMode="auto">
          <a:xfrm>
            <a:off x="1106488" y="6448425"/>
            <a:ext cx="18684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14 June 2012</a:t>
            </a:r>
          </a:p>
        </p:txBody>
      </p:sp>
      <p:sp>
        <p:nvSpPr>
          <p:cNvPr id="36885"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6886"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7F7F7F"/>
                </a:solidFill>
                <a:latin typeface="Arial" charset="0"/>
                <a:ea typeface="ヒラギノ角ゴ ProN W3" charset="0"/>
                <a:cs typeface="Arial" charset="0"/>
                <a:sym typeface="Arial" charset="0"/>
              </a:rPr>
              <a:t>Outline</a:t>
            </a:r>
          </a:p>
        </p:txBody>
      </p:sp>
      <p:sp>
        <p:nvSpPr>
          <p:cNvPr id="34" name="Rectangle 8"/>
          <p:cNvSpPr>
            <a:spLocks/>
          </p:cNvSpPr>
          <p:nvPr/>
        </p:nvSpPr>
        <p:spPr bwMode="auto">
          <a:xfrm>
            <a:off x="7521575" y="47625"/>
            <a:ext cx="1258888"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Conclusions</a:t>
            </a:r>
          </a:p>
        </p:txBody>
      </p:sp>
      <p:sp>
        <p:nvSpPr>
          <p:cNvPr id="35" name="Rectangle 7"/>
          <p:cNvSpPr>
            <a:spLocks/>
          </p:cNvSpPr>
          <p:nvPr/>
        </p:nvSpPr>
        <p:spPr bwMode="auto">
          <a:xfrm>
            <a:off x="4919663" y="42863"/>
            <a:ext cx="2014537"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a:solidFill>
                  <a:srgbClr val="FFFFFF">
                    <a:lumMod val="50000"/>
                  </a:srgbClr>
                </a:solidFill>
                <a:latin typeface="Arial" pitchFamily="-108" charset="0"/>
                <a:ea typeface="Arial" pitchFamily="-108" charset="0"/>
                <a:cs typeface="Arial" pitchFamily="-108" charset="0"/>
                <a:sym typeface="Arial" pitchFamily="-108" charset="0"/>
              </a:rPr>
              <a:t>Informatic</a:t>
            </a:r>
            <a:r>
              <a:rPr lang="en-US" dirty="0">
                <a:solidFill>
                  <a:srgbClr val="FFFFFF">
                    <a:lumMod val="50000"/>
                  </a:srgbClr>
                </a:solidFill>
                <a:latin typeface="Arial" pitchFamily="-108" charset="0"/>
                <a:ea typeface="Arial" pitchFamily="-108" charset="0"/>
                <a:cs typeface="Arial" pitchFamily="-108" charset="0"/>
                <a:sym typeface="Arial" pitchFamily="-108" charset="0"/>
              </a:rPr>
              <a:t> Structure</a:t>
            </a:r>
          </a:p>
        </p:txBody>
      </p:sp>
      <p:sp>
        <p:nvSpPr>
          <p:cNvPr id="36889" name="Rectangle 7"/>
          <p:cNvSpPr>
            <a:spLocks/>
          </p:cNvSpPr>
          <p:nvPr/>
        </p:nvSpPr>
        <p:spPr bwMode="auto">
          <a:xfrm>
            <a:off x="1600200" y="36513"/>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FFFFFF"/>
                </a:solidFill>
                <a:latin typeface="Arial" charset="0"/>
                <a:ea typeface="ヒラギノ角ゴ ProN W3" charset="0"/>
                <a:cs typeface="Arial" charset="0"/>
                <a:sym typeface="Arial" charset="0"/>
              </a:rPr>
              <a:t>Hydrological Components</a:t>
            </a:r>
          </a:p>
        </p:txBody>
      </p:sp>
      <p:sp>
        <p:nvSpPr>
          <p:cNvPr id="36891" name="Rettangolo 18"/>
          <p:cNvSpPr>
            <a:spLocks noChangeArrowheads="1"/>
          </p:cNvSpPr>
          <p:nvPr/>
        </p:nvSpPr>
        <p:spPr bwMode="auto">
          <a:xfrm>
            <a:off x="1079500" y="6448425"/>
            <a:ext cx="192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Leipzig 05 July 2012</a:t>
            </a:r>
          </a:p>
        </p:txBody>
      </p:sp>
      <p:sp>
        <p:nvSpPr>
          <p:cNvPr id="36892"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3"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7"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Hydrological </a:t>
            </a: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Components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39"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40" name="TextBox 39"/>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sp>
        <p:nvSpPr>
          <p:cNvPr id="41"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42"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solidFill>
                <a:latin typeface="Arial" pitchFamily="-108" charset="0"/>
                <a:ea typeface="Arial" pitchFamily="-108" charset="0"/>
                <a:cs typeface="Arial" pitchFamily="-108" charset="0"/>
                <a:sym typeface="Arial" pitchFamily="-108" charset="0"/>
              </a:rPr>
              <a:t>Basin Delineation</a:t>
            </a:r>
            <a:endParaRPr lang="en-US" dirty="0">
              <a:solidFill>
                <a:srgbClr val="FFFFFF"/>
              </a:solidFill>
              <a:latin typeface="Arial" pitchFamily="-108" charset="0"/>
              <a:ea typeface="Arial" pitchFamily="-108" charset="0"/>
              <a:cs typeface="Arial" pitchFamily="-108" charset="0"/>
              <a:sym typeface="Arial" pitchFamily="-108" charset="0"/>
            </a:endParaRPr>
          </a:p>
        </p:txBody>
      </p:sp>
      <p:sp useBgFill="1">
        <p:nvSpPr>
          <p:cNvPr id="31" name="TextBox 30"/>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Tree>
    <p:extLst>
      <p:ext uri="{BB962C8B-B14F-4D97-AF65-F5344CB8AC3E}">
        <p14:creationId xmlns:p14="http://schemas.microsoft.com/office/powerpoint/2010/main" val="2350620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ttangolo arrotondato 28"/>
          <p:cNvSpPr>
            <a:spLocks noChangeArrowheads="1"/>
          </p:cNvSpPr>
          <p:nvPr/>
        </p:nvSpPr>
        <p:spPr bwMode="auto">
          <a:xfrm>
            <a:off x="1295400" y="5486400"/>
            <a:ext cx="6858000" cy="609600"/>
          </a:xfrm>
          <a:prstGeom prst="roundRect">
            <a:avLst>
              <a:gd name="adj" fmla="val 16667"/>
            </a:avLst>
          </a:prstGeom>
          <a:solidFill>
            <a:srgbClr val="0000FF">
              <a:alpha val="30196"/>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2000" dirty="0" err="1">
                <a:solidFill>
                  <a:srgbClr val="000000"/>
                </a:solidFill>
                <a:latin typeface="Arial" charset="0"/>
                <a:ea typeface="ヒラギノ角ゴ ProN W3" charset="0"/>
                <a:cs typeface="ヒラギノ角ゴ ProN W3" charset="0"/>
                <a:sym typeface="Arial" charset="0"/>
              </a:rPr>
              <a:t>Connected</a:t>
            </a:r>
            <a:r>
              <a:rPr lang="it-IT" sz="2000" dirty="0">
                <a:solidFill>
                  <a:srgbClr val="000000"/>
                </a:solidFill>
                <a:latin typeface="Arial" charset="0"/>
                <a:ea typeface="ヒラギノ角ゴ ProN W3" charset="0"/>
                <a:cs typeface="ヒラギノ角ゴ ProN W3" charset="0"/>
                <a:sym typeface="Arial" charset="0"/>
              </a:rPr>
              <a:t> by a common </a:t>
            </a:r>
            <a:r>
              <a:rPr lang="it-IT" sz="2000" dirty="0" err="1">
                <a:solidFill>
                  <a:srgbClr val="000000"/>
                </a:solidFill>
                <a:latin typeface="Arial" charset="0"/>
                <a:ea typeface="ヒラギノ角ゴ ProN W3" charset="0"/>
                <a:cs typeface="ヒラギノ角ゴ ProN W3" charset="0"/>
                <a:sym typeface="Arial" charset="0"/>
              </a:rPr>
              <a:t>key</a:t>
            </a:r>
            <a:r>
              <a:rPr lang="it-IT" sz="2000" dirty="0">
                <a:solidFill>
                  <a:srgbClr val="000000"/>
                </a:solidFill>
                <a:latin typeface="Arial" charset="0"/>
                <a:ea typeface="ヒラギノ角ゴ ProN W3" charset="0"/>
                <a:cs typeface="ヒラギノ角ゴ ProN W3" charset="0"/>
                <a:sym typeface="Arial" charset="0"/>
              </a:rPr>
              <a:t> </a:t>
            </a:r>
            <a:r>
              <a:rPr lang="it-IT" sz="2000" dirty="0" smtClean="0">
                <a:solidFill>
                  <a:srgbClr val="000000"/>
                </a:solidFill>
                <a:latin typeface="Arial" charset="0"/>
                <a:ea typeface="ヒラギノ角ゴ ProN W3" charset="0"/>
                <a:cs typeface="ヒラギノ角ゴ ProN W3" charset="0"/>
                <a:sym typeface="Arial" charset="0"/>
              </a:rPr>
              <a:t>for </a:t>
            </a:r>
            <a:r>
              <a:rPr lang="it-IT" sz="2000" dirty="0" err="1" smtClean="0">
                <a:solidFill>
                  <a:srgbClr val="000000"/>
                </a:solidFill>
                <a:latin typeface="Arial" charset="0"/>
                <a:ea typeface="ヒラギノ角ゴ ProN W3" charset="0"/>
                <a:cs typeface="ヒラギノ角ゴ ProN W3" charset="0"/>
                <a:sym typeface="Arial" charset="0"/>
              </a:rPr>
              <a:t>routing</a:t>
            </a:r>
            <a:endParaRPr lang="it-IT" sz="2000" dirty="0">
              <a:solidFill>
                <a:srgbClr val="000000"/>
              </a:solidFill>
              <a:latin typeface="Arial" charset="0"/>
              <a:ea typeface="ヒラギノ角ゴ ProN W3" charset="0"/>
              <a:cs typeface="ヒラギノ角ゴ ProN W3" charset="0"/>
              <a:sym typeface="Arial" charset="0"/>
            </a:endParaRPr>
          </a:p>
        </p:txBody>
      </p:sp>
      <p:sp>
        <p:nvSpPr>
          <p:cNvPr id="4"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B9B8F0EF-C010-274B-AAF6-DAD24292D091}" type="slidenum">
              <a:rPr lang="en-US" sz="1700">
                <a:solidFill>
                  <a:srgbClr val="000000"/>
                </a:solidFill>
                <a:latin typeface="Times New Roman" charset="0"/>
                <a:cs typeface="Times New Roman" charset="0"/>
                <a:sym typeface="Times New Roman" charset="0"/>
              </a:rPr>
              <a:pPr eaLnBrk="1" hangingPunct="1"/>
              <a:t>71</a:t>
            </a:fld>
            <a:endParaRPr lang="en-US" sz="1700">
              <a:solidFill>
                <a:srgbClr val="000000"/>
              </a:solidFill>
              <a:latin typeface="Times New Roman" charset="0"/>
              <a:cs typeface="Times New Roman" charset="0"/>
              <a:sym typeface="Times New Roman" charset="0"/>
            </a:endParaRPr>
          </a:p>
        </p:txBody>
      </p:sp>
      <p:sp>
        <p:nvSpPr>
          <p:cNvPr id="37892" name="Rectangle 8"/>
          <p:cNvSpPr>
            <a:spLocks/>
          </p:cNvSpPr>
          <p:nvPr/>
        </p:nvSpPr>
        <p:spPr bwMode="auto">
          <a:xfrm>
            <a:off x="381000" y="533400"/>
            <a:ext cx="53403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2200" dirty="0">
                <a:solidFill>
                  <a:srgbClr val="000000"/>
                </a:solidFill>
                <a:latin typeface="Arial" charset="0"/>
                <a:ea typeface="ヒラギノ角ゴ ProN W3" charset="0"/>
                <a:cs typeface="Arial" charset="0"/>
                <a:sym typeface="Arial" charset="0"/>
              </a:rPr>
              <a:t>Model </a:t>
            </a:r>
            <a:r>
              <a:rPr lang="en-US" sz="2200" dirty="0" smtClean="0">
                <a:solidFill>
                  <a:srgbClr val="000000"/>
                </a:solidFill>
                <a:latin typeface="Arial" charset="0"/>
                <a:ea typeface="ヒラギノ角ゴ ProN W3" charset="0"/>
                <a:cs typeface="Arial" charset="0"/>
                <a:sym typeface="Arial" charset="0"/>
              </a:rPr>
              <a:t>setup</a:t>
            </a:r>
            <a:endParaRPr lang="en-US" sz="2200" dirty="0">
              <a:solidFill>
                <a:srgbClr val="000000"/>
              </a:solidFill>
              <a:latin typeface="Arial" charset="0"/>
              <a:ea typeface="ヒラギノ角ゴ ProN W3" charset="0"/>
              <a:cs typeface="Arial" charset="0"/>
              <a:sym typeface="Arial" charset="0"/>
            </a:endParaRPr>
          </a:p>
        </p:txBody>
      </p:sp>
      <p:sp>
        <p:nvSpPr>
          <p:cNvPr id="6" name="Rectangle 2"/>
          <p:cNvSpPr>
            <a:spLocks/>
          </p:cNvSpPr>
          <p:nvPr/>
        </p:nvSpPr>
        <p:spPr bwMode="auto">
          <a:xfrm>
            <a:off x="1528763" y="55563"/>
            <a:ext cx="731837"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Outline</a:t>
            </a:r>
          </a:p>
        </p:txBody>
      </p:sp>
      <p:sp>
        <p:nvSpPr>
          <p:cNvPr id="7" name="Rectangle 8"/>
          <p:cNvSpPr>
            <a:spLocks/>
          </p:cNvSpPr>
          <p:nvPr/>
        </p:nvSpPr>
        <p:spPr bwMode="auto">
          <a:xfrm>
            <a:off x="517048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8" name="Rectangle 9"/>
          <p:cNvSpPr>
            <a:spLocks/>
          </p:cNvSpPr>
          <p:nvPr/>
        </p:nvSpPr>
        <p:spPr bwMode="auto">
          <a:xfrm>
            <a:off x="7107238" y="49213"/>
            <a:ext cx="2116137" cy="222250"/>
          </a:xfrm>
          <a:prstGeom prst="rect">
            <a:avLst/>
          </a:prstGeom>
          <a:noFill/>
          <a:ln w="12700">
            <a:noFill/>
            <a:miter lim="800000"/>
            <a:headEnd/>
            <a:tailEnd/>
          </a:ln>
        </p:spPr>
        <p:txBody>
          <a:bodyPr lIns="0" tIns="0" rIns="0" bIns="0"/>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Data Assimilation</a:t>
            </a:r>
          </a:p>
        </p:txBody>
      </p:sp>
      <p:sp>
        <p:nvSpPr>
          <p:cNvPr id="9" name="Rectangle 1"/>
          <p:cNvSpPr>
            <a:spLocks/>
          </p:cNvSpPr>
          <p:nvPr/>
        </p:nvSpPr>
        <p:spPr bwMode="auto">
          <a:xfrm>
            <a:off x="166688" y="46038"/>
            <a:ext cx="1052512"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Motivation</a:t>
            </a:r>
          </a:p>
        </p:txBody>
      </p:sp>
      <p:sp>
        <p:nvSpPr>
          <p:cNvPr id="37897" name="Rectangle 7"/>
          <p:cNvSpPr>
            <a:spLocks/>
          </p:cNvSpPr>
          <p:nvPr/>
        </p:nvSpPr>
        <p:spPr bwMode="auto">
          <a:xfrm>
            <a:off x="2486025" y="46038"/>
            <a:ext cx="25273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FFFFFF"/>
                </a:solidFill>
                <a:latin typeface="Arial" charset="0"/>
                <a:ea typeface="ヒラギノ角ゴ ProN W3" charset="0"/>
                <a:cs typeface="Arial" charset="0"/>
                <a:sym typeface="Arial" charset="0"/>
              </a:rPr>
              <a:t>Hydrological Component</a:t>
            </a:r>
          </a:p>
        </p:txBody>
      </p:sp>
      <p:sp>
        <p:nvSpPr>
          <p:cNvPr id="37898" name="CasellaDiTesto 11"/>
          <p:cNvSpPr txBox="1">
            <a:spLocks noChangeArrowheads="1"/>
          </p:cNvSpPr>
          <p:nvPr/>
        </p:nvSpPr>
        <p:spPr bwMode="auto">
          <a:xfrm>
            <a:off x="3687763" y="1143000"/>
            <a:ext cx="1457325"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algn="ctr" defTabSz="914400" eaLnBrk="1" fontAlgn="base" hangingPunct="1">
              <a:spcBef>
                <a:spcPct val="0"/>
              </a:spcBef>
              <a:spcAft>
                <a:spcPct val="0"/>
              </a:spcAft>
            </a:pPr>
            <a:r>
              <a:rPr lang="it-IT">
                <a:solidFill>
                  <a:srgbClr val="000000"/>
                </a:solidFill>
              </a:rPr>
              <a:t>Input data:</a:t>
            </a:r>
          </a:p>
        </p:txBody>
      </p:sp>
      <p:sp>
        <p:nvSpPr>
          <p:cNvPr id="37899" name="CasellaDiTesto 10"/>
          <p:cNvSpPr txBox="1">
            <a:spLocks noChangeArrowheads="1"/>
          </p:cNvSpPr>
          <p:nvPr/>
        </p:nvSpPr>
        <p:spPr bwMode="auto">
          <a:xfrm>
            <a:off x="3667125" y="2743200"/>
            <a:ext cx="16954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algn="ctr" defTabSz="914400" eaLnBrk="1" fontAlgn="base" hangingPunct="1">
              <a:spcBef>
                <a:spcPct val="0"/>
              </a:spcBef>
              <a:spcAft>
                <a:spcPct val="0"/>
              </a:spcAft>
            </a:pPr>
            <a:r>
              <a:rPr lang="it-IT">
                <a:solidFill>
                  <a:srgbClr val="000000"/>
                </a:solidFill>
              </a:rPr>
              <a:t>Jgrass-tools</a:t>
            </a:r>
          </a:p>
        </p:txBody>
      </p:sp>
      <p:sp>
        <p:nvSpPr>
          <p:cNvPr id="37900" name="Rettangolo arrotondato 18"/>
          <p:cNvSpPr>
            <a:spLocks noChangeArrowheads="1"/>
          </p:cNvSpPr>
          <p:nvPr/>
        </p:nvSpPr>
        <p:spPr bwMode="auto">
          <a:xfrm>
            <a:off x="1524000" y="1066800"/>
            <a:ext cx="6019800" cy="838200"/>
          </a:xfrm>
          <a:prstGeom prst="roundRect">
            <a:avLst>
              <a:gd name="adj" fmla="val 16667"/>
            </a:avLst>
          </a:prstGeom>
          <a:solidFill>
            <a:srgbClr val="0000FF">
              <a:alpha val="10196"/>
            </a:srgbClr>
          </a:solidFill>
          <a:ln w="12700">
            <a:solidFill>
              <a:srgbClr val="0000FF">
                <a:alpha val="10196"/>
              </a:srgbClr>
            </a:solidFill>
            <a:round/>
            <a:headEnd/>
            <a:tailEnd/>
          </a:ln>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7901" name="Ovale 19"/>
          <p:cNvSpPr>
            <a:spLocks noChangeArrowheads="1"/>
          </p:cNvSpPr>
          <p:nvPr/>
        </p:nvSpPr>
        <p:spPr bwMode="auto">
          <a:xfrm>
            <a:off x="1219200" y="2133600"/>
            <a:ext cx="6553200" cy="1752600"/>
          </a:xfrm>
          <a:prstGeom prst="ellipse">
            <a:avLst/>
          </a:prstGeom>
          <a:solidFill>
            <a:srgbClr val="FF0000">
              <a:alpha val="25882"/>
            </a:srgbClr>
          </a:solidFill>
          <a:ln w="12700">
            <a:solidFill>
              <a:srgbClr val="FF0000">
                <a:alpha val="25882"/>
              </a:srgbClr>
            </a:solidFill>
            <a:round/>
            <a:headEnd/>
            <a:tailEnd/>
          </a:ln>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7902" name="CasellaDiTesto 12"/>
          <p:cNvSpPr txBox="1">
            <a:spLocks noChangeArrowheads="1"/>
          </p:cNvSpPr>
          <p:nvPr/>
        </p:nvSpPr>
        <p:spPr bwMode="auto">
          <a:xfrm>
            <a:off x="1781175" y="1524000"/>
            <a:ext cx="7086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defTabSz="914400" eaLnBrk="1" fontAlgn="base" hangingPunct="1">
              <a:spcBef>
                <a:spcPct val="0"/>
              </a:spcBef>
              <a:spcAft>
                <a:spcPct val="0"/>
              </a:spcAft>
              <a:buFontTx/>
              <a:buChar char="-"/>
            </a:pPr>
            <a:r>
              <a:rPr lang="it-IT" sz="1200" dirty="0" smtClean="0">
                <a:solidFill>
                  <a:srgbClr val="000000"/>
                </a:solidFill>
              </a:rPr>
              <a:t> </a:t>
            </a:r>
            <a:r>
              <a:rPr lang="it-IT" sz="1200" dirty="0" err="1" smtClean="0">
                <a:solidFill>
                  <a:srgbClr val="000000"/>
                </a:solidFill>
              </a:rPr>
              <a:t>Raster</a:t>
            </a:r>
            <a:r>
              <a:rPr lang="it-IT" sz="1200" dirty="0" smtClean="0">
                <a:solidFill>
                  <a:srgbClr val="000000"/>
                </a:solidFill>
              </a:rPr>
              <a:t>: DTM 	   - </a:t>
            </a:r>
            <a:r>
              <a:rPr lang="it-IT" sz="1200" dirty="0" err="1" smtClean="0">
                <a:solidFill>
                  <a:srgbClr val="000000"/>
                </a:solidFill>
              </a:rPr>
              <a:t>Vector</a:t>
            </a:r>
            <a:r>
              <a:rPr lang="it-IT" sz="1200" dirty="0" smtClean="0">
                <a:solidFill>
                  <a:srgbClr val="000000"/>
                </a:solidFill>
              </a:rPr>
              <a:t>: </a:t>
            </a:r>
            <a:r>
              <a:rPr lang="it-IT" sz="1200" dirty="0" err="1" smtClean="0">
                <a:solidFill>
                  <a:srgbClr val="000000"/>
                </a:solidFill>
              </a:rPr>
              <a:t>hydrometers</a:t>
            </a:r>
            <a:r>
              <a:rPr lang="it-IT" sz="1200" dirty="0" smtClean="0">
                <a:solidFill>
                  <a:srgbClr val="000000"/>
                </a:solidFill>
              </a:rPr>
              <a:t> 		- </a:t>
            </a:r>
            <a:r>
              <a:rPr lang="it-IT" sz="1200" dirty="0" err="1" smtClean="0">
                <a:solidFill>
                  <a:srgbClr val="000000"/>
                </a:solidFill>
              </a:rPr>
              <a:t>Parameters</a:t>
            </a:r>
            <a:endParaRPr lang="it-IT" sz="1200" dirty="0">
              <a:solidFill>
                <a:srgbClr val="000000"/>
              </a:solidFill>
            </a:endParaRPr>
          </a:p>
        </p:txBody>
      </p:sp>
      <p:sp>
        <p:nvSpPr>
          <p:cNvPr id="37903" name="Freccia sinistra 20"/>
          <p:cNvSpPr>
            <a:spLocks noChangeArrowheads="1"/>
          </p:cNvSpPr>
          <p:nvPr/>
        </p:nvSpPr>
        <p:spPr bwMode="auto">
          <a:xfrm rot="-5400000">
            <a:off x="4238625" y="1809750"/>
            <a:ext cx="609600" cy="647700"/>
          </a:xfrm>
          <a:prstGeom prst="leftArrow">
            <a:avLst>
              <a:gd name="adj1" fmla="val 50000"/>
              <a:gd name="adj2" fmla="val 50000"/>
            </a:avLst>
          </a:prstGeom>
          <a:solidFill>
            <a:schemeClr val="accent1"/>
          </a:solidFill>
          <a:ln w="12700">
            <a:solidFill>
              <a:srgbClr val="000000"/>
            </a:solidFill>
            <a:round/>
            <a:headEnd/>
            <a:tailEnd/>
          </a:ln>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7904" name="CasellaDiTesto 21"/>
          <p:cNvSpPr txBox="1">
            <a:spLocks noChangeArrowheads="1"/>
          </p:cNvSpPr>
          <p:nvPr/>
        </p:nvSpPr>
        <p:spPr bwMode="auto">
          <a:xfrm>
            <a:off x="1219200" y="2438400"/>
            <a:ext cx="2130425" cy="133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algn="ctr" defTabSz="914400" eaLnBrk="1" fontAlgn="base" hangingPunct="1">
              <a:spcBef>
                <a:spcPct val="0"/>
              </a:spcBef>
              <a:spcAft>
                <a:spcPct val="0"/>
              </a:spcAft>
            </a:pPr>
            <a:r>
              <a:rPr lang="it-IT" sz="1200">
                <a:solidFill>
                  <a:srgbClr val="000000"/>
                </a:solidFill>
              </a:rPr>
              <a:t>Flow-directions</a:t>
            </a:r>
          </a:p>
          <a:p>
            <a:pPr algn="ctr" defTabSz="914400" eaLnBrk="1" fontAlgn="base" hangingPunct="1">
              <a:spcBef>
                <a:spcPct val="0"/>
              </a:spcBef>
              <a:spcAft>
                <a:spcPct val="0"/>
              </a:spcAft>
            </a:pPr>
            <a:r>
              <a:rPr lang="it-IT" sz="1200">
                <a:solidFill>
                  <a:srgbClr val="000000"/>
                </a:solidFill>
              </a:rPr>
              <a:t>Drain-directions</a:t>
            </a:r>
          </a:p>
          <a:p>
            <a:pPr algn="ctr" defTabSz="914400" eaLnBrk="1" fontAlgn="base" hangingPunct="1">
              <a:spcBef>
                <a:spcPct val="0"/>
              </a:spcBef>
              <a:spcAft>
                <a:spcPct val="0"/>
              </a:spcAft>
            </a:pPr>
            <a:r>
              <a:rPr lang="it-IT" sz="1200">
                <a:solidFill>
                  <a:srgbClr val="000000"/>
                </a:solidFill>
              </a:rPr>
              <a:t>Total Contributing Areas</a:t>
            </a:r>
          </a:p>
          <a:p>
            <a:pPr algn="ctr" defTabSz="914400" eaLnBrk="1" fontAlgn="base" hangingPunct="1">
              <a:spcBef>
                <a:spcPct val="0"/>
              </a:spcBef>
              <a:spcAft>
                <a:spcPct val="0"/>
              </a:spcAft>
            </a:pPr>
            <a:r>
              <a:rPr lang="it-IT" sz="1200">
                <a:solidFill>
                  <a:srgbClr val="000000"/>
                </a:solidFill>
              </a:rPr>
              <a:t>Markoutlet</a:t>
            </a:r>
          </a:p>
          <a:p>
            <a:pPr algn="ctr" defTabSz="914400" eaLnBrk="1" fontAlgn="base" hangingPunct="1">
              <a:spcBef>
                <a:spcPct val="0"/>
              </a:spcBef>
              <a:spcAft>
                <a:spcPct val="0"/>
              </a:spcAft>
            </a:pPr>
            <a:r>
              <a:rPr lang="it-IT" sz="1200">
                <a:solidFill>
                  <a:srgbClr val="000000"/>
                </a:solidFill>
              </a:rPr>
              <a:t>Hacklength</a:t>
            </a:r>
          </a:p>
          <a:p>
            <a:pPr algn="ctr" defTabSz="914400" eaLnBrk="1" fontAlgn="base" hangingPunct="1">
              <a:spcBef>
                <a:spcPct val="0"/>
              </a:spcBef>
              <a:spcAft>
                <a:spcPct val="0"/>
              </a:spcAft>
            </a:pPr>
            <a:endParaRPr lang="it-IT">
              <a:solidFill>
                <a:srgbClr val="000000"/>
              </a:solidFill>
            </a:endParaRPr>
          </a:p>
        </p:txBody>
      </p:sp>
      <p:sp>
        <p:nvSpPr>
          <p:cNvPr id="37905" name="Rettangolo 22"/>
          <p:cNvSpPr>
            <a:spLocks noChangeArrowheads="1"/>
          </p:cNvSpPr>
          <p:nvPr/>
        </p:nvSpPr>
        <p:spPr bwMode="auto">
          <a:xfrm>
            <a:off x="4419600" y="2438400"/>
            <a:ext cx="4572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4400" fontAlgn="base">
              <a:spcBef>
                <a:spcPct val="0"/>
              </a:spcBef>
              <a:spcAft>
                <a:spcPct val="0"/>
              </a:spcAft>
            </a:pPr>
            <a:r>
              <a:rPr lang="it-IT" sz="1200">
                <a:solidFill>
                  <a:srgbClr val="000000"/>
                </a:solidFill>
                <a:latin typeface="Arial" charset="0"/>
                <a:ea typeface="ヒラギノ角ゴ ProN W3" charset="0"/>
                <a:cs typeface="ヒラギノ角ゴ ProN W3" charset="0"/>
                <a:sym typeface="Arial" charset="0"/>
              </a:rPr>
              <a:t>Extract Network</a:t>
            </a:r>
          </a:p>
          <a:p>
            <a:pPr algn="ctr" defTabSz="914400" fontAlgn="base">
              <a:spcBef>
                <a:spcPct val="0"/>
              </a:spcBef>
              <a:spcAft>
                <a:spcPct val="0"/>
              </a:spcAft>
            </a:pPr>
            <a:r>
              <a:rPr lang="it-IT" sz="1200">
                <a:solidFill>
                  <a:srgbClr val="000000"/>
                </a:solidFill>
                <a:latin typeface="Arial" charset="0"/>
                <a:ea typeface="ヒラギノ角ゴ ProN W3" charset="0"/>
                <a:cs typeface="ヒラギノ角ゴ ProN W3" charset="0"/>
                <a:sym typeface="Arial" charset="0"/>
              </a:rPr>
              <a:t>Hackstream</a:t>
            </a:r>
          </a:p>
          <a:p>
            <a:pPr algn="ctr" defTabSz="914400" fontAlgn="base">
              <a:spcBef>
                <a:spcPct val="0"/>
              </a:spcBef>
              <a:spcAft>
                <a:spcPct val="0"/>
              </a:spcAft>
            </a:pPr>
            <a:r>
              <a:rPr lang="it-IT" sz="1200">
                <a:solidFill>
                  <a:srgbClr val="000000"/>
                </a:solidFill>
                <a:latin typeface="Arial" charset="0"/>
                <a:ea typeface="ヒラギノ角ゴ ProN W3" charset="0"/>
                <a:cs typeface="ヒラギノ角ゴ ProN W3" charset="0"/>
                <a:sym typeface="Arial" charset="0"/>
              </a:rPr>
              <a:t>NetNumbering</a:t>
            </a:r>
          </a:p>
          <a:p>
            <a:pPr algn="ctr" defTabSz="914400" fontAlgn="base">
              <a:spcBef>
                <a:spcPct val="0"/>
              </a:spcBef>
              <a:spcAft>
                <a:spcPct val="0"/>
              </a:spcAft>
            </a:pPr>
            <a:r>
              <a:rPr lang="it-IT" sz="1200">
                <a:solidFill>
                  <a:srgbClr val="000000"/>
                </a:solidFill>
                <a:latin typeface="Arial" charset="0"/>
                <a:ea typeface="ヒラギノ角ゴ ProN W3" charset="0"/>
                <a:cs typeface="ヒラギノ角ゴ ProN W3" charset="0"/>
                <a:sym typeface="Arial" charset="0"/>
              </a:rPr>
              <a:t>Basin-shape</a:t>
            </a:r>
          </a:p>
          <a:p>
            <a:pPr algn="ctr" defTabSz="914400" fontAlgn="base">
              <a:spcBef>
                <a:spcPct val="0"/>
              </a:spcBef>
              <a:spcAft>
                <a:spcPct val="0"/>
              </a:spcAft>
            </a:pPr>
            <a:r>
              <a:rPr lang="it-IT" sz="1200">
                <a:solidFill>
                  <a:srgbClr val="000000"/>
                </a:solidFill>
                <a:latin typeface="Arial" charset="0"/>
                <a:ea typeface="ヒラギノ角ゴ ProN W3" charset="0"/>
                <a:cs typeface="ヒラギノ角ゴ ProN W3" charset="0"/>
                <a:sym typeface="Arial" charset="0"/>
              </a:rPr>
              <a:t>Pfafstetter</a:t>
            </a:r>
          </a:p>
        </p:txBody>
      </p:sp>
      <p:sp>
        <p:nvSpPr>
          <p:cNvPr id="37906" name="Rettangolo arrotondato 27"/>
          <p:cNvSpPr>
            <a:spLocks noChangeArrowheads="1"/>
          </p:cNvSpPr>
          <p:nvPr/>
        </p:nvSpPr>
        <p:spPr bwMode="auto">
          <a:xfrm>
            <a:off x="2695575" y="4038600"/>
            <a:ext cx="3781425" cy="1371600"/>
          </a:xfrm>
          <a:prstGeom prst="roundRect">
            <a:avLst>
              <a:gd name="adj" fmla="val 16667"/>
            </a:avLst>
          </a:prstGeom>
          <a:solidFill>
            <a:srgbClr val="FFFF00">
              <a:alpha val="47842"/>
            </a:srgbClr>
          </a:solidFill>
          <a:ln w="12700">
            <a:solidFill>
              <a:srgbClr val="FFFF00">
                <a:alpha val="47842"/>
              </a:srgbClr>
            </a:solidFill>
            <a:round/>
            <a:headEnd/>
            <a:tailEnd/>
          </a:ln>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7907" name="CasellaDiTesto 25"/>
          <p:cNvSpPr txBox="1">
            <a:spLocks noChangeArrowheads="1"/>
          </p:cNvSpPr>
          <p:nvPr/>
        </p:nvSpPr>
        <p:spPr bwMode="auto">
          <a:xfrm>
            <a:off x="3192018" y="4191000"/>
            <a:ext cx="2879026"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algn="ctr" defTabSz="914400" eaLnBrk="1" fontAlgn="base" hangingPunct="1">
              <a:spcBef>
                <a:spcPct val="0"/>
              </a:spcBef>
              <a:spcAft>
                <a:spcPct val="0"/>
              </a:spcAft>
            </a:pPr>
            <a:r>
              <a:rPr lang="it-IT" dirty="0" err="1">
                <a:solidFill>
                  <a:srgbClr val="000000"/>
                </a:solidFill>
              </a:rPr>
              <a:t>Basin</a:t>
            </a:r>
            <a:r>
              <a:rPr lang="it-IT" dirty="0">
                <a:solidFill>
                  <a:srgbClr val="000000"/>
                </a:solidFill>
              </a:rPr>
              <a:t> </a:t>
            </a:r>
            <a:r>
              <a:rPr lang="it-IT" dirty="0" smtClean="0">
                <a:solidFill>
                  <a:srgbClr val="000000"/>
                </a:solidFill>
              </a:rPr>
              <a:t>split </a:t>
            </a:r>
            <a:r>
              <a:rPr lang="it-IT" dirty="0">
                <a:solidFill>
                  <a:srgbClr val="000000"/>
                </a:solidFill>
              </a:rPr>
              <a:t>in </a:t>
            </a:r>
            <a:r>
              <a:rPr lang="it-IT" dirty="0" err="1">
                <a:solidFill>
                  <a:srgbClr val="000000"/>
                </a:solidFill>
              </a:rPr>
              <a:t>hillslopes</a:t>
            </a:r>
            <a:endParaRPr lang="it-IT" dirty="0">
              <a:solidFill>
                <a:srgbClr val="000000"/>
              </a:solidFill>
            </a:endParaRPr>
          </a:p>
          <a:p>
            <a:pPr algn="ctr" defTabSz="914400" eaLnBrk="1" fontAlgn="base" hangingPunct="1">
              <a:spcBef>
                <a:spcPct val="0"/>
              </a:spcBef>
              <a:spcAft>
                <a:spcPct val="0"/>
              </a:spcAft>
            </a:pPr>
            <a:endParaRPr lang="it-IT" dirty="0">
              <a:solidFill>
                <a:srgbClr val="000000"/>
              </a:solidFill>
            </a:endParaRPr>
          </a:p>
          <a:p>
            <a:pPr algn="ctr" defTabSz="914400" eaLnBrk="1" fontAlgn="base" hangingPunct="1">
              <a:spcBef>
                <a:spcPct val="0"/>
              </a:spcBef>
              <a:spcAft>
                <a:spcPct val="0"/>
              </a:spcAft>
            </a:pPr>
            <a:r>
              <a:rPr lang="it-IT" dirty="0">
                <a:solidFill>
                  <a:srgbClr val="000000"/>
                </a:solidFill>
              </a:rPr>
              <a:t>Network </a:t>
            </a:r>
            <a:r>
              <a:rPr lang="it-IT" dirty="0" smtClean="0">
                <a:solidFill>
                  <a:srgbClr val="000000"/>
                </a:solidFill>
              </a:rPr>
              <a:t>split </a:t>
            </a:r>
            <a:r>
              <a:rPr lang="it-IT" dirty="0">
                <a:solidFill>
                  <a:srgbClr val="000000"/>
                </a:solidFill>
              </a:rPr>
              <a:t>in </a:t>
            </a:r>
            <a:r>
              <a:rPr lang="it-IT" dirty="0" err="1">
                <a:solidFill>
                  <a:srgbClr val="000000"/>
                </a:solidFill>
              </a:rPr>
              <a:t>links</a:t>
            </a:r>
            <a:endParaRPr lang="it-IT" dirty="0">
              <a:solidFill>
                <a:srgbClr val="000000"/>
              </a:solidFill>
            </a:endParaRPr>
          </a:p>
        </p:txBody>
      </p:sp>
      <p:sp>
        <p:nvSpPr>
          <p:cNvPr id="37908" name="Freccia sinistra 23"/>
          <p:cNvSpPr>
            <a:spLocks noChangeArrowheads="1"/>
          </p:cNvSpPr>
          <p:nvPr/>
        </p:nvSpPr>
        <p:spPr bwMode="auto">
          <a:xfrm rot="-5400000">
            <a:off x="4276725" y="3638550"/>
            <a:ext cx="609600" cy="647700"/>
          </a:xfrm>
          <a:prstGeom prst="leftArrow">
            <a:avLst>
              <a:gd name="adj1" fmla="val 50000"/>
              <a:gd name="adj2" fmla="val 50000"/>
            </a:avLst>
          </a:prstGeom>
          <a:solidFill>
            <a:schemeClr val="accent1"/>
          </a:solidFill>
          <a:ln w="12700">
            <a:solidFill>
              <a:srgbClr val="000000"/>
            </a:solidFill>
            <a:round/>
            <a:headEnd/>
            <a:tailEnd/>
          </a:ln>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7910"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17 June 2011</a:t>
            </a:r>
          </a:p>
        </p:txBody>
      </p:sp>
      <p:sp>
        <p:nvSpPr>
          <p:cNvPr id="37911"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7913" name="Rettangolo 18"/>
          <p:cNvSpPr>
            <a:spLocks noChangeArrowheads="1"/>
          </p:cNvSpPr>
          <p:nvPr/>
        </p:nvSpPr>
        <p:spPr bwMode="auto">
          <a:xfrm>
            <a:off x="1109663" y="644842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24 June 2011</a:t>
            </a:r>
          </a:p>
        </p:txBody>
      </p:sp>
      <p:sp>
        <p:nvSpPr>
          <p:cNvPr id="37914" name="CasellaDiTesto 26"/>
          <p:cNvSpPr txBox="1">
            <a:spLocks noChangeArrowheads="1"/>
          </p:cNvSpPr>
          <p:nvPr/>
        </p:nvSpPr>
        <p:spPr bwMode="auto">
          <a:xfrm>
            <a:off x="9488488" y="503238"/>
            <a:ext cx="1841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algn="ctr" defTabSz="914400" eaLnBrk="1" fontAlgn="base" hangingPunct="1">
              <a:spcBef>
                <a:spcPct val="0"/>
              </a:spcBef>
              <a:spcAft>
                <a:spcPct val="0"/>
              </a:spcAft>
            </a:pPr>
            <a:endParaRPr lang="it-IT">
              <a:solidFill>
                <a:srgbClr val="000000"/>
              </a:solidFill>
            </a:endParaRPr>
          </a:p>
        </p:txBody>
      </p:sp>
      <p:sp>
        <p:nvSpPr>
          <p:cNvPr id="37916"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7917"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7F7F7F"/>
                </a:solidFill>
                <a:latin typeface="Arial" charset="0"/>
                <a:ea typeface="ヒラギノ角ゴ ProN W3" charset="0"/>
                <a:cs typeface="Arial" charset="0"/>
                <a:sym typeface="Arial" charset="0"/>
              </a:rPr>
              <a:t>Outline</a:t>
            </a:r>
          </a:p>
        </p:txBody>
      </p:sp>
      <p:sp>
        <p:nvSpPr>
          <p:cNvPr id="37" name="Rectangle 8"/>
          <p:cNvSpPr>
            <a:spLocks/>
          </p:cNvSpPr>
          <p:nvPr/>
        </p:nvSpPr>
        <p:spPr bwMode="auto">
          <a:xfrm>
            <a:off x="7521575" y="47625"/>
            <a:ext cx="1258888"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Conclusions</a:t>
            </a:r>
          </a:p>
        </p:txBody>
      </p:sp>
      <p:sp>
        <p:nvSpPr>
          <p:cNvPr id="38" name="Rectangle 7"/>
          <p:cNvSpPr>
            <a:spLocks/>
          </p:cNvSpPr>
          <p:nvPr/>
        </p:nvSpPr>
        <p:spPr bwMode="auto">
          <a:xfrm>
            <a:off x="4919663" y="42863"/>
            <a:ext cx="2014537"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a:solidFill>
                  <a:srgbClr val="FFFFFF">
                    <a:lumMod val="50000"/>
                  </a:srgbClr>
                </a:solidFill>
                <a:latin typeface="Arial" pitchFamily="-108" charset="0"/>
                <a:ea typeface="Arial" pitchFamily="-108" charset="0"/>
                <a:cs typeface="Arial" pitchFamily="-108" charset="0"/>
                <a:sym typeface="Arial" pitchFamily="-108" charset="0"/>
              </a:rPr>
              <a:t>Informatic</a:t>
            </a:r>
            <a:r>
              <a:rPr lang="en-US" dirty="0">
                <a:solidFill>
                  <a:srgbClr val="FFFFFF">
                    <a:lumMod val="50000"/>
                  </a:srgbClr>
                </a:solidFill>
                <a:latin typeface="Arial" pitchFamily="-108" charset="0"/>
                <a:ea typeface="Arial" pitchFamily="-108" charset="0"/>
                <a:cs typeface="Arial" pitchFamily="-108" charset="0"/>
                <a:sym typeface="Arial" pitchFamily="-108" charset="0"/>
              </a:rPr>
              <a:t> Structure</a:t>
            </a:r>
          </a:p>
        </p:txBody>
      </p:sp>
      <p:sp>
        <p:nvSpPr>
          <p:cNvPr id="37920" name="Rectangle 7"/>
          <p:cNvSpPr>
            <a:spLocks/>
          </p:cNvSpPr>
          <p:nvPr/>
        </p:nvSpPr>
        <p:spPr bwMode="auto">
          <a:xfrm>
            <a:off x="1600200" y="36513"/>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FFFFFF"/>
                </a:solidFill>
                <a:latin typeface="Arial" charset="0"/>
                <a:ea typeface="ヒラギノ角ゴ ProN W3" charset="0"/>
                <a:cs typeface="Arial" charset="0"/>
                <a:sym typeface="Arial" charset="0"/>
              </a:rPr>
              <a:t>Hydrological Components</a:t>
            </a:r>
          </a:p>
        </p:txBody>
      </p:sp>
      <p:sp>
        <p:nvSpPr>
          <p:cNvPr id="37922" name="Rettangolo 18"/>
          <p:cNvSpPr>
            <a:spLocks noChangeArrowheads="1"/>
          </p:cNvSpPr>
          <p:nvPr/>
        </p:nvSpPr>
        <p:spPr bwMode="auto">
          <a:xfrm>
            <a:off x="1079500" y="6448425"/>
            <a:ext cx="192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Leipzig 05 July 2012</a:t>
            </a:r>
          </a:p>
        </p:txBody>
      </p:sp>
      <p:sp>
        <p:nvSpPr>
          <p:cNvPr id="37923"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6"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40"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Hydrological </a:t>
            </a: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Components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2"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43" name="TextBox 42"/>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sp>
        <p:nvSpPr>
          <p:cNvPr id="50"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51"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solidFill>
                <a:latin typeface="Arial" pitchFamily="-108" charset="0"/>
                <a:ea typeface="Arial" pitchFamily="-108" charset="0"/>
                <a:cs typeface="Arial" pitchFamily="-108" charset="0"/>
                <a:sym typeface="Arial" pitchFamily="-108" charset="0"/>
              </a:rPr>
              <a:t>Basin Delineation</a:t>
            </a:r>
            <a:endParaRPr lang="en-US" dirty="0">
              <a:solidFill>
                <a:srgbClr val="FFFFFF"/>
              </a:solidFill>
              <a:latin typeface="Arial" pitchFamily="-108" charset="0"/>
              <a:ea typeface="Arial" pitchFamily="-108" charset="0"/>
              <a:cs typeface="Arial" pitchFamily="-108" charset="0"/>
              <a:sym typeface="Arial" pitchFamily="-108" charset="0"/>
            </a:endParaRPr>
          </a:p>
        </p:txBody>
      </p:sp>
      <p:sp useBgFill="1">
        <p:nvSpPr>
          <p:cNvPr id="39" name="TextBox 38"/>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pic>
        <p:nvPicPr>
          <p:cNvPr id="3" name="Picture 2" descr="Screen Shot 2013-03-21 at 9.39.4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4543" y="2791720"/>
            <a:ext cx="806836" cy="473578"/>
          </a:xfrm>
          <a:prstGeom prst="rect">
            <a:avLst/>
          </a:prstGeom>
        </p:spPr>
      </p:pic>
      <p:sp>
        <p:nvSpPr>
          <p:cNvPr id="5" name="Rectangle 4"/>
          <p:cNvSpPr/>
          <p:nvPr/>
        </p:nvSpPr>
        <p:spPr>
          <a:xfrm>
            <a:off x="3680785" y="2755403"/>
            <a:ext cx="996938" cy="400110"/>
          </a:xfrm>
          <a:prstGeom prst="rect">
            <a:avLst/>
          </a:prstGeom>
        </p:spPr>
        <p:txBody>
          <a:bodyPr wrap="none">
            <a:spAutoFit/>
          </a:bodyPr>
          <a:lstStyle/>
          <a:p>
            <a:r>
              <a:rPr lang="en-US" sz="2000" dirty="0" err="1"/>
              <a:t>JGrass</a:t>
            </a:r>
            <a:endParaRPr lang="en-US" sz="2000" dirty="0"/>
          </a:p>
        </p:txBody>
      </p:sp>
    </p:spTree>
    <p:extLst>
      <p:ext uri="{BB962C8B-B14F-4D97-AF65-F5344CB8AC3E}">
        <p14:creationId xmlns:p14="http://schemas.microsoft.com/office/powerpoint/2010/main" val="8900427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1D46016F-254D-2E4E-8403-597C81B6919E}" type="slidenum">
              <a:rPr lang="en-US" sz="1700">
                <a:solidFill>
                  <a:srgbClr val="000000"/>
                </a:solidFill>
                <a:latin typeface="Times New Roman" charset="0"/>
                <a:cs typeface="Times New Roman" charset="0"/>
                <a:sym typeface="Times New Roman" charset="0"/>
              </a:rPr>
              <a:pPr eaLnBrk="1" hangingPunct="1"/>
              <a:t>72</a:t>
            </a:fld>
            <a:endParaRPr lang="en-US" sz="1700">
              <a:solidFill>
                <a:srgbClr val="000000"/>
              </a:solidFill>
              <a:latin typeface="Times New Roman" charset="0"/>
              <a:cs typeface="Times New Roman" charset="0"/>
              <a:sym typeface="Times New Roman" charset="0"/>
            </a:endParaRPr>
          </a:p>
        </p:txBody>
      </p:sp>
      <p:sp>
        <p:nvSpPr>
          <p:cNvPr id="38916" name="Rectangle 8"/>
          <p:cNvSpPr>
            <a:spLocks/>
          </p:cNvSpPr>
          <p:nvPr/>
        </p:nvSpPr>
        <p:spPr bwMode="auto">
          <a:xfrm>
            <a:off x="381000" y="533400"/>
            <a:ext cx="53403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2200" dirty="0">
                <a:solidFill>
                  <a:srgbClr val="000000"/>
                </a:solidFill>
                <a:latin typeface="Arial" charset="0"/>
                <a:ea typeface="ヒラギノ角ゴ ProN W3" charset="0"/>
                <a:cs typeface="Arial" charset="0"/>
                <a:sym typeface="Arial" charset="0"/>
              </a:rPr>
              <a:t>Model </a:t>
            </a:r>
            <a:r>
              <a:rPr lang="en-US" sz="2200" dirty="0" smtClean="0">
                <a:solidFill>
                  <a:srgbClr val="000000"/>
                </a:solidFill>
                <a:latin typeface="Arial" charset="0"/>
                <a:ea typeface="ヒラギノ角ゴ ProN W3" charset="0"/>
                <a:cs typeface="Arial" charset="0"/>
                <a:sym typeface="Arial" charset="0"/>
              </a:rPr>
              <a:t>setup</a:t>
            </a:r>
            <a:endParaRPr lang="en-US" sz="2200" dirty="0">
              <a:solidFill>
                <a:srgbClr val="000000"/>
              </a:solidFill>
              <a:latin typeface="Arial" charset="0"/>
              <a:ea typeface="ヒラギノ角ゴ ProN W3" charset="0"/>
              <a:cs typeface="Arial" charset="0"/>
              <a:sym typeface="Arial" charset="0"/>
            </a:endParaRPr>
          </a:p>
        </p:txBody>
      </p:sp>
      <p:sp>
        <p:nvSpPr>
          <p:cNvPr id="38919" name="Rettangolo 8"/>
          <p:cNvSpPr>
            <a:spLocks noChangeArrowheads="1"/>
          </p:cNvSpPr>
          <p:nvPr/>
        </p:nvSpPr>
        <p:spPr bwMode="auto">
          <a:xfrm>
            <a:off x="635652" y="1828800"/>
            <a:ext cx="158178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pPr>
            <a:r>
              <a:rPr lang="it-IT" sz="2000" dirty="0" err="1">
                <a:solidFill>
                  <a:srgbClr val="000000"/>
                </a:solidFill>
                <a:latin typeface="Arial" charset="0"/>
                <a:ea typeface="ヒラギノ角ゴ ProN W3" charset="0"/>
                <a:cs typeface="ヒラギノ角ゴ ProN W3" charset="0"/>
                <a:sym typeface="Arial" charset="0"/>
              </a:rPr>
              <a:t>Basin</a:t>
            </a:r>
            <a:r>
              <a:rPr lang="it-IT" sz="2000" dirty="0">
                <a:solidFill>
                  <a:srgbClr val="000000"/>
                </a:solidFill>
                <a:latin typeface="Arial" charset="0"/>
                <a:ea typeface="ヒラギノ角ゴ ProN W3" charset="0"/>
                <a:cs typeface="ヒラギノ角ゴ ProN W3" charset="0"/>
                <a:sym typeface="Arial" charset="0"/>
              </a:rPr>
              <a:t> </a:t>
            </a:r>
            <a:r>
              <a:rPr lang="it-IT" sz="2000" dirty="0" smtClean="0">
                <a:solidFill>
                  <a:srgbClr val="000000"/>
                </a:solidFill>
                <a:latin typeface="Arial" charset="0"/>
                <a:ea typeface="ヒラギノ角ゴ ProN W3" charset="0"/>
                <a:cs typeface="ヒラギノ角ゴ ProN W3" charset="0"/>
                <a:sym typeface="Arial" charset="0"/>
              </a:rPr>
              <a:t>split</a:t>
            </a:r>
            <a:endParaRPr lang="it-IT" sz="2000" dirty="0">
              <a:solidFill>
                <a:srgbClr val="000000"/>
              </a:solidFill>
              <a:latin typeface="Arial" charset="0"/>
              <a:ea typeface="ヒラギノ角ゴ ProN W3" charset="0"/>
              <a:cs typeface="ヒラギノ角ゴ ProN W3" charset="0"/>
              <a:sym typeface="Arial" charset="0"/>
            </a:endParaRPr>
          </a:p>
          <a:p>
            <a:pPr algn="ctr" defTabSz="914400" fontAlgn="base">
              <a:spcBef>
                <a:spcPct val="0"/>
              </a:spcBef>
              <a:spcAft>
                <a:spcPct val="0"/>
              </a:spcAft>
            </a:pPr>
            <a:r>
              <a:rPr lang="it-IT" sz="2000" dirty="0">
                <a:solidFill>
                  <a:srgbClr val="000000"/>
                </a:solidFill>
                <a:latin typeface="Arial" charset="0"/>
                <a:ea typeface="ヒラギノ角ゴ ProN W3" charset="0"/>
                <a:cs typeface="ヒラギノ角ゴ ProN W3" charset="0"/>
                <a:sym typeface="Arial" charset="0"/>
              </a:rPr>
              <a:t> in </a:t>
            </a:r>
            <a:r>
              <a:rPr lang="it-IT" sz="2000" dirty="0" err="1">
                <a:solidFill>
                  <a:srgbClr val="000000"/>
                </a:solidFill>
                <a:latin typeface="Arial" charset="0"/>
                <a:ea typeface="ヒラギノ角ゴ ProN W3" charset="0"/>
                <a:cs typeface="ヒラギノ角ゴ ProN W3" charset="0"/>
                <a:sym typeface="Arial" charset="0"/>
              </a:rPr>
              <a:t>hillslopes</a:t>
            </a:r>
            <a:endParaRPr lang="it-IT" sz="2100" dirty="0">
              <a:solidFill>
                <a:srgbClr val="000000"/>
              </a:solidFill>
              <a:latin typeface="Arial" charset="0"/>
              <a:ea typeface="ヒラギノ角ゴ ProN W3" charset="0"/>
              <a:cs typeface="ヒラギノ角ゴ ProN W3" charset="0"/>
              <a:sym typeface="Arial" charset="0"/>
            </a:endParaRPr>
          </a:p>
        </p:txBody>
      </p:sp>
      <p:sp>
        <p:nvSpPr>
          <p:cNvPr id="38920" name="Ovale 9"/>
          <p:cNvSpPr>
            <a:spLocks noChangeArrowheads="1"/>
          </p:cNvSpPr>
          <p:nvPr/>
        </p:nvSpPr>
        <p:spPr bwMode="auto">
          <a:xfrm>
            <a:off x="4443413" y="4672013"/>
            <a:ext cx="609600" cy="914400"/>
          </a:xfrm>
          <a:prstGeom prst="ellipse">
            <a:avLst/>
          </a:prstGeom>
          <a:noFill/>
          <a:ln w="19050">
            <a:solidFill>
              <a:schemeClr val="tx1"/>
            </a:solidFill>
            <a:prstDash val="sysDash"/>
            <a:round/>
            <a:headEnd/>
            <a:tailEnd/>
          </a:ln>
          <a:extLst>
            <a:ext uri="{909E8E84-426E-40DD-AFC4-6F175D3DCCD1}">
              <a14:hiddenFill xmlns:a14="http://schemas.microsoft.com/office/drawing/2010/main">
                <a:solidFill>
                  <a:srgbClr val="FFFFFF"/>
                </a:solidFill>
              </a14:hiddenFill>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12" name="Rectangle 2"/>
          <p:cNvSpPr>
            <a:spLocks/>
          </p:cNvSpPr>
          <p:nvPr/>
        </p:nvSpPr>
        <p:spPr bwMode="auto">
          <a:xfrm>
            <a:off x="1528763" y="55563"/>
            <a:ext cx="731837"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Outline</a:t>
            </a:r>
          </a:p>
        </p:txBody>
      </p:sp>
      <p:sp>
        <p:nvSpPr>
          <p:cNvPr id="13" name="Rectangle 8"/>
          <p:cNvSpPr>
            <a:spLocks/>
          </p:cNvSpPr>
          <p:nvPr/>
        </p:nvSpPr>
        <p:spPr bwMode="auto">
          <a:xfrm>
            <a:off x="517048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14" name="Rectangle 9"/>
          <p:cNvSpPr>
            <a:spLocks/>
          </p:cNvSpPr>
          <p:nvPr/>
        </p:nvSpPr>
        <p:spPr bwMode="auto">
          <a:xfrm>
            <a:off x="7107238" y="49213"/>
            <a:ext cx="2116137" cy="222250"/>
          </a:xfrm>
          <a:prstGeom prst="rect">
            <a:avLst/>
          </a:prstGeom>
          <a:noFill/>
          <a:ln w="12700">
            <a:noFill/>
            <a:miter lim="800000"/>
            <a:headEnd/>
            <a:tailEnd/>
          </a:ln>
        </p:spPr>
        <p:txBody>
          <a:bodyPr lIns="0" tIns="0" rIns="0" bIns="0"/>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Data Assimilation</a:t>
            </a:r>
          </a:p>
        </p:txBody>
      </p:sp>
      <p:sp>
        <p:nvSpPr>
          <p:cNvPr id="15" name="Rectangle 1"/>
          <p:cNvSpPr>
            <a:spLocks/>
          </p:cNvSpPr>
          <p:nvPr/>
        </p:nvSpPr>
        <p:spPr bwMode="auto">
          <a:xfrm>
            <a:off x="166688" y="46038"/>
            <a:ext cx="1052512"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Motivation</a:t>
            </a:r>
          </a:p>
        </p:txBody>
      </p:sp>
      <p:sp>
        <p:nvSpPr>
          <p:cNvPr id="38925" name="Rectangle 7"/>
          <p:cNvSpPr>
            <a:spLocks/>
          </p:cNvSpPr>
          <p:nvPr/>
        </p:nvSpPr>
        <p:spPr bwMode="auto">
          <a:xfrm>
            <a:off x="2486025" y="46038"/>
            <a:ext cx="25273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FFFFFF"/>
                </a:solidFill>
                <a:latin typeface="Arial" charset="0"/>
                <a:ea typeface="ヒラギノ角ゴ ProN W3" charset="0"/>
                <a:cs typeface="Arial" charset="0"/>
                <a:sym typeface="Arial" charset="0"/>
              </a:rPr>
              <a:t>Hydrological Component</a:t>
            </a:r>
          </a:p>
        </p:txBody>
      </p:sp>
      <p:sp>
        <p:nvSpPr>
          <p:cNvPr id="38927"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17 June 2011</a:t>
            </a:r>
          </a:p>
        </p:txBody>
      </p:sp>
      <p:sp>
        <p:nvSpPr>
          <p:cNvPr id="38928"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8930" name="Rettangolo 18"/>
          <p:cNvSpPr>
            <a:spLocks noChangeArrowheads="1"/>
          </p:cNvSpPr>
          <p:nvPr/>
        </p:nvSpPr>
        <p:spPr bwMode="auto">
          <a:xfrm>
            <a:off x="1109663" y="644842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24 June 2011</a:t>
            </a:r>
          </a:p>
        </p:txBody>
      </p:sp>
      <p:sp>
        <p:nvSpPr>
          <p:cNvPr id="38932"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8933"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7F7F7F"/>
                </a:solidFill>
                <a:latin typeface="Arial" charset="0"/>
                <a:ea typeface="ヒラギノ角ゴ ProN W3" charset="0"/>
                <a:cs typeface="Arial" charset="0"/>
                <a:sym typeface="Arial" charset="0"/>
              </a:rPr>
              <a:t>Outline</a:t>
            </a:r>
          </a:p>
        </p:txBody>
      </p:sp>
      <p:sp>
        <p:nvSpPr>
          <p:cNvPr id="29" name="Rectangle 8"/>
          <p:cNvSpPr>
            <a:spLocks/>
          </p:cNvSpPr>
          <p:nvPr/>
        </p:nvSpPr>
        <p:spPr bwMode="auto">
          <a:xfrm>
            <a:off x="7521575" y="47625"/>
            <a:ext cx="1258888"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Conclusions</a:t>
            </a:r>
          </a:p>
        </p:txBody>
      </p:sp>
      <p:sp>
        <p:nvSpPr>
          <p:cNvPr id="30" name="Rectangle 7"/>
          <p:cNvSpPr>
            <a:spLocks/>
          </p:cNvSpPr>
          <p:nvPr/>
        </p:nvSpPr>
        <p:spPr bwMode="auto">
          <a:xfrm>
            <a:off x="4919663" y="42863"/>
            <a:ext cx="2014537"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a:solidFill>
                  <a:srgbClr val="FFFFFF">
                    <a:lumMod val="50000"/>
                  </a:srgbClr>
                </a:solidFill>
                <a:latin typeface="Arial" pitchFamily="-108" charset="0"/>
                <a:ea typeface="Arial" pitchFamily="-108" charset="0"/>
                <a:cs typeface="Arial" pitchFamily="-108" charset="0"/>
                <a:sym typeface="Arial" pitchFamily="-108" charset="0"/>
              </a:rPr>
              <a:t>Informatic</a:t>
            </a:r>
            <a:r>
              <a:rPr lang="en-US" dirty="0">
                <a:solidFill>
                  <a:srgbClr val="FFFFFF">
                    <a:lumMod val="50000"/>
                  </a:srgbClr>
                </a:solidFill>
                <a:latin typeface="Arial" pitchFamily="-108" charset="0"/>
                <a:ea typeface="Arial" pitchFamily="-108" charset="0"/>
                <a:cs typeface="Arial" pitchFamily="-108" charset="0"/>
                <a:sym typeface="Arial" pitchFamily="-108" charset="0"/>
              </a:rPr>
              <a:t> Structure</a:t>
            </a:r>
          </a:p>
        </p:txBody>
      </p:sp>
      <p:sp>
        <p:nvSpPr>
          <p:cNvPr id="38936" name="Rectangle 7"/>
          <p:cNvSpPr>
            <a:spLocks/>
          </p:cNvSpPr>
          <p:nvPr/>
        </p:nvSpPr>
        <p:spPr bwMode="auto">
          <a:xfrm>
            <a:off x="1600200" y="36513"/>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FFFFFF"/>
                </a:solidFill>
                <a:latin typeface="Arial" charset="0"/>
                <a:ea typeface="ヒラギノ角ゴ ProN W3" charset="0"/>
                <a:cs typeface="Arial" charset="0"/>
                <a:sym typeface="Arial" charset="0"/>
              </a:rPr>
              <a:t>Hydrological Components</a:t>
            </a:r>
          </a:p>
        </p:txBody>
      </p:sp>
      <p:sp>
        <p:nvSpPr>
          <p:cNvPr id="38938" name="Rettangolo 18"/>
          <p:cNvSpPr>
            <a:spLocks noChangeArrowheads="1"/>
          </p:cNvSpPr>
          <p:nvPr/>
        </p:nvSpPr>
        <p:spPr bwMode="auto">
          <a:xfrm>
            <a:off x="1079500" y="6448425"/>
            <a:ext cx="192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Leipzig 05 July 2012</a:t>
            </a:r>
          </a:p>
        </p:txBody>
      </p:sp>
      <p:sp>
        <p:nvSpPr>
          <p:cNvPr id="38939"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28"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2"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Hydrological </a:t>
            </a: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Components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34"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35" name="TextBox 34"/>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sp>
        <p:nvSpPr>
          <p:cNvPr id="38"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39"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solidFill>
                <a:latin typeface="Arial" pitchFamily="-108" charset="0"/>
                <a:ea typeface="Arial" pitchFamily="-108" charset="0"/>
                <a:cs typeface="Arial" pitchFamily="-108" charset="0"/>
                <a:sym typeface="Arial" pitchFamily="-108" charset="0"/>
              </a:rPr>
              <a:t>Basin Delineation</a:t>
            </a:r>
            <a:endParaRPr lang="en-US" dirty="0">
              <a:solidFill>
                <a:srgbClr val="FFFFFF"/>
              </a:solidFill>
              <a:latin typeface="Arial" pitchFamily="-108" charset="0"/>
              <a:ea typeface="Arial" pitchFamily="-108" charset="0"/>
              <a:cs typeface="Arial" pitchFamily="-108" charset="0"/>
              <a:sym typeface="Arial" pitchFamily="-108" charset="0"/>
            </a:endParaRPr>
          </a:p>
        </p:txBody>
      </p:sp>
      <p:sp useBgFill="1">
        <p:nvSpPr>
          <p:cNvPr id="31" name="TextBox 30"/>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pic>
        <p:nvPicPr>
          <p:cNvPr id="33" name="Immagine 5" descr="Immagine 12.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8400" y="3247680"/>
            <a:ext cx="3959225" cy="297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Immagine 4" descr="Immagine 13.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363" y="796580"/>
            <a:ext cx="3743325" cy="281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Rettangolo 11"/>
          <p:cNvSpPr>
            <a:spLocks noChangeArrowheads="1"/>
          </p:cNvSpPr>
          <p:nvPr/>
        </p:nvSpPr>
        <p:spPr bwMode="auto">
          <a:xfrm>
            <a:off x="534534" y="4302681"/>
            <a:ext cx="1726066"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pPr>
            <a:r>
              <a:rPr lang="it-IT" sz="2100" dirty="0">
                <a:solidFill>
                  <a:srgbClr val="000000"/>
                </a:solidFill>
                <a:latin typeface="Arial" charset="0"/>
                <a:ea typeface="ヒラギノ角ゴ ProN W3" charset="0"/>
                <a:cs typeface="ヒラギノ角ゴ ProN W3" charset="0"/>
                <a:sym typeface="Arial" charset="0"/>
              </a:rPr>
              <a:t>Network </a:t>
            </a:r>
            <a:r>
              <a:rPr lang="it-IT" sz="2100" dirty="0" smtClean="0">
                <a:solidFill>
                  <a:srgbClr val="000000"/>
                </a:solidFill>
                <a:latin typeface="Arial" charset="0"/>
                <a:ea typeface="ヒラギノ角ゴ ProN W3" charset="0"/>
                <a:cs typeface="ヒラギノ角ゴ ProN W3" charset="0"/>
                <a:sym typeface="Arial" charset="0"/>
              </a:rPr>
              <a:t>split </a:t>
            </a:r>
            <a:endParaRPr lang="it-IT" sz="2100" dirty="0">
              <a:solidFill>
                <a:srgbClr val="000000"/>
              </a:solidFill>
              <a:latin typeface="Arial" charset="0"/>
              <a:ea typeface="ヒラギノ角ゴ ProN W3" charset="0"/>
              <a:cs typeface="ヒラギノ角ゴ ProN W3" charset="0"/>
              <a:sym typeface="Arial" charset="0"/>
            </a:endParaRPr>
          </a:p>
          <a:p>
            <a:pPr algn="ctr" defTabSz="914400" fontAlgn="base">
              <a:spcBef>
                <a:spcPct val="0"/>
              </a:spcBef>
              <a:spcAft>
                <a:spcPct val="0"/>
              </a:spcAft>
            </a:pPr>
            <a:r>
              <a:rPr lang="it-IT" sz="2100" dirty="0">
                <a:solidFill>
                  <a:srgbClr val="000000"/>
                </a:solidFill>
                <a:latin typeface="Arial" charset="0"/>
                <a:ea typeface="ヒラギノ角ゴ ProN W3" charset="0"/>
                <a:cs typeface="ヒラギノ角ゴ ProN W3" charset="0"/>
                <a:sym typeface="Arial" charset="0"/>
              </a:rPr>
              <a:t>in </a:t>
            </a:r>
            <a:r>
              <a:rPr lang="it-IT" sz="2100" dirty="0" err="1" smtClean="0">
                <a:solidFill>
                  <a:srgbClr val="000000"/>
                </a:solidFill>
                <a:latin typeface="Arial" charset="0"/>
                <a:ea typeface="ヒラギノ角ゴ ProN W3" charset="0"/>
                <a:cs typeface="ヒラギノ角ゴ ProN W3" charset="0"/>
                <a:sym typeface="Arial" charset="0"/>
              </a:rPr>
              <a:t>links</a:t>
            </a:r>
            <a:endParaRPr lang="it-IT" sz="2100" dirty="0">
              <a:solidFill>
                <a:srgbClr val="000000"/>
              </a:solidFill>
              <a:latin typeface="Arial" charset="0"/>
              <a:ea typeface="ヒラギノ角ゴ ProN W3" charset="0"/>
              <a:cs typeface="ヒラギノ角ゴ ProN W3" charset="0"/>
              <a:sym typeface="Arial" charset="0"/>
            </a:endParaRPr>
          </a:p>
        </p:txBody>
      </p:sp>
    </p:spTree>
    <p:extLst>
      <p:ext uri="{BB962C8B-B14F-4D97-AF65-F5344CB8AC3E}">
        <p14:creationId xmlns:p14="http://schemas.microsoft.com/office/powerpoint/2010/main" val="14738991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4033EE3F-D923-474E-BE1D-3AF8E20A2B02}" type="slidenum">
              <a:rPr lang="en-US" sz="1700">
                <a:solidFill>
                  <a:srgbClr val="000000"/>
                </a:solidFill>
                <a:latin typeface="Times New Roman" charset="0"/>
                <a:cs typeface="Times New Roman" charset="0"/>
                <a:sym typeface="Times New Roman" charset="0"/>
              </a:rPr>
              <a:pPr eaLnBrk="1" hangingPunct="1"/>
              <a:t>73</a:t>
            </a:fld>
            <a:endParaRPr lang="en-US" sz="1700">
              <a:solidFill>
                <a:srgbClr val="000000"/>
              </a:solidFill>
              <a:latin typeface="Times New Roman" charset="0"/>
              <a:cs typeface="Times New Roman" charset="0"/>
              <a:sym typeface="Times New Roman" charset="0"/>
            </a:endParaRPr>
          </a:p>
        </p:txBody>
      </p:sp>
      <p:sp>
        <p:nvSpPr>
          <p:cNvPr id="5" name="Rectangle 2"/>
          <p:cNvSpPr>
            <a:spLocks/>
          </p:cNvSpPr>
          <p:nvPr/>
        </p:nvSpPr>
        <p:spPr bwMode="auto">
          <a:xfrm>
            <a:off x="1528763" y="55563"/>
            <a:ext cx="731837"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Outline</a:t>
            </a:r>
          </a:p>
        </p:txBody>
      </p:sp>
      <p:sp>
        <p:nvSpPr>
          <p:cNvPr id="6" name="Rectangle 8"/>
          <p:cNvSpPr>
            <a:spLocks/>
          </p:cNvSpPr>
          <p:nvPr/>
        </p:nvSpPr>
        <p:spPr bwMode="auto">
          <a:xfrm>
            <a:off x="517048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7" name="Rectangle 9"/>
          <p:cNvSpPr>
            <a:spLocks/>
          </p:cNvSpPr>
          <p:nvPr/>
        </p:nvSpPr>
        <p:spPr bwMode="auto">
          <a:xfrm>
            <a:off x="7107238" y="49213"/>
            <a:ext cx="2116137" cy="222250"/>
          </a:xfrm>
          <a:prstGeom prst="rect">
            <a:avLst/>
          </a:prstGeom>
          <a:noFill/>
          <a:ln w="12700">
            <a:noFill/>
            <a:miter lim="800000"/>
            <a:headEnd/>
            <a:tailEnd/>
          </a:ln>
        </p:spPr>
        <p:txBody>
          <a:bodyPr lIns="0" tIns="0" rIns="0" bIns="0"/>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Data Assimilation</a:t>
            </a:r>
          </a:p>
        </p:txBody>
      </p:sp>
      <p:sp>
        <p:nvSpPr>
          <p:cNvPr id="8" name="Rectangle 1"/>
          <p:cNvSpPr>
            <a:spLocks/>
          </p:cNvSpPr>
          <p:nvPr/>
        </p:nvSpPr>
        <p:spPr bwMode="auto">
          <a:xfrm>
            <a:off x="166688" y="46038"/>
            <a:ext cx="1052512"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Motivation</a:t>
            </a:r>
          </a:p>
        </p:txBody>
      </p:sp>
      <p:sp>
        <p:nvSpPr>
          <p:cNvPr id="41991" name="Rectangle 7"/>
          <p:cNvSpPr>
            <a:spLocks/>
          </p:cNvSpPr>
          <p:nvPr/>
        </p:nvSpPr>
        <p:spPr bwMode="auto">
          <a:xfrm>
            <a:off x="2486025" y="46038"/>
            <a:ext cx="25273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FFFFFF"/>
                </a:solidFill>
                <a:latin typeface="Arial" charset="0"/>
                <a:ea typeface="ヒラギノ角ゴ ProN W3" charset="0"/>
                <a:cs typeface="Arial" charset="0"/>
                <a:sym typeface="Arial" charset="0"/>
              </a:rPr>
              <a:t>Hydrological Component</a:t>
            </a:r>
          </a:p>
        </p:txBody>
      </p:sp>
      <p:sp>
        <p:nvSpPr>
          <p:cNvPr id="41992" name="Rectangle 8"/>
          <p:cNvSpPr>
            <a:spLocks/>
          </p:cNvSpPr>
          <p:nvPr/>
        </p:nvSpPr>
        <p:spPr bwMode="auto">
          <a:xfrm>
            <a:off x="381000" y="533400"/>
            <a:ext cx="53403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2200" dirty="0" smtClean="0">
                <a:solidFill>
                  <a:srgbClr val="000000"/>
                </a:solidFill>
                <a:latin typeface="Arial" charset="0"/>
                <a:ea typeface="ヒラギノ角ゴ ProN W3" charset="0"/>
                <a:cs typeface="Arial" charset="0"/>
                <a:sym typeface="Arial" charset="0"/>
              </a:rPr>
              <a:t>Meteorological Forcing Input</a:t>
            </a:r>
          </a:p>
        </p:txBody>
      </p:sp>
      <p:pic>
        <p:nvPicPr>
          <p:cNvPr id="41993" name="Immagine 13" descr="temp.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0" y="2514600"/>
            <a:ext cx="1709738"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4" name="Immagine 14" descr="relh.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4114800"/>
            <a:ext cx="1801813"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5" name="Immagine 16" descr="Immagine 2.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905000"/>
            <a:ext cx="1758950"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6" name="Immagine 17" descr="Immagine 3.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410200" y="3886200"/>
            <a:ext cx="1889125"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Immagine 18" descr="Immagine 5.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477000" y="1905000"/>
            <a:ext cx="1938338" cy="900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8" name="Ovale 20"/>
          <p:cNvSpPr>
            <a:spLocks noChangeArrowheads="1"/>
          </p:cNvSpPr>
          <p:nvPr/>
        </p:nvSpPr>
        <p:spPr bwMode="auto">
          <a:xfrm>
            <a:off x="914400" y="1676400"/>
            <a:ext cx="2286000" cy="1447800"/>
          </a:xfrm>
          <a:prstGeom prst="ellipse">
            <a:avLst/>
          </a:prstGeom>
          <a:solidFill>
            <a:srgbClr val="3366FF">
              <a:alpha val="39999"/>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smtClean="0">
              <a:solidFill>
                <a:srgbClr val="000000"/>
              </a:solidFill>
              <a:latin typeface="Arial" charset="0"/>
              <a:ea typeface="ヒラギノ角ゴ ProN W3" charset="0"/>
              <a:cs typeface="ヒラギノ角ゴ ProN W3" charset="0"/>
              <a:sym typeface="Arial" charset="0"/>
            </a:endParaRPr>
          </a:p>
        </p:txBody>
      </p:sp>
      <p:sp>
        <p:nvSpPr>
          <p:cNvPr id="41999" name="Ovale 21"/>
          <p:cNvSpPr>
            <a:spLocks noChangeArrowheads="1"/>
          </p:cNvSpPr>
          <p:nvPr/>
        </p:nvSpPr>
        <p:spPr bwMode="auto">
          <a:xfrm>
            <a:off x="3581400" y="2286000"/>
            <a:ext cx="2286000" cy="1447800"/>
          </a:xfrm>
          <a:prstGeom prst="ellipse">
            <a:avLst/>
          </a:prstGeom>
          <a:solidFill>
            <a:srgbClr val="3366FF">
              <a:alpha val="39999"/>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smtClean="0">
              <a:solidFill>
                <a:srgbClr val="000000"/>
              </a:solidFill>
              <a:latin typeface="Arial" charset="0"/>
              <a:ea typeface="ヒラギノ角ゴ ProN W3" charset="0"/>
              <a:cs typeface="ヒラギノ角ゴ ProN W3" charset="0"/>
              <a:sym typeface="Arial" charset="0"/>
            </a:endParaRPr>
          </a:p>
        </p:txBody>
      </p:sp>
      <p:sp>
        <p:nvSpPr>
          <p:cNvPr id="42000" name="CasellaDiTesto 24"/>
          <p:cNvSpPr txBox="1">
            <a:spLocks noChangeArrowheads="1"/>
          </p:cNvSpPr>
          <p:nvPr/>
        </p:nvSpPr>
        <p:spPr bwMode="auto">
          <a:xfrm>
            <a:off x="2849563" y="2098675"/>
            <a:ext cx="1874837"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algn="ctr" defTabSz="914400" eaLnBrk="1" fontAlgn="base" hangingPunct="1">
              <a:spcBef>
                <a:spcPct val="0"/>
              </a:spcBef>
              <a:spcAft>
                <a:spcPct val="0"/>
              </a:spcAft>
            </a:pPr>
            <a:r>
              <a:rPr lang="it-IT" b="1" smtClean="0">
                <a:solidFill>
                  <a:srgbClr val="FF0000"/>
                </a:solidFill>
              </a:rPr>
              <a:t>ESSENTIALS</a:t>
            </a:r>
          </a:p>
        </p:txBody>
      </p:sp>
      <p:sp>
        <p:nvSpPr>
          <p:cNvPr id="42002"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Trento 17 June 2011</a:t>
            </a:r>
          </a:p>
        </p:txBody>
      </p:sp>
      <p:sp>
        <p:nvSpPr>
          <p:cNvPr id="42003"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G. Formetta, </a:t>
            </a:r>
          </a:p>
        </p:txBody>
      </p:sp>
      <p:sp>
        <p:nvSpPr>
          <p:cNvPr id="42005" name="Rettangolo 18"/>
          <p:cNvSpPr>
            <a:spLocks noChangeArrowheads="1"/>
          </p:cNvSpPr>
          <p:nvPr/>
        </p:nvSpPr>
        <p:spPr bwMode="auto">
          <a:xfrm>
            <a:off x="1109663" y="644842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Trento 24 June 2011</a:t>
            </a:r>
          </a:p>
        </p:txBody>
      </p:sp>
      <p:sp>
        <p:nvSpPr>
          <p:cNvPr id="42007"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smtClean="0">
              <a:solidFill>
                <a:srgbClr val="000000"/>
              </a:solidFill>
              <a:latin typeface="Arial" charset="0"/>
              <a:ea typeface="ヒラギノ角ゴ ProN W3" charset="0"/>
              <a:cs typeface="ヒラギノ角ゴ ProN W3" charset="0"/>
              <a:sym typeface="Arial" charset="0"/>
            </a:endParaRPr>
          </a:p>
        </p:txBody>
      </p:sp>
      <p:sp>
        <p:nvSpPr>
          <p:cNvPr id="42008"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7F7F7F"/>
                </a:solidFill>
                <a:latin typeface="Arial" charset="0"/>
                <a:ea typeface="ヒラギノ角ゴ ProN W3" charset="0"/>
                <a:cs typeface="Arial" charset="0"/>
                <a:sym typeface="Arial" charset="0"/>
              </a:rPr>
              <a:t>Outline</a:t>
            </a:r>
          </a:p>
        </p:txBody>
      </p:sp>
      <p:sp>
        <p:nvSpPr>
          <p:cNvPr id="29" name="Rectangle 8"/>
          <p:cNvSpPr>
            <a:spLocks/>
          </p:cNvSpPr>
          <p:nvPr/>
        </p:nvSpPr>
        <p:spPr bwMode="auto">
          <a:xfrm>
            <a:off x="723423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30" name="Rectangle 7"/>
          <p:cNvSpPr>
            <a:spLocks/>
          </p:cNvSpPr>
          <p:nvPr/>
        </p:nvSpPr>
        <p:spPr bwMode="auto">
          <a:xfrm>
            <a:off x="1676400" y="76200"/>
            <a:ext cx="2014538"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a:solidFill>
                  <a:srgbClr val="FFFFFF">
                    <a:lumMod val="50000"/>
                  </a:srgbClr>
                </a:solidFill>
                <a:latin typeface="Arial" pitchFamily="-108" charset="0"/>
                <a:ea typeface="Arial" pitchFamily="-108" charset="0"/>
                <a:cs typeface="Arial" pitchFamily="-108" charset="0"/>
                <a:sym typeface="Arial" pitchFamily="-108" charset="0"/>
              </a:rPr>
              <a:t>Informatic</a:t>
            </a:r>
            <a:r>
              <a:rPr lang="en-US" dirty="0">
                <a:solidFill>
                  <a:srgbClr val="FFFFFF">
                    <a:lumMod val="50000"/>
                  </a:srgbClr>
                </a:solidFill>
                <a:latin typeface="Arial" pitchFamily="-108" charset="0"/>
                <a:ea typeface="Arial" pitchFamily="-108" charset="0"/>
                <a:cs typeface="Arial" pitchFamily="-108" charset="0"/>
                <a:sym typeface="Arial" pitchFamily="-108" charset="0"/>
              </a:rPr>
              <a:t> Structure</a:t>
            </a:r>
          </a:p>
        </p:txBody>
      </p:sp>
      <p:sp>
        <p:nvSpPr>
          <p:cNvPr id="42011" name="Rectangle 7"/>
          <p:cNvSpPr>
            <a:spLocks/>
          </p:cNvSpPr>
          <p:nvPr/>
        </p:nvSpPr>
        <p:spPr bwMode="auto">
          <a:xfrm>
            <a:off x="4210050" y="46038"/>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FFFFFF"/>
                </a:solidFill>
                <a:latin typeface="Arial" charset="0"/>
                <a:ea typeface="ヒラギノ角ゴ ProN W3" charset="0"/>
                <a:cs typeface="Arial" charset="0"/>
                <a:sym typeface="Arial" charset="0"/>
              </a:rPr>
              <a:t>Hydrological Components</a:t>
            </a:r>
          </a:p>
        </p:txBody>
      </p:sp>
      <p:sp>
        <p:nvSpPr>
          <p:cNvPr id="42012"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smtClean="0">
              <a:solidFill>
                <a:srgbClr val="000000"/>
              </a:solidFill>
              <a:latin typeface="Arial" charset="0"/>
              <a:ea typeface="ヒラギノ角ゴ ProN W3" charset="0"/>
              <a:cs typeface="ヒラギノ角ゴ ProN W3" charset="0"/>
              <a:sym typeface="Arial" charset="0"/>
            </a:endParaRPr>
          </a:p>
        </p:txBody>
      </p:sp>
      <p:sp>
        <p:nvSpPr>
          <p:cNvPr id="42013"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7F7F7F"/>
                </a:solidFill>
                <a:latin typeface="Arial" charset="0"/>
                <a:ea typeface="ヒラギノ角ゴ ProN W3" charset="0"/>
                <a:cs typeface="Arial" charset="0"/>
                <a:sym typeface="Arial" charset="0"/>
              </a:rPr>
              <a:t>Outline</a:t>
            </a:r>
          </a:p>
        </p:txBody>
      </p:sp>
      <p:sp>
        <p:nvSpPr>
          <p:cNvPr id="33" name="Rectangle 8"/>
          <p:cNvSpPr>
            <a:spLocks/>
          </p:cNvSpPr>
          <p:nvPr/>
        </p:nvSpPr>
        <p:spPr bwMode="auto">
          <a:xfrm>
            <a:off x="7521575" y="47625"/>
            <a:ext cx="1258888"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Conclusions</a:t>
            </a:r>
          </a:p>
        </p:txBody>
      </p:sp>
      <p:sp>
        <p:nvSpPr>
          <p:cNvPr id="34" name="Rectangle 7"/>
          <p:cNvSpPr>
            <a:spLocks/>
          </p:cNvSpPr>
          <p:nvPr/>
        </p:nvSpPr>
        <p:spPr bwMode="auto">
          <a:xfrm>
            <a:off x="4919663" y="42863"/>
            <a:ext cx="2014537"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a:solidFill>
                  <a:srgbClr val="FFFFFF">
                    <a:lumMod val="50000"/>
                  </a:srgbClr>
                </a:solidFill>
                <a:latin typeface="Arial" pitchFamily="-108" charset="0"/>
                <a:ea typeface="Arial" pitchFamily="-108" charset="0"/>
                <a:cs typeface="Arial" pitchFamily="-108" charset="0"/>
                <a:sym typeface="Arial" pitchFamily="-108" charset="0"/>
              </a:rPr>
              <a:t>Informatic</a:t>
            </a:r>
            <a:r>
              <a:rPr lang="en-US" dirty="0">
                <a:solidFill>
                  <a:srgbClr val="FFFFFF">
                    <a:lumMod val="50000"/>
                  </a:srgbClr>
                </a:solidFill>
                <a:latin typeface="Arial" pitchFamily="-108" charset="0"/>
                <a:ea typeface="Arial" pitchFamily="-108" charset="0"/>
                <a:cs typeface="Arial" pitchFamily="-108" charset="0"/>
                <a:sym typeface="Arial" pitchFamily="-108" charset="0"/>
              </a:rPr>
              <a:t> Structure</a:t>
            </a:r>
          </a:p>
        </p:txBody>
      </p:sp>
      <p:sp>
        <p:nvSpPr>
          <p:cNvPr id="42016" name="Rectangle 7"/>
          <p:cNvSpPr>
            <a:spLocks/>
          </p:cNvSpPr>
          <p:nvPr/>
        </p:nvSpPr>
        <p:spPr bwMode="auto">
          <a:xfrm>
            <a:off x="1600200" y="36513"/>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FFFFFF"/>
                </a:solidFill>
                <a:latin typeface="Arial" charset="0"/>
                <a:ea typeface="ヒラギノ角ゴ ProN W3" charset="0"/>
                <a:cs typeface="Arial" charset="0"/>
                <a:sym typeface="Arial" charset="0"/>
              </a:rPr>
              <a:t>Hydrological Components</a:t>
            </a:r>
          </a:p>
        </p:txBody>
      </p:sp>
      <p:sp>
        <p:nvSpPr>
          <p:cNvPr id="42018" name="Rettangolo 18"/>
          <p:cNvSpPr>
            <a:spLocks noChangeArrowheads="1"/>
          </p:cNvSpPr>
          <p:nvPr/>
        </p:nvSpPr>
        <p:spPr bwMode="auto">
          <a:xfrm>
            <a:off x="1079500" y="6448425"/>
            <a:ext cx="192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Leipzig 05 July 2012</a:t>
            </a:r>
          </a:p>
        </p:txBody>
      </p:sp>
      <p:sp>
        <p:nvSpPr>
          <p:cNvPr id="42019"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G. Formetta, </a:t>
            </a:r>
          </a:p>
        </p:txBody>
      </p:sp>
      <p:sp>
        <p:nvSpPr>
          <p:cNvPr id="36"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7"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38"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chemeClr val="bg1"/>
                </a:solidFill>
                <a:latin typeface="Arial" pitchFamily="-108" charset="0"/>
                <a:ea typeface="Arial" pitchFamily="-108" charset="0"/>
                <a:cs typeface="Arial" pitchFamily="-108" charset="0"/>
                <a:sym typeface="Arial" pitchFamily="-108" charset="0"/>
              </a:rPr>
              <a:t>Hydrological </a:t>
            </a:r>
            <a:r>
              <a:rPr lang="en-US" dirty="0" smtClean="0">
                <a:solidFill>
                  <a:schemeClr val="bg1"/>
                </a:solidFill>
                <a:latin typeface="Arial" pitchFamily="-108" charset="0"/>
                <a:ea typeface="Arial" pitchFamily="-108" charset="0"/>
                <a:cs typeface="Arial" pitchFamily="-108" charset="0"/>
                <a:sym typeface="Arial" pitchFamily="-108" charset="0"/>
              </a:rPr>
              <a:t>Components</a:t>
            </a:r>
            <a:endParaRPr lang="en-US" dirty="0">
              <a:solidFill>
                <a:schemeClr val="bg1"/>
              </a:solidFill>
              <a:latin typeface="Arial" pitchFamily="-108" charset="0"/>
              <a:ea typeface="Arial" pitchFamily="-108" charset="0"/>
              <a:cs typeface="Arial" pitchFamily="-108" charset="0"/>
              <a:sym typeface="Arial" pitchFamily="-108" charset="0"/>
            </a:endParaRPr>
          </a:p>
        </p:txBody>
      </p:sp>
      <p:sp>
        <p:nvSpPr>
          <p:cNvPr id="39"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Basin Delineation</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0"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41" name="TextBox 40"/>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sp useBgFill="1">
        <p:nvSpPr>
          <p:cNvPr id="42" name="TextBox 41"/>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Tree>
    <p:extLst>
      <p:ext uri="{BB962C8B-B14F-4D97-AF65-F5344CB8AC3E}">
        <p14:creationId xmlns:p14="http://schemas.microsoft.com/office/powerpoint/2010/main" val="470237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Ovale 27"/>
          <p:cNvSpPr>
            <a:spLocks noChangeArrowheads="1"/>
          </p:cNvSpPr>
          <p:nvPr/>
        </p:nvSpPr>
        <p:spPr bwMode="auto">
          <a:xfrm>
            <a:off x="914400" y="1524000"/>
            <a:ext cx="3505200" cy="1752600"/>
          </a:xfrm>
          <a:prstGeom prst="ellipse">
            <a:avLst/>
          </a:prstGeom>
          <a:solidFill>
            <a:srgbClr val="3366FF">
              <a:alpha val="16862"/>
            </a:srgbClr>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smtClean="0">
              <a:solidFill>
                <a:srgbClr val="000000"/>
              </a:solidFill>
              <a:latin typeface="Arial" charset="0"/>
              <a:ea typeface="ヒラギノ角ゴ ProN W3" charset="0"/>
              <a:cs typeface="ヒラギノ角ゴ ProN W3" charset="0"/>
              <a:sym typeface="Arial" charset="0"/>
            </a:endParaRPr>
          </a:p>
        </p:txBody>
      </p:sp>
      <p:sp>
        <p:nvSpPr>
          <p:cNvPr id="4"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83A4F9DC-A5B4-A340-A437-BE15A1E15B46}" type="slidenum">
              <a:rPr lang="en-US" sz="1700">
                <a:solidFill>
                  <a:srgbClr val="000000"/>
                </a:solidFill>
                <a:latin typeface="Times New Roman" charset="0"/>
                <a:cs typeface="Times New Roman" charset="0"/>
                <a:sym typeface="Times New Roman" charset="0"/>
              </a:rPr>
              <a:pPr eaLnBrk="1" hangingPunct="1"/>
              <a:t>74</a:t>
            </a:fld>
            <a:endParaRPr lang="en-US" sz="1700">
              <a:solidFill>
                <a:srgbClr val="000000"/>
              </a:solidFill>
              <a:latin typeface="Times New Roman" charset="0"/>
              <a:cs typeface="Times New Roman" charset="0"/>
              <a:sym typeface="Times New Roman" charset="0"/>
            </a:endParaRPr>
          </a:p>
        </p:txBody>
      </p:sp>
      <p:sp>
        <p:nvSpPr>
          <p:cNvPr id="5" name="Rectangle 2"/>
          <p:cNvSpPr>
            <a:spLocks/>
          </p:cNvSpPr>
          <p:nvPr/>
        </p:nvSpPr>
        <p:spPr bwMode="auto">
          <a:xfrm>
            <a:off x="1528763" y="55563"/>
            <a:ext cx="731837"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Outline</a:t>
            </a:r>
          </a:p>
        </p:txBody>
      </p:sp>
      <p:sp>
        <p:nvSpPr>
          <p:cNvPr id="6" name="Rectangle 8"/>
          <p:cNvSpPr>
            <a:spLocks/>
          </p:cNvSpPr>
          <p:nvPr/>
        </p:nvSpPr>
        <p:spPr bwMode="auto">
          <a:xfrm>
            <a:off x="517048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7" name="Rectangle 9"/>
          <p:cNvSpPr>
            <a:spLocks/>
          </p:cNvSpPr>
          <p:nvPr/>
        </p:nvSpPr>
        <p:spPr bwMode="auto">
          <a:xfrm>
            <a:off x="7107238" y="49213"/>
            <a:ext cx="2116137" cy="222250"/>
          </a:xfrm>
          <a:prstGeom prst="rect">
            <a:avLst/>
          </a:prstGeom>
          <a:noFill/>
          <a:ln w="12700">
            <a:noFill/>
            <a:miter lim="800000"/>
            <a:headEnd/>
            <a:tailEnd/>
          </a:ln>
        </p:spPr>
        <p:txBody>
          <a:bodyPr lIns="0" tIns="0" rIns="0" bIns="0"/>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Data Assimilation</a:t>
            </a:r>
          </a:p>
        </p:txBody>
      </p:sp>
      <p:sp>
        <p:nvSpPr>
          <p:cNvPr id="8" name="Rectangle 1"/>
          <p:cNvSpPr>
            <a:spLocks/>
          </p:cNvSpPr>
          <p:nvPr/>
        </p:nvSpPr>
        <p:spPr bwMode="auto">
          <a:xfrm>
            <a:off x="166688" y="46038"/>
            <a:ext cx="1052512"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Motivation</a:t>
            </a:r>
          </a:p>
        </p:txBody>
      </p:sp>
      <p:sp>
        <p:nvSpPr>
          <p:cNvPr id="43016" name="Rectangle 7"/>
          <p:cNvSpPr>
            <a:spLocks/>
          </p:cNvSpPr>
          <p:nvPr/>
        </p:nvSpPr>
        <p:spPr bwMode="auto">
          <a:xfrm>
            <a:off x="2486025" y="46038"/>
            <a:ext cx="25273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FFFFFF"/>
                </a:solidFill>
                <a:latin typeface="Arial" charset="0"/>
                <a:ea typeface="ヒラギノ角ゴ ProN W3" charset="0"/>
                <a:cs typeface="Arial" charset="0"/>
                <a:sym typeface="Arial" charset="0"/>
              </a:rPr>
              <a:t>Hydrological Component</a:t>
            </a:r>
          </a:p>
        </p:txBody>
      </p:sp>
      <p:sp>
        <p:nvSpPr>
          <p:cNvPr id="43017" name="Rectangle 8"/>
          <p:cNvSpPr>
            <a:spLocks/>
          </p:cNvSpPr>
          <p:nvPr/>
        </p:nvSpPr>
        <p:spPr bwMode="auto">
          <a:xfrm>
            <a:off x="3048000" y="533400"/>
            <a:ext cx="53403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2200" smtClean="0">
                <a:solidFill>
                  <a:srgbClr val="000000"/>
                </a:solidFill>
                <a:latin typeface="Arial" charset="0"/>
                <a:ea typeface="ヒラギノ角ゴ ProN W3" charset="0"/>
                <a:cs typeface="Arial" charset="0"/>
                <a:sym typeface="Arial" charset="0"/>
              </a:rPr>
              <a:t>Interpolation Problem</a:t>
            </a:r>
          </a:p>
        </p:txBody>
      </p:sp>
      <p:sp>
        <p:nvSpPr>
          <p:cNvPr id="43018" name="Rectangle 4"/>
          <p:cNvSpPr>
            <a:spLocks/>
          </p:cNvSpPr>
          <p:nvPr/>
        </p:nvSpPr>
        <p:spPr bwMode="auto">
          <a:xfrm>
            <a:off x="1700213" y="2286000"/>
            <a:ext cx="25400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584200" bIns="0">
            <a:spAutoFit/>
          </a:bodyPr>
          <a:lstStyle/>
          <a:p>
            <a:pPr algn="just" defTabSz="914400" fontAlgn="base">
              <a:spcBef>
                <a:spcPct val="0"/>
              </a:spcBef>
              <a:spcAft>
                <a:spcPct val="0"/>
              </a:spcAft>
              <a:buFont typeface="Arial" charset="0"/>
              <a:buChar char="•"/>
              <a:tabLst>
                <a:tab pos="461963" algn="l"/>
                <a:tab pos="908050" algn="l"/>
                <a:tab pos="1373188" algn="l"/>
                <a:tab pos="1828800" algn="l"/>
                <a:tab pos="2301875" algn="l"/>
                <a:tab pos="2747963" algn="l"/>
                <a:tab pos="3211513" algn="l"/>
                <a:tab pos="3676650" algn="l"/>
                <a:tab pos="4122738" algn="l"/>
                <a:tab pos="4587875" algn="l"/>
                <a:tab pos="5043488" algn="l"/>
                <a:tab pos="5489575" algn="l"/>
              </a:tabLst>
            </a:pPr>
            <a:r>
              <a:rPr lang="en-US" sz="1600" smtClean="0">
                <a:solidFill>
                  <a:srgbClr val="000000"/>
                </a:solidFill>
                <a:latin typeface="Lucida Bright" charset="0"/>
                <a:ea typeface="ヒラギノ角ゴ ProN W3" charset="0"/>
                <a:cs typeface="Lucida Bright" charset="0"/>
                <a:sym typeface="Lucida Bright" charset="0"/>
              </a:rPr>
              <a:t> Ordinary Kriging</a:t>
            </a:r>
          </a:p>
          <a:p>
            <a:pPr algn="just" defTabSz="914400" fontAlgn="base">
              <a:spcBef>
                <a:spcPct val="0"/>
              </a:spcBef>
              <a:spcAft>
                <a:spcPct val="0"/>
              </a:spcAft>
              <a:buFont typeface="Arial" charset="0"/>
              <a:buChar char="•"/>
              <a:tabLst>
                <a:tab pos="461963" algn="l"/>
                <a:tab pos="908050" algn="l"/>
                <a:tab pos="1373188" algn="l"/>
                <a:tab pos="1828800" algn="l"/>
                <a:tab pos="2301875" algn="l"/>
                <a:tab pos="2747963" algn="l"/>
                <a:tab pos="3211513" algn="l"/>
                <a:tab pos="3676650" algn="l"/>
                <a:tab pos="4122738" algn="l"/>
                <a:tab pos="4587875" algn="l"/>
                <a:tab pos="5043488" algn="l"/>
                <a:tab pos="5489575" algn="l"/>
              </a:tabLst>
            </a:pPr>
            <a:endParaRPr lang="en-US" sz="1600" smtClean="0">
              <a:solidFill>
                <a:srgbClr val="000000"/>
              </a:solidFill>
              <a:latin typeface="Lucida Bright" charset="0"/>
              <a:ea typeface="ヒラギノ角ゴ ProN W3" charset="0"/>
              <a:cs typeface="Lucida Bright" charset="0"/>
              <a:sym typeface="Lucida Bright" charset="0"/>
            </a:endParaRPr>
          </a:p>
          <a:p>
            <a:pPr algn="just" defTabSz="914400" fontAlgn="base">
              <a:spcBef>
                <a:spcPct val="0"/>
              </a:spcBef>
              <a:spcAft>
                <a:spcPct val="0"/>
              </a:spcAft>
              <a:buFont typeface="Arial" charset="0"/>
              <a:buChar char="•"/>
              <a:tabLst>
                <a:tab pos="461963" algn="l"/>
                <a:tab pos="908050" algn="l"/>
                <a:tab pos="1373188" algn="l"/>
                <a:tab pos="1828800" algn="l"/>
                <a:tab pos="2301875" algn="l"/>
                <a:tab pos="2747963" algn="l"/>
                <a:tab pos="3211513" algn="l"/>
                <a:tab pos="3676650" algn="l"/>
                <a:tab pos="4122738" algn="l"/>
                <a:tab pos="4587875" algn="l"/>
                <a:tab pos="5043488" algn="l"/>
                <a:tab pos="5489575" algn="l"/>
              </a:tabLst>
            </a:pPr>
            <a:r>
              <a:rPr lang="en-US" sz="1600" smtClean="0">
                <a:solidFill>
                  <a:srgbClr val="000000"/>
                </a:solidFill>
                <a:latin typeface="Lucida Bright" charset="0"/>
                <a:ea typeface="ヒラギノ角ゴ ProN W3" charset="0"/>
                <a:cs typeface="Lucida Bright" charset="0"/>
                <a:sym typeface="Lucida Bright" charset="0"/>
              </a:rPr>
              <a:t> Detrended Kriging</a:t>
            </a:r>
          </a:p>
        </p:txBody>
      </p:sp>
      <p:sp>
        <p:nvSpPr>
          <p:cNvPr id="43019" name="Rectangle 4"/>
          <p:cNvSpPr>
            <a:spLocks/>
          </p:cNvSpPr>
          <p:nvPr/>
        </p:nvSpPr>
        <p:spPr bwMode="auto">
          <a:xfrm>
            <a:off x="1589088" y="1981200"/>
            <a:ext cx="291147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584200" bIns="0">
            <a:spAutoFit/>
          </a:bodyPr>
          <a:lstStyle/>
          <a:p>
            <a:pPr algn="just" defTabSz="914400" fontAlgn="base">
              <a:spcBef>
                <a:spcPct val="0"/>
              </a:spcBef>
              <a:spcAft>
                <a:spcPct val="0"/>
              </a:spcAft>
              <a:tabLst>
                <a:tab pos="461963" algn="l"/>
                <a:tab pos="908050" algn="l"/>
                <a:tab pos="1373188" algn="l"/>
                <a:tab pos="1828800" algn="l"/>
                <a:tab pos="2301875" algn="l"/>
                <a:tab pos="2747963" algn="l"/>
                <a:tab pos="3211513" algn="l"/>
                <a:tab pos="3676650" algn="l"/>
                <a:tab pos="4122738" algn="l"/>
                <a:tab pos="4587875" algn="l"/>
                <a:tab pos="5043488" algn="l"/>
                <a:tab pos="5489575" algn="l"/>
              </a:tabLst>
            </a:pPr>
            <a:r>
              <a:rPr lang="en-US" sz="1400" smtClean="0">
                <a:solidFill>
                  <a:srgbClr val="FF0000"/>
                </a:solidFill>
                <a:latin typeface="Lucida Bright" charset="0"/>
                <a:ea typeface="ヒラギノ角ゴ ProN W3" charset="0"/>
                <a:cs typeface="Lucida Bright" charset="0"/>
                <a:sym typeface="Lucida Bright" charset="0"/>
              </a:rPr>
              <a:t>Variogram + Fit.Variogram</a:t>
            </a:r>
          </a:p>
        </p:txBody>
      </p:sp>
      <p:sp>
        <p:nvSpPr>
          <p:cNvPr id="43020" name="Freccia circolare in giù 13"/>
          <p:cNvSpPr>
            <a:spLocks noChangeArrowheads="1"/>
          </p:cNvSpPr>
          <p:nvPr/>
        </p:nvSpPr>
        <p:spPr bwMode="auto">
          <a:xfrm>
            <a:off x="3200400" y="1371600"/>
            <a:ext cx="2362200" cy="533400"/>
          </a:xfrm>
          <a:prstGeom prst="curvedDownArrow">
            <a:avLst>
              <a:gd name="adj1" fmla="val 24993"/>
              <a:gd name="adj2" fmla="val 50006"/>
              <a:gd name="adj3" fmla="val 25000"/>
            </a:avLst>
          </a:prstGeom>
          <a:solidFill>
            <a:srgbClr val="FF0000">
              <a:alpha val="14117"/>
            </a:srgbClr>
          </a:solidFill>
          <a:ln w="12700">
            <a:solidFill>
              <a:srgbClr val="FF0000"/>
            </a:solidFill>
            <a:round/>
            <a:headEnd/>
            <a:tailEnd/>
          </a:ln>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smtClean="0">
              <a:solidFill>
                <a:srgbClr val="000000"/>
              </a:solidFill>
              <a:latin typeface="Arial" charset="0"/>
              <a:ea typeface="ヒラギノ角ゴ ProN W3" charset="0"/>
              <a:cs typeface="ヒラギノ角ゴ ProN W3" charset="0"/>
              <a:sym typeface="Arial" charset="0"/>
            </a:endParaRPr>
          </a:p>
        </p:txBody>
      </p:sp>
      <p:sp>
        <p:nvSpPr>
          <p:cNvPr id="43021" name="Rectangle 4"/>
          <p:cNvSpPr>
            <a:spLocks/>
          </p:cNvSpPr>
          <p:nvPr/>
        </p:nvSpPr>
        <p:spPr bwMode="auto">
          <a:xfrm>
            <a:off x="5310188" y="1981200"/>
            <a:ext cx="38735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584200" bIns="0">
            <a:spAutoFit/>
          </a:bodyPr>
          <a:lstStyle/>
          <a:p>
            <a:pPr algn="just" defTabSz="914400" fontAlgn="base">
              <a:spcBef>
                <a:spcPct val="0"/>
              </a:spcBef>
              <a:spcAft>
                <a:spcPct val="0"/>
              </a:spcAft>
              <a:buFont typeface="Arial" charset="0"/>
              <a:buChar char="•"/>
              <a:tabLst>
                <a:tab pos="461963" algn="l"/>
                <a:tab pos="908050" algn="l"/>
                <a:tab pos="1373188" algn="l"/>
                <a:tab pos="1828800" algn="l"/>
                <a:tab pos="2301875" algn="l"/>
                <a:tab pos="2747963" algn="l"/>
                <a:tab pos="3211513" algn="l"/>
                <a:tab pos="3676650" algn="l"/>
                <a:tab pos="4122738" algn="l"/>
                <a:tab pos="4587875" algn="l"/>
                <a:tab pos="5043488" algn="l"/>
                <a:tab pos="5489575" algn="l"/>
              </a:tabLst>
            </a:pPr>
            <a:r>
              <a:rPr lang="en-US" sz="1200" smtClean="0">
                <a:solidFill>
                  <a:srgbClr val="FF0000"/>
                </a:solidFill>
                <a:latin typeface="Lucida Bright" charset="0"/>
                <a:ea typeface="ヒラギノ角ゴ ProN W3" charset="0"/>
                <a:cs typeface="Lucida Bright" charset="0"/>
                <a:sym typeface="Lucida Bright" charset="0"/>
              </a:rPr>
              <a:t> Estimation of experimental semivariogram</a:t>
            </a:r>
          </a:p>
        </p:txBody>
      </p:sp>
      <p:sp>
        <p:nvSpPr>
          <p:cNvPr id="43022" name="Rectangle 4"/>
          <p:cNvSpPr>
            <a:spLocks/>
          </p:cNvSpPr>
          <p:nvPr/>
        </p:nvSpPr>
        <p:spPr bwMode="auto">
          <a:xfrm>
            <a:off x="5310188" y="2449513"/>
            <a:ext cx="37576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584200" bIns="0">
            <a:spAutoFit/>
          </a:bodyPr>
          <a:lstStyle/>
          <a:p>
            <a:pPr defTabSz="914400" fontAlgn="base">
              <a:spcBef>
                <a:spcPct val="0"/>
              </a:spcBef>
              <a:spcAft>
                <a:spcPct val="0"/>
              </a:spcAft>
              <a:buFont typeface="Arial" charset="0"/>
              <a:buChar char="•"/>
              <a:tabLst>
                <a:tab pos="461963" algn="l"/>
                <a:tab pos="908050" algn="l"/>
                <a:tab pos="1373188" algn="l"/>
                <a:tab pos="1828800" algn="l"/>
                <a:tab pos="2301875" algn="l"/>
                <a:tab pos="2747963" algn="l"/>
                <a:tab pos="3211513" algn="l"/>
                <a:tab pos="3676650" algn="l"/>
                <a:tab pos="4122738" algn="l"/>
                <a:tab pos="4587875" algn="l"/>
                <a:tab pos="5043488" algn="l"/>
                <a:tab pos="5489575" algn="l"/>
              </a:tabLst>
            </a:pPr>
            <a:r>
              <a:rPr lang="en-US" sz="1200" dirty="0" smtClean="0">
                <a:solidFill>
                  <a:srgbClr val="FF0000"/>
                </a:solidFill>
                <a:latin typeface="Lucida Bright" charset="0"/>
                <a:ea typeface="ヒラギノ角ゴ ProN W3" charset="0"/>
                <a:cs typeface="Lucida Bright" charset="0"/>
                <a:sym typeface="Lucida Bright" charset="0"/>
              </a:rPr>
              <a:t> Theoretic </a:t>
            </a:r>
            <a:r>
              <a:rPr lang="en-US" sz="1200" dirty="0" err="1" smtClean="0">
                <a:solidFill>
                  <a:srgbClr val="FF0000"/>
                </a:solidFill>
                <a:latin typeface="Lucida Bright" charset="0"/>
                <a:ea typeface="ヒラギノ角ゴ ProN W3" charset="0"/>
                <a:cs typeface="Lucida Bright" charset="0"/>
                <a:sym typeface="Lucida Bright" charset="0"/>
              </a:rPr>
              <a:t>semivariogram</a:t>
            </a:r>
            <a:r>
              <a:rPr lang="en-US" sz="1200" dirty="0" smtClean="0">
                <a:solidFill>
                  <a:srgbClr val="FF0000"/>
                </a:solidFill>
                <a:latin typeface="Lucida Bright" charset="0"/>
                <a:ea typeface="ヒラギノ角ゴ ProN W3" charset="0"/>
                <a:cs typeface="Lucida Bright" charset="0"/>
                <a:sym typeface="Lucida Bright" charset="0"/>
              </a:rPr>
              <a:t> parameter estimation, select the best of 6 models.</a:t>
            </a:r>
          </a:p>
        </p:txBody>
      </p:sp>
      <p:sp>
        <p:nvSpPr>
          <p:cNvPr id="43024"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Trento 17 June 2011</a:t>
            </a:r>
          </a:p>
        </p:txBody>
      </p:sp>
      <p:sp>
        <p:nvSpPr>
          <p:cNvPr id="43025"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G. Formetta, </a:t>
            </a:r>
          </a:p>
        </p:txBody>
      </p:sp>
      <p:sp>
        <p:nvSpPr>
          <p:cNvPr id="43027" name="Rettangolo 18"/>
          <p:cNvSpPr>
            <a:spLocks noChangeArrowheads="1"/>
          </p:cNvSpPr>
          <p:nvPr/>
        </p:nvSpPr>
        <p:spPr bwMode="auto">
          <a:xfrm>
            <a:off x="1109663" y="644842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Trento 24 June 2011</a:t>
            </a:r>
          </a:p>
        </p:txBody>
      </p:sp>
      <p:sp>
        <p:nvSpPr>
          <p:cNvPr id="43028" name="Rectangle 3"/>
          <p:cNvSpPr>
            <a:spLocks/>
          </p:cNvSpPr>
          <p:nvPr/>
        </p:nvSpPr>
        <p:spPr bwMode="auto">
          <a:xfrm>
            <a:off x="163513" y="990600"/>
            <a:ext cx="43322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584200" bIns="0">
            <a:spAutoFit/>
          </a:bodyPr>
          <a:lstStyle/>
          <a:p>
            <a:pPr algn="just" defTabSz="914400" fontAlgn="base">
              <a:spcBef>
                <a:spcPct val="0"/>
              </a:spcBef>
              <a:spcAft>
                <a:spcPct val="0"/>
              </a:spcAft>
              <a:tabLst>
                <a:tab pos="461963" algn="l"/>
                <a:tab pos="908050" algn="l"/>
                <a:tab pos="1373188" algn="l"/>
                <a:tab pos="1828800" algn="l"/>
                <a:tab pos="2301875" algn="l"/>
                <a:tab pos="2747963" algn="l"/>
                <a:tab pos="3211513" algn="l"/>
                <a:tab pos="3676650" algn="l"/>
                <a:tab pos="4122738" algn="l"/>
                <a:tab pos="4587875" algn="l"/>
                <a:tab pos="5043488" algn="l"/>
                <a:tab pos="5489575" algn="l"/>
              </a:tabLst>
            </a:pPr>
            <a:r>
              <a:rPr lang="en-US" smtClean="0">
                <a:solidFill>
                  <a:srgbClr val="000000"/>
                </a:solidFill>
                <a:latin typeface="Lucida Bright" charset="0"/>
                <a:ea typeface="ヒラギノ角ゴ ProN W3" charset="0"/>
                <a:cs typeface="Lucida Bright" charset="0"/>
                <a:sym typeface="Lucida Bright" charset="0"/>
              </a:rPr>
              <a:t>Interpolation Algorithm: Krigings</a:t>
            </a:r>
          </a:p>
        </p:txBody>
      </p:sp>
      <p:sp>
        <p:nvSpPr>
          <p:cNvPr id="43030"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smtClean="0">
              <a:solidFill>
                <a:srgbClr val="000000"/>
              </a:solidFill>
              <a:latin typeface="Arial" charset="0"/>
              <a:ea typeface="ヒラギノ角ゴ ProN W3" charset="0"/>
              <a:cs typeface="ヒラギノ角ゴ ProN W3" charset="0"/>
              <a:sym typeface="Arial" charset="0"/>
            </a:endParaRPr>
          </a:p>
        </p:txBody>
      </p:sp>
      <p:sp>
        <p:nvSpPr>
          <p:cNvPr id="43031"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7F7F7F"/>
                </a:solidFill>
                <a:latin typeface="Arial" charset="0"/>
                <a:ea typeface="ヒラギノ角ゴ ProN W3" charset="0"/>
                <a:cs typeface="Arial" charset="0"/>
                <a:sym typeface="Arial" charset="0"/>
              </a:rPr>
              <a:t>Outline</a:t>
            </a:r>
          </a:p>
        </p:txBody>
      </p:sp>
      <p:sp>
        <p:nvSpPr>
          <p:cNvPr id="28" name="Rectangle 8"/>
          <p:cNvSpPr>
            <a:spLocks/>
          </p:cNvSpPr>
          <p:nvPr/>
        </p:nvSpPr>
        <p:spPr bwMode="auto">
          <a:xfrm>
            <a:off x="723423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29" name="Rectangle 7"/>
          <p:cNvSpPr>
            <a:spLocks/>
          </p:cNvSpPr>
          <p:nvPr/>
        </p:nvSpPr>
        <p:spPr bwMode="auto">
          <a:xfrm>
            <a:off x="1676400" y="76200"/>
            <a:ext cx="2014538"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a:solidFill>
                  <a:srgbClr val="FFFFFF">
                    <a:lumMod val="50000"/>
                  </a:srgbClr>
                </a:solidFill>
                <a:latin typeface="Arial" pitchFamily="-108" charset="0"/>
                <a:ea typeface="Arial" pitchFamily="-108" charset="0"/>
                <a:cs typeface="Arial" pitchFamily="-108" charset="0"/>
                <a:sym typeface="Arial" pitchFamily="-108" charset="0"/>
              </a:rPr>
              <a:t>Informatic</a:t>
            </a:r>
            <a:r>
              <a:rPr lang="en-US" dirty="0">
                <a:solidFill>
                  <a:srgbClr val="FFFFFF">
                    <a:lumMod val="50000"/>
                  </a:srgbClr>
                </a:solidFill>
                <a:latin typeface="Arial" pitchFamily="-108" charset="0"/>
                <a:ea typeface="Arial" pitchFamily="-108" charset="0"/>
                <a:cs typeface="Arial" pitchFamily="-108" charset="0"/>
                <a:sym typeface="Arial" pitchFamily="-108" charset="0"/>
              </a:rPr>
              <a:t> Structure</a:t>
            </a:r>
          </a:p>
        </p:txBody>
      </p:sp>
      <p:sp>
        <p:nvSpPr>
          <p:cNvPr id="43034" name="Rectangle 7"/>
          <p:cNvSpPr>
            <a:spLocks/>
          </p:cNvSpPr>
          <p:nvPr/>
        </p:nvSpPr>
        <p:spPr bwMode="auto">
          <a:xfrm>
            <a:off x="4210050" y="46038"/>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FFFFFF"/>
                </a:solidFill>
                <a:latin typeface="Arial" charset="0"/>
                <a:ea typeface="ヒラギノ角ゴ ProN W3" charset="0"/>
                <a:cs typeface="Arial" charset="0"/>
                <a:sym typeface="Arial" charset="0"/>
              </a:rPr>
              <a:t>Hydrological Components</a:t>
            </a:r>
          </a:p>
        </p:txBody>
      </p:sp>
      <p:sp>
        <p:nvSpPr>
          <p:cNvPr id="43035"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smtClean="0">
              <a:solidFill>
                <a:srgbClr val="000000"/>
              </a:solidFill>
              <a:latin typeface="Arial" charset="0"/>
              <a:ea typeface="ヒラギノ角ゴ ProN W3" charset="0"/>
              <a:cs typeface="ヒラギノ角ゴ ProN W3" charset="0"/>
              <a:sym typeface="Arial" charset="0"/>
            </a:endParaRPr>
          </a:p>
        </p:txBody>
      </p:sp>
      <p:sp>
        <p:nvSpPr>
          <p:cNvPr id="43036"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7F7F7F"/>
                </a:solidFill>
                <a:latin typeface="Arial" charset="0"/>
                <a:ea typeface="ヒラギノ角ゴ ProN W3" charset="0"/>
                <a:cs typeface="Arial" charset="0"/>
                <a:sym typeface="Arial" charset="0"/>
              </a:rPr>
              <a:t>Outline</a:t>
            </a:r>
          </a:p>
        </p:txBody>
      </p:sp>
      <p:sp>
        <p:nvSpPr>
          <p:cNvPr id="32" name="Rectangle 8"/>
          <p:cNvSpPr>
            <a:spLocks/>
          </p:cNvSpPr>
          <p:nvPr/>
        </p:nvSpPr>
        <p:spPr bwMode="auto">
          <a:xfrm>
            <a:off x="7521575" y="47625"/>
            <a:ext cx="1258888"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Conclusions</a:t>
            </a:r>
          </a:p>
        </p:txBody>
      </p:sp>
      <p:sp>
        <p:nvSpPr>
          <p:cNvPr id="33" name="Rectangle 7"/>
          <p:cNvSpPr>
            <a:spLocks/>
          </p:cNvSpPr>
          <p:nvPr/>
        </p:nvSpPr>
        <p:spPr bwMode="auto">
          <a:xfrm>
            <a:off x="4919663" y="42863"/>
            <a:ext cx="2014537"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a:solidFill>
                  <a:srgbClr val="FFFFFF">
                    <a:lumMod val="50000"/>
                  </a:srgbClr>
                </a:solidFill>
                <a:latin typeface="Arial" pitchFamily="-108" charset="0"/>
                <a:ea typeface="Arial" pitchFamily="-108" charset="0"/>
                <a:cs typeface="Arial" pitchFamily="-108" charset="0"/>
                <a:sym typeface="Arial" pitchFamily="-108" charset="0"/>
              </a:rPr>
              <a:t>Informatic</a:t>
            </a:r>
            <a:r>
              <a:rPr lang="en-US" dirty="0">
                <a:solidFill>
                  <a:srgbClr val="FFFFFF">
                    <a:lumMod val="50000"/>
                  </a:srgbClr>
                </a:solidFill>
                <a:latin typeface="Arial" pitchFamily="-108" charset="0"/>
                <a:ea typeface="Arial" pitchFamily="-108" charset="0"/>
                <a:cs typeface="Arial" pitchFamily="-108" charset="0"/>
                <a:sym typeface="Arial" pitchFamily="-108" charset="0"/>
              </a:rPr>
              <a:t> Structure</a:t>
            </a:r>
          </a:p>
        </p:txBody>
      </p:sp>
      <p:sp>
        <p:nvSpPr>
          <p:cNvPr id="43039" name="Rectangle 7"/>
          <p:cNvSpPr>
            <a:spLocks/>
          </p:cNvSpPr>
          <p:nvPr/>
        </p:nvSpPr>
        <p:spPr bwMode="auto">
          <a:xfrm>
            <a:off x="1600200" y="36513"/>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FFFFFF"/>
                </a:solidFill>
                <a:latin typeface="Arial" charset="0"/>
                <a:ea typeface="ヒラギノ角ゴ ProN W3" charset="0"/>
                <a:cs typeface="Arial" charset="0"/>
                <a:sym typeface="Arial" charset="0"/>
              </a:rPr>
              <a:t>Hydrological Components</a:t>
            </a:r>
          </a:p>
        </p:txBody>
      </p:sp>
      <p:sp>
        <p:nvSpPr>
          <p:cNvPr id="43041" name="Rettangolo 18"/>
          <p:cNvSpPr>
            <a:spLocks noChangeArrowheads="1"/>
          </p:cNvSpPr>
          <p:nvPr/>
        </p:nvSpPr>
        <p:spPr bwMode="auto">
          <a:xfrm>
            <a:off x="1079500" y="6448425"/>
            <a:ext cx="192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Leipzig 05 July 2012</a:t>
            </a:r>
          </a:p>
        </p:txBody>
      </p:sp>
      <p:sp>
        <p:nvSpPr>
          <p:cNvPr id="43042"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G. Formetta, </a:t>
            </a:r>
          </a:p>
        </p:txBody>
      </p:sp>
      <p:sp>
        <p:nvSpPr>
          <p:cNvPr id="43043" name="CasellaDiTesto 22"/>
          <p:cNvSpPr txBox="1">
            <a:spLocks noChangeArrowheads="1"/>
          </p:cNvSpPr>
          <p:nvPr/>
        </p:nvSpPr>
        <p:spPr bwMode="auto">
          <a:xfrm>
            <a:off x="534988" y="4432300"/>
            <a:ext cx="365601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defTabSz="914400" eaLnBrk="1" fontAlgn="base" hangingPunct="1">
              <a:spcBef>
                <a:spcPct val="0"/>
              </a:spcBef>
              <a:spcAft>
                <a:spcPct val="0"/>
              </a:spcAft>
              <a:buFont typeface="Arial" charset="0"/>
              <a:buChar char="•"/>
            </a:pPr>
            <a:r>
              <a:rPr lang="it-IT" sz="1600" dirty="0" smtClean="0">
                <a:solidFill>
                  <a:srgbClr val="000000"/>
                </a:solidFill>
              </a:rPr>
              <a:t> </a:t>
            </a:r>
            <a:r>
              <a:rPr lang="en-GB" sz="1600" dirty="0" smtClean="0">
                <a:solidFill>
                  <a:srgbClr val="000000"/>
                </a:solidFill>
              </a:rPr>
              <a:t>Split in </a:t>
            </a:r>
            <a:r>
              <a:rPr lang="en-GB" sz="1600" dirty="0" err="1" smtClean="0">
                <a:solidFill>
                  <a:srgbClr val="000000"/>
                </a:solidFill>
              </a:rPr>
              <a:t>altimetric</a:t>
            </a:r>
            <a:r>
              <a:rPr lang="en-GB" sz="1600" dirty="0" smtClean="0">
                <a:solidFill>
                  <a:srgbClr val="000000"/>
                </a:solidFill>
              </a:rPr>
              <a:t> band</a:t>
            </a:r>
          </a:p>
          <a:p>
            <a:pPr defTabSz="914400" eaLnBrk="1" fontAlgn="base" hangingPunct="1">
              <a:spcBef>
                <a:spcPct val="0"/>
              </a:spcBef>
              <a:spcAft>
                <a:spcPct val="0"/>
              </a:spcAft>
              <a:buFont typeface="Arial" charset="0"/>
              <a:buChar char="•"/>
            </a:pPr>
            <a:endParaRPr lang="en-GB" sz="1600" dirty="0" smtClean="0">
              <a:solidFill>
                <a:srgbClr val="000000"/>
              </a:solidFill>
            </a:endParaRPr>
          </a:p>
          <a:p>
            <a:pPr defTabSz="914400" eaLnBrk="1" fontAlgn="base" hangingPunct="1">
              <a:spcBef>
                <a:spcPct val="0"/>
              </a:spcBef>
              <a:spcAft>
                <a:spcPct val="0"/>
              </a:spcAft>
              <a:buFont typeface="Arial" charset="0"/>
              <a:buChar char="•"/>
            </a:pPr>
            <a:r>
              <a:rPr lang="en-GB" sz="1600" dirty="0" smtClean="0">
                <a:solidFill>
                  <a:srgbClr val="000000"/>
                </a:solidFill>
              </a:rPr>
              <a:t> Look for the closest stations</a:t>
            </a:r>
          </a:p>
          <a:p>
            <a:pPr defTabSz="914400" eaLnBrk="1" fontAlgn="base" hangingPunct="1">
              <a:spcBef>
                <a:spcPct val="0"/>
              </a:spcBef>
              <a:spcAft>
                <a:spcPct val="0"/>
              </a:spcAft>
              <a:buFont typeface="Arial" charset="0"/>
              <a:buChar char="•"/>
            </a:pPr>
            <a:endParaRPr lang="en-GB" sz="1600" dirty="0" smtClean="0">
              <a:solidFill>
                <a:srgbClr val="000000"/>
              </a:solidFill>
            </a:endParaRPr>
          </a:p>
          <a:p>
            <a:pPr defTabSz="914400" eaLnBrk="1" fontAlgn="base" hangingPunct="1">
              <a:spcBef>
                <a:spcPct val="0"/>
              </a:spcBef>
              <a:spcAft>
                <a:spcPct val="0"/>
              </a:spcAft>
              <a:buFont typeface="Arial" charset="0"/>
              <a:buChar char="•"/>
            </a:pPr>
            <a:r>
              <a:rPr lang="en-GB" sz="1600" dirty="0" smtClean="0">
                <a:solidFill>
                  <a:srgbClr val="000000"/>
                </a:solidFill>
              </a:rPr>
              <a:t> Interpolate according to the meteorological forcing and the number of stations</a:t>
            </a:r>
          </a:p>
          <a:p>
            <a:pPr algn="ctr" defTabSz="914400" eaLnBrk="1" fontAlgn="base" hangingPunct="1">
              <a:spcBef>
                <a:spcPct val="0"/>
              </a:spcBef>
              <a:spcAft>
                <a:spcPct val="0"/>
              </a:spcAft>
              <a:buFont typeface="Arial" charset="0"/>
              <a:buChar char="•"/>
            </a:pPr>
            <a:endParaRPr lang="en-GB" sz="1600" dirty="0" smtClean="0">
              <a:solidFill>
                <a:srgbClr val="000000"/>
              </a:solidFill>
            </a:endParaRPr>
          </a:p>
        </p:txBody>
      </p:sp>
      <p:pic>
        <p:nvPicPr>
          <p:cNvPr id="43044" name="Immagine 44" descr="Immagine 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40338" y="3933825"/>
            <a:ext cx="2760662" cy="246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45" name="Rectangle 3"/>
          <p:cNvSpPr>
            <a:spLocks/>
          </p:cNvSpPr>
          <p:nvPr/>
        </p:nvSpPr>
        <p:spPr bwMode="auto">
          <a:xfrm>
            <a:off x="152400" y="3886200"/>
            <a:ext cx="39497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584200" bIns="0">
            <a:spAutoFit/>
          </a:bodyPr>
          <a:lstStyle/>
          <a:p>
            <a:pPr algn="just" defTabSz="914400" fontAlgn="base">
              <a:spcBef>
                <a:spcPct val="0"/>
              </a:spcBef>
              <a:spcAft>
                <a:spcPct val="0"/>
              </a:spcAft>
              <a:tabLst>
                <a:tab pos="461963" algn="l"/>
                <a:tab pos="908050" algn="l"/>
                <a:tab pos="1373188" algn="l"/>
                <a:tab pos="1828800" algn="l"/>
                <a:tab pos="2301875" algn="l"/>
                <a:tab pos="2747963" algn="l"/>
                <a:tab pos="3211513" algn="l"/>
                <a:tab pos="3676650" algn="l"/>
                <a:tab pos="4122738" algn="l"/>
                <a:tab pos="4587875" algn="l"/>
                <a:tab pos="5043488" algn="l"/>
                <a:tab pos="5489575" algn="l"/>
              </a:tabLst>
            </a:pPr>
            <a:r>
              <a:rPr lang="en-US" smtClean="0">
                <a:solidFill>
                  <a:srgbClr val="000000"/>
                </a:solidFill>
                <a:latin typeface="Lucida Bright" charset="0"/>
                <a:ea typeface="ヒラギノ角ゴ ProN W3" charset="0"/>
                <a:cs typeface="Lucida Bright" charset="0"/>
                <a:sym typeface="Lucida Bright" charset="0"/>
              </a:rPr>
              <a:t>Interpolation Algorithm: JAMI</a:t>
            </a:r>
          </a:p>
        </p:txBody>
      </p:sp>
      <p:sp>
        <p:nvSpPr>
          <p:cNvPr id="38"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41"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Basin Delineation</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2"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43" name="TextBox 42"/>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sp>
        <p:nvSpPr>
          <p:cNvPr id="44"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45"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chemeClr val="bg1"/>
                </a:solidFill>
                <a:latin typeface="Arial" pitchFamily="-108" charset="0"/>
                <a:ea typeface="Arial" pitchFamily="-108" charset="0"/>
                <a:cs typeface="Arial" pitchFamily="-108" charset="0"/>
                <a:sym typeface="Arial" pitchFamily="-108" charset="0"/>
              </a:rPr>
              <a:t>Hydrological </a:t>
            </a:r>
            <a:r>
              <a:rPr lang="en-US" dirty="0" smtClean="0">
                <a:solidFill>
                  <a:schemeClr val="bg1"/>
                </a:solidFill>
                <a:latin typeface="Arial" pitchFamily="-108" charset="0"/>
                <a:ea typeface="Arial" pitchFamily="-108" charset="0"/>
                <a:cs typeface="Arial" pitchFamily="-108" charset="0"/>
                <a:sym typeface="Arial" pitchFamily="-108" charset="0"/>
              </a:rPr>
              <a:t>Components</a:t>
            </a:r>
            <a:endParaRPr lang="en-US" dirty="0">
              <a:solidFill>
                <a:schemeClr val="bg1"/>
              </a:solidFill>
              <a:latin typeface="Arial" pitchFamily="-108" charset="0"/>
              <a:ea typeface="Arial" pitchFamily="-108" charset="0"/>
              <a:cs typeface="Arial" pitchFamily="-108" charset="0"/>
              <a:sym typeface="Arial" pitchFamily="-108" charset="0"/>
            </a:endParaRPr>
          </a:p>
        </p:txBody>
      </p:sp>
      <p:sp useBgFill="1">
        <p:nvSpPr>
          <p:cNvPr id="40" name="TextBox 39"/>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Tree>
    <p:extLst>
      <p:ext uri="{BB962C8B-B14F-4D97-AF65-F5344CB8AC3E}">
        <p14:creationId xmlns:p14="http://schemas.microsoft.com/office/powerpoint/2010/main" val="5901477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76F0CD78-E4B1-CF4F-B7CA-78E15EFE2274}" type="slidenum">
              <a:rPr lang="en-US" sz="1700">
                <a:solidFill>
                  <a:srgbClr val="000000"/>
                </a:solidFill>
                <a:latin typeface="Times New Roman" charset="0"/>
                <a:cs typeface="Times New Roman" charset="0"/>
                <a:sym typeface="Times New Roman" charset="0"/>
              </a:rPr>
              <a:pPr eaLnBrk="1" hangingPunct="1"/>
              <a:t>75</a:t>
            </a:fld>
            <a:endParaRPr lang="en-US" sz="1700">
              <a:solidFill>
                <a:srgbClr val="000000"/>
              </a:solidFill>
              <a:latin typeface="Times New Roman" charset="0"/>
              <a:cs typeface="Times New Roman" charset="0"/>
              <a:sym typeface="Times New Roman" charset="0"/>
            </a:endParaRPr>
          </a:p>
        </p:txBody>
      </p:sp>
      <p:sp>
        <p:nvSpPr>
          <p:cNvPr id="5" name="Rectangle 2"/>
          <p:cNvSpPr>
            <a:spLocks/>
          </p:cNvSpPr>
          <p:nvPr/>
        </p:nvSpPr>
        <p:spPr bwMode="auto">
          <a:xfrm>
            <a:off x="1528763" y="55563"/>
            <a:ext cx="731837"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Outline</a:t>
            </a:r>
          </a:p>
        </p:txBody>
      </p:sp>
      <p:sp>
        <p:nvSpPr>
          <p:cNvPr id="6" name="Rectangle 8"/>
          <p:cNvSpPr>
            <a:spLocks/>
          </p:cNvSpPr>
          <p:nvPr/>
        </p:nvSpPr>
        <p:spPr bwMode="auto">
          <a:xfrm>
            <a:off x="517048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7" name="Rectangle 9"/>
          <p:cNvSpPr>
            <a:spLocks/>
          </p:cNvSpPr>
          <p:nvPr/>
        </p:nvSpPr>
        <p:spPr bwMode="auto">
          <a:xfrm>
            <a:off x="7107238" y="49213"/>
            <a:ext cx="2116137" cy="222250"/>
          </a:xfrm>
          <a:prstGeom prst="rect">
            <a:avLst/>
          </a:prstGeom>
          <a:noFill/>
          <a:ln w="12700">
            <a:noFill/>
            <a:miter lim="800000"/>
            <a:headEnd/>
            <a:tailEnd/>
          </a:ln>
        </p:spPr>
        <p:txBody>
          <a:bodyPr lIns="0" tIns="0" rIns="0" bIns="0"/>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Data Assimilation</a:t>
            </a:r>
          </a:p>
        </p:txBody>
      </p:sp>
      <p:sp>
        <p:nvSpPr>
          <p:cNvPr id="8" name="Rectangle 1"/>
          <p:cNvSpPr>
            <a:spLocks/>
          </p:cNvSpPr>
          <p:nvPr/>
        </p:nvSpPr>
        <p:spPr bwMode="auto">
          <a:xfrm>
            <a:off x="166688" y="46038"/>
            <a:ext cx="1052512"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Motivation</a:t>
            </a:r>
          </a:p>
        </p:txBody>
      </p:sp>
      <p:sp>
        <p:nvSpPr>
          <p:cNvPr id="53255" name="Rectangle 7"/>
          <p:cNvSpPr>
            <a:spLocks/>
          </p:cNvSpPr>
          <p:nvPr/>
        </p:nvSpPr>
        <p:spPr bwMode="auto">
          <a:xfrm>
            <a:off x="2486025" y="46038"/>
            <a:ext cx="25273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FFFFFF"/>
                </a:solidFill>
                <a:latin typeface="Arial" charset="0"/>
                <a:ea typeface="ヒラギノ角ゴ ProN W3" charset="0"/>
                <a:cs typeface="Arial" charset="0"/>
                <a:sym typeface="Arial" charset="0"/>
              </a:rPr>
              <a:t>Hydrological Component</a:t>
            </a:r>
          </a:p>
        </p:txBody>
      </p:sp>
      <p:sp>
        <p:nvSpPr>
          <p:cNvPr id="53257"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Trento 17 June 2011</a:t>
            </a:r>
          </a:p>
        </p:txBody>
      </p:sp>
      <p:sp>
        <p:nvSpPr>
          <p:cNvPr id="53258"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G. Formetta, </a:t>
            </a:r>
          </a:p>
        </p:txBody>
      </p:sp>
      <p:sp>
        <p:nvSpPr>
          <p:cNvPr id="53259" name="Rectangle 8"/>
          <p:cNvSpPr>
            <a:spLocks/>
          </p:cNvSpPr>
          <p:nvPr/>
        </p:nvSpPr>
        <p:spPr bwMode="auto">
          <a:xfrm>
            <a:off x="3657600" y="533400"/>
            <a:ext cx="20574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2200" dirty="0" smtClean="0">
                <a:solidFill>
                  <a:srgbClr val="000000"/>
                </a:solidFill>
                <a:latin typeface="Arial" charset="0"/>
                <a:ea typeface="ヒラギノ角ゴ ProN W3" charset="0"/>
                <a:cs typeface="Arial" charset="0"/>
                <a:sym typeface="Arial" charset="0"/>
              </a:rPr>
              <a:t>Energy Model</a:t>
            </a:r>
          </a:p>
        </p:txBody>
      </p:sp>
      <p:sp>
        <p:nvSpPr>
          <p:cNvPr id="12" name="CasellaDiTesto 11"/>
          <p:cNvSpPr txBox="1"/>
          <p:nvPr/>
        </p:nvSpPr>
        <p:spPr>
          <a:xfrm>
            <a:off x="914400" y="2133600"/>
            <a:ext cx="3172663" cy="1646605"/>
          </a:xfrm>
          <a:prstGeom prst="rect">
            <a:avLst/>
          </a:prstGeom>
          <a:noFill/>
        </p:spPr>
        <p:txBody>
          <a:bodyPr wrap="none">
            <a:spAutoFit/>
          </a:bodyPr>
          <a:lstStyle>
            <a:lvl1pPr marL="457200" indent="-457200"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defTabSz="914400" eaLnBrk="1" fontAlgn="base" hangingPunct="1">
              <a:spcBef>
                <a:spcPct val="0"/>
              </a:spcBef>
              <a:spcAft>
                <a:spcPct val="0"/>
              </a:spcAft>
              <a:buFont typeface="Arial" charset="0"/>
              <a:buChar char="•"/>
            </a:pPr>
            <a:r>
              <a:rPr lang="en-GB" sz="1600" dirty="0" smtClean="0">
                <a:solidFill>
                  <a:srgbClr val="000000"/>
                </a:solidFill>
              </a:rPr>
              <a:t>Net radiation estimate</a:t>
            </a:r>
          </a:p>
          <a:p>
            <a:pPr defTabSz="914400" eaLnBrk="1" fontAlgn="base" hangingPunct="1">
              <a:spcBef>
                <a:spcPct val="0"/>
              </a:spcBef>
              <a:spcAft>
                <a:spcPct val="0"/>
              </a:spcAft>
              <a:buFont typeface="Arial" charset="0"/>
              <a:buChar char="•"/>
            </a:pPr>
            <a:r>
              <a:rPr lang="en-GB" sz="1600" dirty="0" smtClean="0">
                <a:solidFill>
                  <a:srgbClr val="000000"/>
                </a:solidFill>
              </a:rPr>
              <a:t>Evapotranspiration estimate</a:t>
            </a:r>
          </a:p>
          <a:p>
            <a:pPr defTabSz="914400" eaLnBrk="1" fontAlgn="base" hangingPunct="1">
              <a:spcBef>
                <a:spcPct val="0"/>
              </a:spcBef>
              <a:spcAft>
                <a:spcPct val="0"/>
              </a:spcAft>
              <a:buFont typeface="Arial" charset="0"/>
              <a:buChar char="•"/>
            </a:pPr>
            <a:r>
              <a:rPr lang="en-GB" sz="1600" dirty="0" smtClean="0">
                <a:solidFill>
                  <a:srgbClr val="000000"/>
                </a:solidFill>
              </a:rPr>
              <a:t>Snow modelling</a:t>
            </a:r>
          </a:p>
          <a:p>
            <a:pPr defTabSz="914400" eaLnBrk="1" fontAlgn="base" hangingPunct="1">
              <a:spcBef>
                <a:spcPct val="0"/>
              </a:spcBef>
              <a:spcAft>
                <a:spcPct val="0"/>
              </a:spcAft>
              <a:buFont typeface="Arial" charset="0"/>
              <a:buChar char="•"/>
            </a:pPr>
            <a:r>
              <a:rPr lang="en-GB" sz="1600" dirty="0" smtClean="0">
                <a:solidFill>
                  <a:srgbClr val="000000"/>
                </a:solidFill>
              </a:rPr>
              <a:t>Vegetation modelling</a:t>
            </a:r>
          </a:p>
          <a:p>
            <a:pPr algn="ctr" defTabSz="914400" eaLnBrk="1" fontAlgn="base" hangingPunct="1">
              <a:spcBef>
                <a:spcPct val="0"/>
              </a:spcBef>
              <a:spcAft>
                <a:spcPct val="0"/>
              </a:spcAft>
              <a:buFont typeface="Arial" charset="0"/>
              <a:buChar char="•"/>
            </a:pPr>
            <a:endParaRPr lang="it-IT" sz="1600" dirty="0" smtClean="0">
              <a:solidFill>
                <a:srgbClr val="000000"/>
              </a:solidFill>
            </a:endParaRPr>
          </a:p>
          <a:p>
            <a:pPr algn="ctr" defTabSz="914400" eaLnBrk="1" fontAlgn="base" hangingPunct="1">
              <a:spcBef>
                <a:spcPct val="0"/>
              </a:spcBef>
              <a:spcAft>
                <a:spcPct val="0"/>
              </a:spcAft>
            </a:pPr>
            <a:endParaRPr lang="it-IT" dirty="0" smtClean="0">
              <a:solidFill>
                <a:srgbClr val="000000"/>
              </a:solidFill>
            </a:endParaRPr>
          </a:p>
        </p:txBody>
      </p:sp>
      <p:sp>
        <p:nvSpPr>
          <p:cNvPr id="53261" name="CasellaDiTesto 12"/>
          <p:cNvSpPr txBox="1">
            <a:spLocks noChangeArrowheads="1"/>
          </p:cNvSpPr>
          <p:nvPr/>
        </p:nvSpPr>
        <p:spPr bwMode="auto">
          <a:xfrm>
            <a:off x="474663" y="1293813"/>
            <a:ext cx="11430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algn="ctr" defTabSz="914400" eaLnBrk="1" fontAlgn="base" hangingPunct="1">
              <a:spcBef>
                <a:spcPct val="0"/>
              </a:spcBef>
              <a:spcAft>
                <a:spcPct val="0"/>
              </a:spcAft>
            </a:pPr>
            <a:r>
              <a:rPr lang="it-IT" smtClean="0">
                <a:solidFill>
                  <a:srgbClr val="000000"/>
                </a:solidFill>
              </a:rPr>
              <a:t>Why…?</a:t>
            </a:r>
          </a:p>
        </p:txBody>
      </p:sp>
      <p:sp>
        <p:nvSpPr>
          <p:cNvPr id="53262" name="CasellaDiTesto 13"/>
          <p:cNvSpPr txBox="1">
            <a:spLocks noChangeArrowheads="1"/>
          </p:cNvSpPr>
          <p:nvPr/>
        </p:nvSpPr>
        <p:spPr bwMode="auto">
          <a:xfrm>
            <a:off x="627063" y="3733800"/>
            <a:ext cx="114300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algn="ctr" defTabSz="914400" eaLnBrk="1" fontAlgn="base" hangingPunct="1">
              <a:spcBef>
                <a:spcPct val="0"/>
              </a:spcBef>
              <a:spcAft>
                <a:spcPct val="0"/>
              </a:spcAft>
            </a:pPr>
            <a:r>
              <a:rPr lang="it-IT" smtClean="0">
                <a:solidFill>
                  <a:srgbClr val="000000"/>
                </a:solidFill>
              </a:rPr>
              <a:t>How…?</a:t>
            </a:r>
          </a:p>
        </p:txBody>
      </p:sp>
      <p:sp>
        <p:nvSpPr>
          <p:cNvPr id="15" name="CasellaDiTesto 14"/>
          <p:cNvSpPr txBox="1"/>
          <p:nvPr/>
        </p:nvSpPr>
        <p:spPr>
          <a:xfrm>
            <a:off x="914400" y="4343400"/>
            <a:ext cx="4980851" cy="907941"/>
          </a:xfrm>
          <a:prstGeom prst="rect">
            <a:avLst/>
          </a:prstGeom>
          <a:noFill/>
        </p:spPr>
        <p:txBody>
          <a:bodyPr wrap="none">
            <a:spAutoFit/>
          </a:bodyPr>
          <a:lstStyle>
            <a:lvl1pPr marL="457200" indent="-457200"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defTabSz="914400" eaLnBrk="1" fontAlgn="base" hangingPunct="1">
              <a:spcBef>
                <a:spcPct val="0"/>
              </a:spcBef>
              <a:spcAft>
                <a:spcPct val="0"/>
              </a:spcAft>
              <a:buFont typeface="Arial" charset="0"/>
              <a:buChar char="•"/>
            </a:pPr>
            <a:r>
              <a:rPr lang="it-IT" sz="1600" dirty="0" err="1" smtClean="0">
                <a:solidFill>
                  <a:srgbClr val="000000"/>
                </a:solidFill>
              </a:rPr>
              <a:t>Vector</a:t>
            </a:r>
            <a:r>
              <a:rPr lang="it-IT" sz="1600" dirty="0" smtClean="0">
                <a:solidFill>
                  <a:srgbClr val="000000"/>
                </a:solidFill>
              </a:rPr>
              <a:t> mode (</a:t>
            </a:r>
            <a:r>
              <a:rPr lang="it-IT" sz="1600" dirty="0" err="1" smtClean="0">
                <a:solidFill>
                  <a:srgbClr val="000000"/>
                </a:solidFill>
              </a:rPr>
              <a:t>computation</a:t>
            </a:r>
            <a:r>
              <a:rPr lang="it-IT" sz="1600" dirty="0" smtClean="0">
                <a:solidFill>
                  <a:srgbClr val="000000"/>
                </a:solidFill>
              </a:rPr>
              <a:t> </a:t>
            </a:r>
            <a:r>
              <a:rPr lang="it-IT" sz="1600" dirty="0" err="1" smtClean="0">
                <a:solidFill>
                  <a:srgbClr val="000000"/>
                </a:solidFill>
              </a:rPr>
              <a:t>only</a:t>
            </a:r>
            <a:r>
              <a:rPr lang="it-IT" sz="1600" dirty="0" smtClean="0">
                <a:solidFill>
                  <a:srgbClr val="000000"/>
                </a:solidFill>
              </a:rPr>
              <a:t> for some </a:t>
            </a:r>
            <a:r>
              <a:rPr lang="it-IT" sz="1600" dirty="0" err="1" smtClean="0">
                <a:solidFill>
                  <a:srgbClr val="000000"/>
                </a:solidFill>
              </a:rPr>
              <a:t>points</a:t>
            </a:r>
            <a:r>
              <a:rPr lang="it-IT" sz="1600" dirty="0" smtClean="0">
                <a:solidFill>
                  <a:srgbClr val="000000"/>
                </a:solidFill>
              </a:rPr>
              <a:t>)</a:t>
            </a:r>
          </a:p>
          <a:p>
            <a:pPr defTabSz="914400" eaLnBrk="1" fontAlgn="base" hangingPunct="1">
              <a:spcBef>
                <a:spcPct val="0"/>
              </a:spcBef>
              <a:spcAft>
                <a:spcPct val="0"/>
              </a:spcAft>
              <a:buFont typeface="Arial" charset="0"/>
              <a:buChar char="•"/>
            </a:pPr>
            <a:r>
              <a:rPr lang="it-IT" sz="1600" dirty="0" err="1" smtClean="0">
                <a:solidFill>
                  <a:srgbClr val="000000"/>
                </a:solidFill>
              </a:rPr>
              <a:t>Raster</a:t>
            </a:r>
            <a:r>
              <a:rPr lang="it-IT" sz="1600" dirty="0" smtClean="0">
                <a:solidFill>
                  <a:srgbClr val="000000"/>
                </a:solidFill>
              </a:rPr>
              <a:t> mode (</a:t>
            </a:r>
            <a:r>
              <a:rPr lang="it-IT" sz="1600" dirty="0" err="1" smtClean="0">
                <a:solidFill>
                  <a:srgbClr val="000000"/>
                </a:solidFill>
              </a:rPr>
              <a:t>computation</a:t>
            </a:r>
            <a:r>
              <a:rPr lang="it-IT" sz="1600" dirty="0" smtClean="0">
                <a:solidFill>
                  <a:srgbClr val="000000"/>
                </a:solidFill>
              </a:rPr>
              <a:t> for </a:t>
            </a:r>
            <a:r>
              <a:rPr lang="it-IT" sz="1600" dirty="0" err="1" smtClean="0">
                <a:solidFill>
                  <a:srgbClr val="000000"/>
                </a:solidFill>
              </a:rPr>
              <a:t>each</a:t>
            </a:r>
            <a:r>
              <a:rPr lang="it-IT" sz="1600" dirty="0" smtClean="0">
                <a:solidFill>
                  <a:srgbClr val="000000"/>
                </a:solidFill>
              </a:rPr>
              <a:t> pixel)</a:t>
            </a:r>
          </a:p>
          <a:p>
            <a:pPr defTabSz="914400" eaLnBrk="1" fontAlgn="base" hangingPunct="1">
              <a:spcBef>
                <a:spcPct val="0"/>
              </a:spcBef>
              <a:spcAft>
                <a:spcPct val="0"/>
              </a:spcAft>
            </a:pPr>
            <a:endParaRPr lang="it-IT" dirty="0" smtClean="0">
              <a:solidFill>
                <a:srgbClr val="000000"/>
              </a:solidFill>
            </a:endParaRPr>
          </a:p>
        </p:txBody>
      </p:sp>
      <p:sp>
        <p:nvSpPr>
          <p:cNvPr id="53265" name="Rettangolo 18"/>
          <p:cNvSpPr>
            <a:spLocks noChangeArrowheads="1"/>
          </p:cNvSpPr>
          <p:nvPr/>
        </p:nvSpPr>
        <p:spPr bwMode="auto">
          <a:xfrm>
            <a:off x="1109663" y="644842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Trento 24 June 2011</a:t>
            </a:r>
          </a:p>
        </p:txBody>
      </p:sp>
      <p:sp>
        <p:nvSpPr>
          <p:cNvPr id="53266"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G. Formetta, </a:t>
            </a:r>
          </a:p>
        </p:txBody>
      </p:sp>
      <p:sp>
        <p:nvSpPr>
          <p:cNvPr id="53268" name="Rettangolo 18"/>
          <p:cNvSpPr>
            <a:spLocks noChangeArrowheads="1"/>
          </p:cNvSpPr>
          <p:nvPr/>
        </p:nvSpPr>
        <p:spPr bwMode="auto">
          <a:xfrm>
            <a:off x="1149350" y="6464300"/>
            <a:ext cx="1782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Trento 24 Oct 2011</a:t>
            </a:r>
          </a:p>
        </p:txBody>
      </p:sp>
      <p:sp>
        <p:nvSpPr>
          <p:cNvPr id="53269" name="Rettangolo 18"/>
          <p:cNvSpPr>
            <a:spLocks noChangeArrowheads="1"/>
          </p:cNvSpPr>
          <p:nvPr/>
        </p:nvSpPr>
        <p:spPr bwMode="auto">
          <a:xfrm>
            <a:off x="22225" y="6464300"/>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G. Formetta, </a:t>
            </a:r>
          </a:p>
        </p:txBody>
      </p:sp>
      <p:sp>
        <p:nvSpPr>
          <p:cNvPr id="22"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25"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Basin Delineation</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26"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27" name="TextBox 26"/>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sp>
        <p:nvSpPr>
          <p:cNvPr id="30"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31"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chemeClr val="bg1"/>
                </a:solidFill>
                <a:latin typeface="Arial" pitchFamily="-108" charset="0"/>
                <a:ea typeface="Arial" pitchFamily="-108" charset="0"/>
                <a:cs typeface="Arial" pitchFamily="-108" charset="0"/>
                <a:sym typeface="Arial" pitchFamily="-108" charset="0"/>
              </a:rPr>
              <a:t>Hydrological </a:t>
            </a:r>
            <a:r>
              <a:rPr lang="en-US" dirty="0" smtClean="0">
                <a:solidFill>
                  <a:schemeClr val="bg1"/>
                </a:solidFill>
                <a:latin typeface="Arial" pitchFamily="-108" charset="0"/>
                <a:ea typeface="Arial" pitchFamily="-108" charset="0"/>
                <a:cs typeface="Arial" pitchFamily="-108" charset="0"/>
                <a:sym typeface="Arial" pitchFamily="-108" charset="0"/>
              </a:rPr>
              <a:t>Components</a:t>
            </a:r>
            <a:endParaRPr lang="en-US" dirty="0">
              <a:solidFill>
                <a:schemeClr val="bg1"/>
              </a:solidFill>
              <a:latin typeface="Arial" pitchFamily="-108" charset="0"/>
              <a:ea typeface="Arial" pitchFamily="-108" charset="0"/>
              <a:cs typeface="Arial" pitchFamily="-108" charset="0"/>
              <a:sym typeface="Arial" pitchFamily="-108" charset="0"/>
            </a:endParaRPr>
          </a:p>
        </p:txBody>
      </p:sp>
      <p:sp useBgFill="1">
        <p:nvSpPr>
          <p:cNvPr id="28" name="TextBox 27"/>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Tree>
    <p:extLst>
      <p:ext uri="{BB962C8B-B14F-4D97-AF65-F5344CB8AC3E}">
        <p14:creationId xmlns:p14="http://schemas.microsoft.com/office/powerpoint/2010/main" val="23841439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5A4D8E06-86F7-FB40-A360-F9F07E2E8738}" type="slidenum">
              <a:rPr lang="en-US" sz="1700">
                <a:solidFill>
                  <a:srgbClr val="000000"/>
                </a:solidFill>
                <a:latin typeface="Times New Roman" charset="0"/>
                <a:cs typeface="Times New Roman" charset="0"/>
                <a:sym typeface="Times New Roman" charset="0"/>
              </a:rPr>
              <a:pPr eaLnBrk="1" hangingPunct="1"/>
              <a:t>76</a:t>
            </a:fld>
            <a:endParaRPr lang="en-US" sz="1700">
              <a:solidFill>
                <a:srgbClr val="000000"/>
              </a:solidFill>
              <a:latin typeface="Times New Roman" charset="0"/>
              <a:cs typeface="Times New Roman" charset="0"/>
              <a:sym typeface="Times New Roman" charset="0"/>
            </a:endParaRPr>
          </a:p>
        </p:txBody>
      </p:sp>
      <p:sp>
        <p:nvSpPr>
          <p:cNvPr id="5" name="Rectangle 2"/>
          <p:cNvSpPr>
            <a:spLocks/>
          </p:cNvSpPr>
          <p:nvPr/>
        </p:nvSpPr>
        <p:spPr bwMode="auto">
          <a:xfrm>
            <a:off x="1528763" y="55563"/>
            <a:ext cx="731837"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Outline</a:t>
            </a:r>
          </a:p>
        </p:txBody>
      </p:sp>
      <p:sp>
        <p:nvSpPr>
          <p:cNvPr id="6" name="Rectangle 8"/>
          <p:cNvSpPr>
            <a:spLocks/>
          </p:cNvSpPr>
          <p:nvPr/>
        </p:nvSpPr>
        <p:spPr bwMode="auto">
          <a:xfrm>
            <a:off x="517048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7" name="Rectangle 9"/>
          <p:cNvSpPr>
            <a:spLocks/>
          </p:cNvSpPr>
          <p:nvPr/>
        </p:nvSpPr>
        <p:spPr bwMode="auto">
          <a:xfrm>
            <a:off x="7107238" y="49213"/>
            <a:ext cx="2116137" cy="222250"/>
          </a:xfrm>
          <a:prstGeom prst="rect">
            <a:avLst/>
          </a:prstGeom>
          <a:noFill/>
          <a:ln w="12700">
            <a:noFill/>
            <a:miter lim="800000"/>
            <a:headEnd/>
            <a:tailEnd/>
          </a:ln>
        </p:spPr>
        <p:txBody>
          <a:bodyPr lIns="0" tIns="0" rIns="0" bIns="0"/>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Data Assimilation</a:t>
            </a:r>
          </a:p>
        </p:txBody>
      </p:sp>
      <p:sp>
        <p:nvSpPr>
          <p:cNvPr id="8" name="Rectangle 1"/>
          <p:cNvSpPr>
            <a:spLocks/>
          </p:cNvSpPr>
          <p:nvPr/>
        </p:nvSpPr>
        <p:spPr bwMode="auto">
          <a:xfrm>
            <a:off x="166688" y="46038"/>
            <a:ext cx="1052512"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Motivation</a:t>
            </a:r>
          </a:p>
        </p:txBody>
      </p:sp>
      <p:sp>
        <p:nvSpPr>
          <p:cNvPr id="54280" name="Rectangle 7"/>
          <p:cNvSpPr>
            <a:spLocks/>
          </p:cNvSpPr>
          <p:nvPr/>
        </p:nvSpPr>
        <p:spPr bwMode="auto">
          <a:xfrm>
            <a:off x="2486025" y="46038"/>
            <a:ext cx="25273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FFFFFF"/>
                </a:solidFill>
                <a:latin typeface="Arial" charset="0"/>
                <a:ea typeface="ヒラギノ角ゴ ProN W3" charset="0"/>
                <a:cs typeface="Arial" charset="0"/>
                <a:sym typeface="Arial" charset="0"/>
              </a:rPr>
              <a:t>Hydrological Component</a:t>
            </a:r>
          </a:p>
        </p:txBody>
      </p:sp>
      <p:sp>
        <p:nvSpPr>
          <p:cNvPr id="54282"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Trento 17 June 2011</a:t>
            </a:r>
          </a:p>
        </p:txBody>
      </p:sp>
      <p:sp>
        <p:nvSpPr>
          <p:cNvPr id="54283"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G. Formetta, </a:t>
            </a:r>
          </a:p>
        </p:txBody>
      </p:sp>
      <p:sp>
        <p:nvSpPr>
          <p:cNvPr id="54284" name="CasellaDiTesto 22"/>
          <p:cNvSpPr txBox="1">
            <a:spLocks noChangeArrowheads="1"/>
          </p:cNvSpPr>
          <p:nvPr/>
        </p:nvSpPr>
        <p:spPr bwMode="auto">
          <a:xfrm>
            <a:off x="304800" y="990600"/>
            <a:ext cx="47377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defTabSz="914400" eaLnBrk="1" fontAlgn="base" hangingPunct="1">
              <a:spcBef>
                <a:spcPct val="0"/>
              </a:spcBef>
              <a:spcAft>
                <a:spcPct val="0"/>
              </a:spcAft>
            </a:pPr>
            <a:r>
              <a:rPr lang="it-IT" sz="1800" b="1" dirty="0" smtClean="0">
                <a:solidFill>
                  <a:srgbClr val="000000"/>
                </a:solidFill>
              </a:rPr>
              <a:t>Solar </a:t>
            </a:r>
            <a:r>
              <a:rPr lang="it-IT" sz="1800" b="1" dirty="0" err="1" smtClean="0">
                <a:solidFill>
                  <a:srgbClr val="000000"/>
                </a:solidFill>
              </a:rPr>
              <a:t>radiation</a:t>
            </a:r>
            <a:r>
              <a:rPr lang="it-IT" sz="1800" b="1" dirty="0" smtClean="0">
                <a:solidFill>
                  <a:srgbClr val="000000"/>
                </a:solidFill>
              </a:rPr>
              <a:t> under </a:t>
            </a:r>
            <a:r>
              <a:rPr lang="it-IT" sz="1800" b="1" dirty="0" err="1" smtClean="0">
                <a:solidFill>
                  <a:srgbClr val="000000"/>
                </a:solidFill>
              </a:rPr>
              <a:t>cloudless</a:t>
            </a:r>
            <a:r>
              <a:rPr lang="it-IT" sz="1800" b="1" dirty="0" smtClean="0">
                <a:solidFill>
                  <a:srgbClr val="000000"/>
                </a:solidFill>
              </a:rPr>
              <a:t> </a:t>
            </a:r>
            <a:r>
              <a:rPr lang="it-IT" sz="1800" b="1" dirty="0" err="1" smtClean="0">
                <a:solidFill>
                  <a:srgbClr val="000000"/>
                </a:solidFill>
              </a:rPr>
              <a:t>condition</a:t>
            </a:r>
            <a:endParaRPr lang="it-IT" sz="1800" b="1" dirty="0" smtClean="0">
              <a:solidFill>
                <a:srgbClr val="000000"/>
              </a:solidFill>
            </a:endParaRPr>
          </a:p>
        </p:txBody>
      </p:sp>
      <p:graphicFrame>
        <p:nvGraphicFramePr>
          <p:cNvPr id="54274" name="Object 2"/>
          <p:cNvGraphicFramePr>
            <a:graphicFrameLocks noChangeAspect="1"/>
          </p:cNvGraphicFramePr>
          <p:nvPr/>
        </p:nvGraphicFramePr>
        <p:xfrm>
          <a:off x="762000" y="2209800"/>
          <a:ext cx="4619625" cy="422275"/>
        </p:xfrm>
        <a:graphic>
          <a:graphicData uri="http://schemas.openxmlformats.org/presentationml/2006/ole">
            <mc:AlternateContent xmlns:mc="http://schemas.openxmlformats.org/markup-compatibility/2006">
              <mc:Choice xmlns:v="urn:schemas-microsoft-com:vml" Requires="v">
                <p:oleObj spid="_x0000_s8207" name="Equation" r:id="rId3" imgW="2222500" imgH="203200" progId="Equation.3">
                  <p:embed/>
                </p:oleObj>
              </mc:Choice>
              <mc:Fallback>
                <p:oleObj name="Equation" r:id="rId3" imgW="2222500" imgH="203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209800"/>
                        <a:ext cx="4619625" cy="422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pic>
        <p:nvPicPr>
          <p:cNvPr id="54285" name="Immagine 21" descr="Immagine 2.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791200" y="1295400"/>
            <a:ext cx="241617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6" name="CasellaDiTesto 22"/>
          <p:cNvSpPr txBox="1">
            <a:spLocks noChangeArrowheads="1"/>
          </p:cNvSpPr>
          <p:nvPr/>
        </p:nvSpPr>
        <p:spPr bwMode="auto">
          <a:xfrm>
            <a:off x="628650" y="1600200"/>
            <a:ext cx="29892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algn="ctr" defTabSz="914400" eaLnBrk="1" fontAlgn="base" hangingPunct="1">
              <a:spcBef>
                <a:spcPct val="0"/>
              </a:spcBef>
              <a:spcAft>
                <a:spcPct val="0"/>
              </a:spcAft>
            </a:pPr>
            <a:r>
              <a:rPr lang="it-IT" sz="1400" dirty="0" smtClean="0">
                <a:solidFill>
                  <a:srgbClr val="000000"/>
                </a:solidFill>
              </a:rPr>
              <a:t>For </a:t>
            </a:r>
            <a:r>
              <a:rPr lang="it-IT" sz="1400" dirty="0" err="1" smtClean="0">
                <a:solidFill>
                  <a:srgbClr val="000000"/>
                </a:solidFill>
              </a:rPr>
              <a:t>each</a:t>
            </a:r>
            <a:r>
              <a:rPr lang="it-IT" sz="1400" dirty="0" smtClean="0">
                <a:solidFill>
                  <a:srgbClr val="000000"/>
                </a:solidFill>
              </a:rPr>
              <a:t> pixel i and for </a:t>
            </a:r>
            <a:r>
              <a:rPr lang="it-IT" sz="1400" dirty="0" err="1" smtClean="0">
                <a:solidFill>
                  <a:srgbClr val="000000"/>
                </a:solidFill>
              </a:rPr>
              <a:t>each</a:t>
            </a:r>
            <a:r>
              <a:rPr lang="it-IT" sz="1400" dirty="0" smtClean="0">
                <a:solidFill>
                  <a:srgbClr val="000000"/>
                </a:solidFill>
              </a:rPr>
              <a:t> time t:</a:t>
            </a:r>
          </a:p>
        </p:txBody>
      </p:sp>
      <p:sp>
        <p:nvSpPr>
          <p:cNvPr id="54287" name="Rectangle 8"/>
          <p:cNvSpPr>
            <a:spLocks/>
          </p:cNvSpPr>
          <p:nvPr/>
        </p:nvSpPr>
        <p:spPr bwMode="auto">
          <a:xfrm>
            <a:off x="2971800" y="533400"/>
            <a:ext cx="3595687"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2200" dirty="0" smtClean="0">
                <a:solidFill>
                  <a:srgbClr val="000000"/>
                </a:solidFill>
                <a:latin typeface="Arial" charset="0"/>
                <a:ea typeface="ヒラギノ角ゴ ProN W3" charset="0"/>
                <a:cs typeface="Arial" charset="0"/>
                <a:sym typeface="Arial" charset="0"/>
              </a:rPr>
              <a:t>Shortwave Energy Model</a:t>
            </a:r>
          </a:p>
        </p:txBody>
      </p:sp>
      <p:cxnSp>
        <p:nvCxnSpPr>
          <p:cNvPr id="54288" name="Connettore 1 17"/>
          <p:cNvCxnSpPr>
            <a:cxnSpLocks noChangeShapeType="1"/>
          </p:cNvCxnSpPr>
          <p:nvPr/>
        </p:nvCxnSpPr>
        <p:spPr bwMode="auto">
          <a:xfrm>
            <a:off x="1981200" y="2971800"/>
            <a:ext cx="914400"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cxnSp>
      <p:sp>
        <p:nvSpPr>
          <p:cNvPr id="54289" name="CasellaDiTesto 18"/>
          <p:cNvSpPr txBox="1">
            <a:spLocks noChangeArrowheads="1"/>
          </p:cNvSpPr>
          <p:nvPr/>
        </p:nvSpPr>
        <p:spPr bwMode="auto">
          <a:xfrm>
            <a:off x="2119313" y="2667000"/>
            <a:ext cx="6238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algn="ctr" defTabSz="914400" eaLnBrk="1" fontAlgn="base" hangingPunct="1">
              <a:spcBef>
                <a:spcPct val="0"/>
              </a:spcBef>
              <a:spcAft>
                <a:spcPct val="0"/>
              </a:spcAft>
            </a:pPr>
            <a:r>
              <a:rPr lang="it-IT" sz="1400" smtClean="0">
                <a:solidFill>
                  <a:srgbClr val="000000"/>
                </a:solidFill>
              </a:rPr>
              <a:t>direct</a:t>
            </a:r>
          </a:p>
        </p:txBody>
      </p:sp>
      <p:cxnSp>
        <p:nvCxnSpPr>
          <p:cNvPr id="54290" name="Connettore 1 20"/>
          <p:cNvCxnSpPr>
            <a:cxnSpLocks noChangeShapeType="1"/>
          </p:cNvCxnSpPr>
          <p:nvPr/>
        </p:nvCxnSpPr>
        <p:spPr bwMode="auto">
          <a:xfrm>
            <a:off x="3352800" y="2971800"/>
            <a:ext cx="914400"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cxnSp>
      <p:sp>
        <p:nvSpPr>
          <p:cNvPr id="54291" name="CasellaDiTesto 21"/>
          <p:cNvSpPr txBox="1">
            <a:spLocks noChangeArrowheads="1"/>
          </p:cNvSpPr>
          <p:nvPr/>
        </p:nvSpPr>
        <p:spPr bwMode="auto">
          <a:xfrm>
            <a:off x="3448050" y="2667000"/>
            <a:ext cx="7096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algn="ctr" defTabSz="914400" eaLnBrk="1" fontAlgn="base" hangingPunct="1">
              <a:spcBef>
                <a:spcPct val="0"/>
              </a:spcBef>
              <a:spcAft>
                <a:spcPct val="0"/>
              </a:spcAft>
            </a:pPr>
            <a:r>
              <a:rPr lang="it-IT" sz="1400" smtClean="0">
                <a:solidFill>
                  <a:srgbClr val="000000"/>
                </a:solidFill>
              </a:rPr>
              <a:t>diffuse</a:t>
            </a:r>
          </a:p>
        </p:txBody>
      </p:sp>
      <p:cxnSp>
        <p:nvCxnSpPr>
          <p:cNvPr id="54292" name="Connettore 1 22"/>
          <p:cNvCxnSpPr>
            <a:cxnSpLocks noChangeShapeType="1"/>
          </p:cNvCxnSpPr>
          <p:nvPr/>
        </p:nvCxnSpPr>
        <p:spPr bwMode="auto">
          <a:xfrm>
            <a:off x="4495800" y="2971800"/>
            <a:ext cx="914400" cy="1588"/>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cxnSp>
      <p:sp>
        <p:nvSpPr>
          <p:cNvPr id="54293" name="CasellaDiTesto 23"/>
          <p:cNvSpPr txBox="1">
            <a:spLocks noChangeArrowheads="1"/>
          </p:cNvSpPr>
          <p:nvPr/>
        </p:nvSpPr>
        <p:spPr bwMode="auto">
          <a:xfrm>
            <a:off x="4510088" y="2667000"/>
            <a:ext cx="8731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algn="ctr" defTabSz="914400" eaLnBrk="1" fontAlgn="base" hangingPunct="1">
              <a:spcBef>
                <a:spcPct val="0"/>
              </a:spcBef>
              <a:spcAft>
                <a:spcPct val="0"/>
              </a:spcAft>
            </a:pPr>
            <a:r>
              <a:rPr lang="it-IT" sz="1400" smtClean="0">
                <a:solidFill>
                  <a:srgbClr val="000000"/>
                </a:solidFill>
              </a:rPr>
              <a:t>reflected</a:t>
            </a:r>
          </a:p>
        </p:txBody>
      </p:sp>
      <p:sp>
        <p:nvSpPr>
          <p:cNvPr id="54295" name="Rettangolo 18"/>
          <p:cNvSpPr>
            <a:spLocks noChangeArrowheads="1"/>
          </p:cNvSpPr>
          <p:nvPr/>
        </p:nvSpPr>
        <p:spPr bwMode="auto">
          <a:xfrm>
            <a:off x="1109663" y="644842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Trento 24 June 2011</a:t>
            </a:r>
          </a:p>
        </p:txBody>
      </p:sp>
      <p:sp>
        <p:nvSpPr>
          <p:cNvPr id="54296"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G. Formetta, </a:t>
            </a:r>
          </a:p>
        </p:txBody>
      </p:sp>
      <p:sp>
        <p:nvSpPr>
          <p:cNvPr id="54298" name="Rettangolo 18"/>
          <p:cNvSpPr>
            <a:spLocks noChangeArrowheads="1"/>
          </p:cNvSpPr>
          <p:nvPr/>
        </p:nvSpPr>
        <p:spPr bwMode="auto">
          <a:xfrm>
            <a:off x="1149350" y="6464300"/>
            <a:ext cx="17827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Trento 24 Oct 2011</a:t>
            </a:r>
          </a:p>
        </p:txBody>
      </p:sp>
      <p:sp>
        <p:nvSpPr>
          <p:cNvPr id="54299" name="Rettangolo 18"/>
          <p:cNvSpPr>
            <a:spLocks noChangeArrowheads="1"/>
          </p:cNvSpPr>
          <p:nvPr/>
        </p:nvSpPr>
        <p:spPr bwMode="auto">
          <a:xfrm>
            <a:off x="22225" y="6464300"/>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G. Formetta, </a:t>
            </a:r>
          </a:p>
        </p:txBody>
      </p:sp>
      <p:sp>
        <p:nvSpPr>
          <p:cNvPr id="28" name="CasellaDiTesto 22"/>
          <p:cNvSpPr txBox="1">
            <a:spLocks noChangeArrowheads="1"/>
          </p:cNvSpPr>
          <p:nvPr/>
        </p:nvSpPr>
        <p:spPr bwMode="auto">
          <a:xfrm>
            <a:off x="470428" y="3583449"/>
            <a:ext cx="494333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defTabSz="914400" eaLnBrk="1" fontAlgn="base" hangingPunct="1">
              <a:spcBef>
                <a:spcPct val="0"/>
              </a:spcBef>
              <a:spcAft>
                <a:spcPct val="0"/>
              </a:spcAft>
            </a:pPr>
            <a:r>
              <a:rPr lang="it-IT" sz="1800" b="1" dirty="0" smtClean="0">
                <a:solidFill>
                  <a:srgbClr val="000000"/>
                </a:solidFill>
              </a:rPr>
              <a:t>Solar </a:t>
            </a:r>
            <a:r>
              <a:rPr lang="it-IT" sz="1800" b="1" dirty="0" err="1" smtClean="0">
                <a:solidFill>
                  <a:srgbClr val="000000"/>
                </a:solidFill>
              </a:rPr>
              <a:t>radiation</a:t>
            </a:r>
            <a:r>
              <a:rPr lang="it-IT" sz="1800" b="1" dirty="0" smtClean="0">
                <a:solidFill>
                  <a:srgbClr val="000000"/>
                </a:solidFill>
              </a:rPr>
              <a:t> under </a:t>
            </a:r>
            <a:r>
              <a:rPr lang="it-IT" sz="1800" b="1" dirty="0" err="1" smtClean="0">
                <a:solidFill>
                  <a:srgbClr val="000000"/>
                </a:solidFill>
              </a:rPr>
              <a:t>generic</a:t>
            </a:r>
            <a:r>
              <a:rPr lang="it-IT" sz="1800" b="1" dirty="0" smtClean="0">
                <a:solidFill>
                  <a:srgbClr val="000000"/>
                </a:solidFill>
              </a:rPr>
              <a:t> </a:t>
            </a:r>
            <a:r>
              <a:rPr lang="it-IT" sz="1800" b="1" dirty="0" err="1" smtClean="0">
                <a:solidFill>
                  <a:srgbClr val="000000"/>
                </a:solidFill>
              </a:rPr>
              <a:t>sky</a:t>
            </a:r>
            <a:r>
              <a:rPr lang="it-IT" sz="1800" b="1" dirty="0" smtClean="0">
                <a:solidFill>
                  <a:srgbClr val="000000"/>
                </a:solidFill>
              </a:rPr>
              <a:t> </a:t>
            </a:r>
            <a:r>
              <a:rPr lang="it-IT" sz="1800" b="1" dirty="0" err="1" smtClean="0">
                <a:solidFill>
                  <a:srgbClr val="000000"/>
                </a:solidFill>
              </a:rPr>
              <a:t>condition</a:t>
            </a:r>
            <a:endParaRPr lang="it-IT" sz="1800" b="1" dirty="0" smtClean="0">
              <a:solidFill>
                <a:srgbClr val="000000"/>
              </a:solidFill>
            </a:endParaRPr>
          </a:p>
        </p:txBody>
      </p:sp>
      <p:sp>
        <p:nvSpPr>
          <p:cNvPr id="2" name="TextBox 1"/>
          <p:cNvSpPr txBox="1"/>
          <p:nvPr/>
        </p:nvSpPr>
        <p:spPr>
          <a:xfrm>
            <a:off x="3473921" y="4807895"/>
            <a:ext cx="2000806" cy="307777"/>
          </a:xfrm>
          <a:prstGeom prst="rect">
            <a:avLst/>
          </a:prstGeom>
          <a:noFill/>
        </p:spPr>
        <p:txBody>
          <a:bodyPr wrap="none" rtlCol="0">
            <a:spAutoFit/>
          </a:bodyPr>
          <a:lstStyle/>
          <a:p>
            <a:r>
              <a:rPr lang="en-US" sz="1400" dirty="0" smtClean="0"/>
              <a:t>Decomposition models</a:t>
            </a:r>
            <a:endParaRPr lang="en-US" sz="1400" dirty="0"/>
          </a:p>
        </p:txBody>
      </p:sp>
      <p:sp>
        <p:nvSpPr>
          <p:cNvPr id="3" name="Rectangle 2"/>
          <p:cNvSpPr/>
          <p:nvPr/>
        </p:nvSpPr>
        <p:spPr>
          <a:xfrm>
            <a:off x="497164" y="4182170"/>
            <a:ext cx="2519896" cy="523220"/>
          </a:xfrm>
          <a:prstGeom prst="rect">
            <a:avLst/>
          </a:prstGeom>
        </p:spPr>
        <p:txBody>
          <a:bodyPr wrap="square">
            <a:spAutoFit/>
          </a:bodyPr>
          <a:lstStyle/>
          <a:p>
            <a:pPr algn="ctr" defTabSz="914400" fontAlgn="base">
              <a:spcBef>
                <a:spcPct val="0"/>
              </a:spcBef>
              <a:spcAft>
                <a:spcPct val="0"/>
              </a:spcAft>
            </a:pPr>
            <a:r>
              <a:rPr lang="it-IT" sz="1400" dirty="0" smtClean="0">
                <a:solidFill>
                  <a:srgbClr val="000000"/>
                </a:solidFill>
              </a:rPr>
              <a:t>Solar </a:t>
            </a:r>
            <a:r>
              <a:rPr lang="it-IT" sz="1400" dirty="0" err="1">
                <a:solidFill>
                  <a:srgbClr val="000000"/>
                </a:solidFill>
              </a:rPr>
              <a:t>radiation</a:t>
            </a:r>
            <a:r>
              <a:rPr lang="it-IT" sz="1400" dirty="0">
                <a:solidFill>
                  <a:srgbClr val="000000"/>
                </a:solidFill>
              </a:rPr>
              <a:t> under </a:t>
            </a:r>
            <a:r>
              <a:rPr lang="it-IT" sz="1400" dirty="0" err="1">
                <a:solidFill>
                  <a:srgbClr val="000000"/>
                </a:solidFill>
              </a:rPr>
              <a:t>cloudless</a:t>
            </a:r>
            <a:r>
              <a:rPr lang="it-IT" sz="1400" dirty="0">
                <a:solidFill>
                  <a:srgbClr val="000000"/>
                </a:solidFill>
              </a:rPr>
              <a:t> </a:t>
            </a:r>
            <a:r>
              <a:rPr lang="it-IT" sz="1400" dirty="0" err="1">
                <a:solidFill>
                  <a:srgbClr val="000000"/>
                </a:solidFill>
              </a:rPr>
              <a:t>condition</a:t>
            </a:r>
            <a:endParaRPr lang="it-IT" sz="1400" dirty="0">
              <a:solidFill>
                <a:srgbClr val="000000"/>
              </a:solidFill>
            </a:endParaRPr>
          </a:p>
        </p:txBody>
      </p:sp>
      <p:sp>
        <p:nvSpPr>
          <p:cNvPr id="31" name="Rectangle 30"/>
          <p:cNvSpPr/>
          <p:nvPr/>
        </p:nvSpPr>
        <p:spPr>
          <a:xfrm>
            <a:off x="529705" y="5384311"/>
            <a:ext cx="2519896" cy="523220"/>
          </a:xfrm>
          <a:prstGeom prst="rect">
            <a:avLst/>
          </a:prstGeom>
        </p:spPr>
        <p:txBody>
          <a:bodyPr wrap="square">
            <a:spAutoFit/>
          </a:bodyPr>
          <a:lstStyle/>
          <a:p>
            <a:pPr algn="ctr" defTabSz="914400" fontAlgn="base">
              <a:spcBef>
                <a:spcPct val="0"/>
              </a:spcBef>
              <a:spcAft>
                <a:spcPct val="0"/>
              </a:spcAft>
            </a:pPr>
            <a:r>
              <a:rPr lang="it-IT" sz="1400" dirty="0" err="1" smtClean="0">
                <a:solidFill>
                  <a:srgbClr val="000000"/>
                </a:solidFill>
              </a:rPr>
              <a:t>Measured</a:t>
            </a:r>
            <a:r>
              <a:rPr lang="it-IT" sz="1400" dirty="0" smtClean="0">
                <a:solidFill>
                  <a:srgbClr val="000000"/>
                </a:solidFill>
              </a:rPr>
              <a:t> </a:t>
            </a:r>
            <a:r>
              <a:rPr lang="it-IT" sz="1400" dirty="0" err="1">
                <a:solidFill>
                  <a:srgbClr val="000000"/>
                </a:solidFill>
              </a:rPr>
              <a:t>incoming</a:t>
            </a:r>
            <a:r>
              <a:rPr lang="it-IT" sz="1400" dirty="0">
                <a:solidFill>
                  <a:srgbClr val="000000"/>
                </a:solidFill>
              </a:rPr>
              <a:t> </a:t>
            </a:r>
            <a:r>
              <a:rPr lang="it-IT" sz="1400" dirty="0" smtClean="0">
                <a:solidFill>
                  <a:srgbClr val="000000"/>
                </a:solidFill>
              </a:rPr>
              <a:t>solar </a:t>
            </a:r>
            <a:r>
              <a:rPr lang="it-IT" sz="1400" dirty="0" err="1" smtClean="0">
                <a:solidFill>
                  <a:srgbClr val="000000"/>
                </a:solidFill>
              </a:rPr>
              <a:t>shortwave</a:t>
            </a:r>
            <a:r>
              <a:rPr lang="it-IT" sz="1400" dirty="0" smtClean="0">
                <a:solidFill>
                  <a:srgbClr val="000000"/>
                </a:solidFill>
              </a:rPr>
              <a:t> </a:t>
            </a:r>
            <a:r>
              <a:rPr lang="it-IT" sz="1400" dirty="0" err="1" smtClean="0">
                <a:solidFill>
                  <a:srgbClr val="000000"/>
                </a:solidFill>
              </a:rPr>
              <a:t>radiation</a:t>
            </a:r>
            <a:endParaRPr lang="it-IT" sz="1400" dirty="0">
              <a:solidFill>
                <a:srgbClr val="000000"/>
              </a:solidFill>
            </a:endParaRPr>
          </a:p>
        </p:txBody>
      </p:sp>
      <p:sp>
        <p:nvSpPr>
          <p:cNvPr id="9" name="TextBox 8"/>
          <p:cNvSpPr txBox="1"/>
          <p:nvPr/>
        </p:nvSpPr>
        <p:spPr>
          <a:xfrm>
            <a:off x="6029803" y="4668124"/>
            <a:ext cx="1750439" cy="523220"/>
          </a:xfrm>
          <a:prstGeom prst="rect">
            <a:avLst/>
          </a:prstGeom>
          <a:noFill/>
        </p:spPr>
        <p:txBody>
          <a:bodyPr wrap="square" rtlCol="0">
            <a:spAutoFit/>
          </a:bodyPr>
          <a:lstStyle/>
          <a:p>
            <a:pPr algn="ctr"/>
            <a:r>
              <a:rPr lang="en-US" sz="1400" dirty="0" smtClean="0"/>
              <a:t>Cloud based </a:t>
            </a:r>
            <a:r>
              <a:rPr lang="en-US" sz="1400" dirty="0"/>
              <a:t>coefficient multiplier</a:t>
            </a:r>
          </a:p>
        </p:txBody>
      </p:sp>
      <p:sp>
        <p:nvSpPr>
          <p:cNvPr id="10" name="Rounded Rectangle 9"/>
          <p:cNvSpPr/>
          <p:nvPr/>
        </p:nvSpPr>
        <p:spPr bwMode="auto">
          <a:xfrm>
            <a:off x="497164" y="4197288"/>
            <a:ext cx="2519896" cy="523220"/>
          </a:xfrm>
          <a:prstGeom prst="roundRect">
            <a:avLst/>
          </a:prstGeom>
          <a:solidFill>
            <a:srgbClr val="FF0000">
              <a:alpha val="12000"/>
            </a:srgb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chemeClr val="tx1"/>
              </a:solidFill>
              <a:effectLst/>
              <a:latin typeface="Arial" pitchFamily="-108" charset="0"/>
              <a:ea typeface="ヒラギノ角ゴ ProN W3" pitchFamily="-108" charset="-128"/>
              <a:cs typeface="ヒラギノ角ゴ ProN W3" pitchFamily="-108" charset="-128"/>
              <a:sym typeface="Arial" pitchFamily="-108" charset="0"/>
            </a:endParaRPr>
          </a:p>
        </p:txBody>
      </p:sp>
      <p:sp>
        <p:nvSpPr>
          <p:cNvPr id="34" name="Rounded Rectangle 33"/>
          <p:cNvSpPr/>
          <p:nvPr/>
        </p:nvSpPr>
        <p:spPr bwMode="auto">
          <a:xfrm>
            <a:off x="529705" y="5406378"/>
            <a:ext cx="2519896" cy="523220"/>
          </a:xfrm>
          <a:prstGeom prst="roundRect">
            <a:avLst/>
          </a:prstGeom>
          <a:solidFill>
            <a:srgbClr val="FF0000">
              <a:alpha val="12000"/>
            </a:srgbClr>
          </a:solidFill>
          <a:ln w="127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chemeClr val="tx1"/>
              </a:solidFill>
              <a:effectLst/>
              <a:latin typeface="Arial" pitchFamily="-108" charset="0"/>
              <a:ea typeface="ヒラギノ角ゴ ProN W3" pitchFamily="-108" charset="-128"/>
              <a:cs typeface="ヒラギノ角ゴ ProN W3" pitchFamily="-108" charset="-128"/>
              <a:sym typeface="Arial" pitchFamily="-108" charset="0"/>
            </a:endParaRPr>
          </a:p>
        </p:txBody>
      </p:sp>
      <p:sp>
        <p:nvSpPr>
          <p:cNvPr id="35" name="Rounded Rectangle 34"/>
          <p:cNvSpPr/>
          <p:nvPr/>
        </p:nvSpPr>
        <p:spPr bwMode="auto">
          <a:xfrm>
            <a:off x="3488824" y="4724508"/>
            <a:ext cx="1959167" cy="523220"/>
          </a:xfrm>
          <a:prstGeom prst="roundRect">
            <a:avLst/>
          </a:prstGeom>
          <a:solidFill>
            <a:srgbClr val="3366FF">
              <a:alpha val="12000"/>
            </a:srgbClr>
          </a:solidFill>
          <a:ln w="12700" cap="flat" cmpd="sng" algn="ctr">
            <a:solidFill>
              <a:srgbClr val="3366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chemeClr val="tx1"/>
              </a:solidFill>
              <a:effectLst/>
              <a:latin typeface="Arial" pitchFamily="-108" charset="0"/>
              <a:ea typeface="ヒラギノ角ゴ ProN W3" pitchFamily="-108" charset="-128"/>
              <a:cs typeface="ヒラギノ角ゴ ProN W3" pitchFamily="-108" charset="-128"/>
              <a:sym typeface="Arial" pitchFamily="-108" charset="0"/>
            </a:endParaRPr>
          </a:p>
        </p:txBody>
      </p:sp>
      <p:sp>
        <p:nvSpPr>
          <p:cNvPr id="37" name="Rounded Rectangle 36"/>
          <p:cNvSpPr/>
          <p:nvPr/>
        </p:nvSpPr>
        <p:spPr bwMode="auto">
          <a:xfrm>
            <a:off x="6111682" y="4575410"/>
            <a:ext cx="1577840" cy="815328"/>
          </a:xfrm>
          <a:prstGeom prst="roundRect">
            <a:avLst/>
          </a:prstGeom>
          <a:solidFill>
            <a:srgbClr val="FFFF00">
              <a:alpha val="12000"/>
            </a:srgbClr>
          </a:solidFill>
          <a:ln w="12700" cap="flat" cmpd="sng" algn="ctr">
            <a:solidFill>
              <a:srgbClr val="FFFF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chemeClr val="tx1"/>
              </a:solidFill>
              <a:effectLst/>
              <a:latin typeface="Arial" pitchFamily="-108" charset="0"/>
              <a:ea typeface="ヒラギノ角ゴ ProN W3" pitchFamily="-108" charset="-128"/>
              <a:cs typeface="ヒラギノ角ゴ ProN W3" pitchFamily="-108" charset="-128"/>
              <a:sym typeface="Arial" pitchFamily="-108" charset="0"/>
            </a:endParaRPr>
          </a:p>
        </p:txBody>
      </p:sp>
      <p:sp>
        <p:nvSpPr>
          <p:cNvPr id="12" name="Bent-Up Arrow 11"/>
          <p:cNvSpPr/>
          <p:nvPr/>
        </p:nvSpPr>
        <p:spPr bwMode="auto">
          <a:xfrm rot="10800000" flipH="1">
            <a:off x="3067092" y="4333027"/>
            <a:ext cx="761916" cy="301714"/>
          </a:xfrm>
          <a:prstGeom prst="bentUpArrow">
            <a:avLst/>
          </a:prstGeom>
          <a:solidFill>
            <a:schemeClr val="accent1"/>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rgbClr val="800000"/>
              </a:solidFill>
              <a:effectLst/>
              <a:latin typeface="Arial" pitchFamily="-108" charset="0"/>
              <a:ea typeface="ヒラギノ角ゴ ProN W3" pitchFamily="-108" charset="-128"/>
              <a:cs typeface="ヒラギノ角ゴ ProN W3" pitchFamily="-108" charset="-128"/>
              <a:sym typeface="Arial" pitchFamily="-108" charset="0"/>
            </a:endParaRPr>
          </a:p>
        </p:txBody>
      </p:sp>
      <p:sp>
        <p:nvSpPr>
          <p:cNvPr id="41" name="Bent-Up Arrow 40"/>
          <p:cNvSpPr/>
          <p:nvPr/>
        </p:nvSpPr>
        <p:spPr bwMode="auto">
          <a:xfrm rot="10800000" flipH="1" flipV="1">
            <a:off x="3107866" y="5380478"/>
            <a:ext cx="761916" cy="301714"/>
          </a:xfrm>
          <a:prstGeom prst="bentUpArrow">
            <a:avLst/>
          </a:prstGeom>
          <a:solidFill>
            <a:schemeClr val="accent1"/>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chemeClr val="tx1"/>
              </a:solidFill>
              <a:effectLst/>
              <a:latin typeface="Arial" pitchFamily="-108" charset="0"/>
              <a:ea typeface="ヒラギノ角ゴ ProN W3" pitchFamily="-108" charset="-128"/>
              <a:cs typeface="ヒラギノ角ゴ ProN W3" pitchFamily="-108" charset="-128"/>
              <a:sym typeface="Arial" pitchFamily="-108" charset="0"/>
            </a:endParaRPr>
          </a:p>
        </p:txBody>
      </p:sp>
      <p:sp>
        <p:nvSpPr>
          <p:cNvPr id="13" name="Right Arrow 12"/>
          <p:cNvSpPr/>
          <p:nvPr/>
        </p:nvSpPr>
        <p:spPr bwMode="auto">
          <a:xfrm>
            <a:off x="5507840" y="4834631"/>
            <a:ext cx="489891" cy="205263"/>
          </a:xfrm>
          <a:prstGeom prst="rightArrow">
            <a:avLst/>
          </a:prstGeom>
          <a:solidFill>
            <a:schemeClr val="accent1"/>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chemeClr val="tx1"/>
              </a:solidFill>
              <a:effectLst/>
              <a:latin typeface="Arial" pitchFamily="-108" charset="0"/>
              <a:ea typeface="ヒラギノ角ゴ ProN W3" pitchFamily="-108" charset="-128"/>
              <a:cs typeface="ヒラギノ角ゴ ProN W3" pitchFamily="-108" charset="-128"/>
              <a:sym typeface="Arial" pitchFamily="-108" charset="0"/>
            </a:endParaRPr>
          </a:p>
        </p:txBody>
      </p:sp>
      <p:sp>
        <p:nvSpPr>
          <p:cNvPr id="40"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44"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Basin Delineation</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5"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46" name="TextBox 45"/>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sp>
        <p:nvSpPr>
          <p:cNvPr id="47"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48"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chemeClr val="bg1"/>
                </a:solidFill>
                <a:latin typeface="Arial" pitchFamily="-108" charset="0"/>
                <a:ea typeface="Arial" pitchFamily="-108" charset="0"/>
                <a:cs typeface="Arial" pitchFamily="-108" charset="0"/>
                <a:sym typeface="Arial" pitchFamily="-108" charset="0"/>
              </a:rPr>
              <a:t>Hydrological </a:t>
            </a:r>
            <a:r>
              <a:rPr lang="en-US" dirty="0" smtClean="0">
                <a:solidFill>
                  <a:schemeClr val="bg1"/>
                </a:solidFill>
                <a:latin typeface="Arial" pitchFamily="-108" charset="0"/>
                <a:ea typeface="Arial" pitchFamily="-108" charset="0"/>
                <a:cs typeface="Arial" pitchFamily="-108" charset="0"/>
                <a:sym typeface="Arial" pitchFamily="-108" charset="0"/>
              </a:rPr>
              <a:t>Components</a:t>
            </a:r>
            <a:endParaRPr lang="en-US" dirty="0">
              <a:solidFill>
                <a:schemeClr val="bg1"/>
              </a:solidFill>
              <a:latin typeface="Arial" pitchFamily="-108" charset="0"/>
              <a:ea typeface="Arial" pitchFamily="-108" charset="0"/>
              <a:cs typeface="Arial" pitchFamily="-108" charset="0"/>
              <a:sym typeface="Arial" pitchFamily="-108" charset="0"/>
            </a:endParaRPr>
          </a:p>
        </p:txBody>
      </p:sp>
      <p:sp useBgFill="1">
        <p:nvSpPr>
          <p:cNvPr id="43" name="TextBox 42"/>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Tree>
    <p:extLst>
      <p:ext uri="{BB962C8B-B14F-4D97-AF65-F5344CB8AC3E}">
        <p14:creationId xmlns:p14="http://schemas.microsoft.com/office/powerpoint/2010/main" val="36557366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3-03-09 at 4.53.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1448" y="2622702"/>
            <a:ext cx="5284993" cy="3482010"/>
          </a:xfrm>
          <a:prstGeom prst="rect">
            <a:avLst/>
          </a:prstGeom>
        </p:spPr>
      </p:pic>
      <p:sp>
        <p:nvSpPr>
          <p:cNvPr id="4" name="Slide Number Placeholder 3"/>
          <p:cNvSpPr>
            <a:spLocks noGrp="1"/>
          </p:cNvSpPr>
          <p:nvPr>
            <p:ph type="sldNum" sz="quarter" idx="10"/>
          </p:nvPr>
        </p:nvSpPr>
        <p:spPr/>
        <p:txBody>
          <a:bodyPr/>
          <a:lstStyle/>
          <a:p>
            <a:fld id="{0A935B1F-E303-CF4D-A682-56B901B455AE}" type="slidenum">
              <a:rPr lang="en-US" smtClean="0">
                <a:solidFill>
                  <a:srgbClr val="000000"/>
                </a:solidFill>
              </a:rPr>
              <a:pPr/>
              <a:t>77</a:t>
            </a:fld>
            <a:endParaRPr lang="en-US">
              <a:solidFill>
                <a:srgbClr val="000000"/>
              </a:solidFill>
            </a:endParaRPr>
          </a:p>
        </p:txBody>
      </p:sp>
      <p:pic>
        <p:nvPicPr>
          <p:cNvPr id="5" name="Picture 4" descr="Screen Shot 2013-03-09 at 4.54.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 y="828832"/>
            <a:ext cx="4984912" cy="3823380"/>
          </a:xfrm>
          <a:prstGeom prst="rect">
            <a:avLst/>
          </a:prstGeom>
        </p:spPr>
      </p:pic>
      <p:sp>
        <p:nvSpPr>
          <p:cNvPr id="8" name="TextBox 7"/>
          <p:cNvSpPr txBox="1"/>
          <p:nvPr/>
        </p:nvSpPr>
        <p:spPr>
          <a:xfrm>
            <a:off x="5406212" y="2569230"/>
            <a:ext cx="3229107" cy="369332"/>
          </a:xfrm>
          <a:prstGeom prst="rect">
            <a:avLst/>
          </a:prstGeom>
          <a:noFill/>
        </p:spPr>
        <p:txBody>
          <a:bodyPr wrap="none" rtlCol="0">
            <a:spAutoFit/>
          </a:bodyPr>
          <a:lstStyle/>
          <a:p>
            <a:r>
              <a:rPr lang="en-US" dirty="0" smtClean="0"/>
              <a:t>Little Washita river basin (US)</a:t>
            </a:r>
            <a:endParaRPr lang="en-US" dirty="0"/>
          </a:p>
        </p:txBody>
      </p:sp>
      <p:sp>
        <p:nvSpPr>
          <p:cNvPr id="9" name="TextBox 8"/>
          <p:cNvSpPr txBox="1"/>
          <p:nvPr/>
        </p:nvSpPr>
        <p:spPr>
          <a:xfrm>
            <a:off x="935792" y="537222"/>
            <a:ext cx="2532214" cy="369332"/>
          </a:xfrm>
          <a:prstGeom prst="rect">
            <a:avLst/>
          </a:prstGeom>
          <a:noFill/>
        </p:spPr>
        <p:txBody>
          <a:bodyPr wrap="none" rtlCol="0">
            <a:spAutoFit/>
          </a:bodyPr>
          <a:lstStyle/>
          <a:p>
            <a:r>
              <a:rPr lang="en-US" dirty="0" err="1" smtClean="0"/>
              <a:t>Piave</a:t>
            </a:r>
            <a:r>
              <a:rPr lang="en-US" dirty="0" smtClean="0"/>
              <a:t> river basin (Italy)</a:t>
            </a:r>
            <a:endParaRPr lang="en-US" dirty="0"/>
          </a:p>
        </p:txBody>
      </p:sp>
      <p:sp>
        <p:nvSpPr>
          <p:cNvPr id="7"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12"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Basin Delineation</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13"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14" name="TextBox 13"/>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sp>
        <p:nvSpPr>
          <p:cNvPr id="16"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17"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chemeClr val="bg1"/>
                </a:solidFill>
                <a:latin typeface="Arial" pitchFamily="-108" charset="0"/>
                <a:ea typeface="Arial" pitchFamily="-108" charset="0"/>
                <a:cs typeface="Arial" pitchFamily="-108" charset="0"/>
                <a:sym typeface="Arial" pitchFamily="-108" charset="0"/>
              </a:rPr>
              <a:t>Hydrological </a:t>
            </a:r>
            <a:r>
              <a:rPr lang="en-US" dirty="0" smtClean="0">
                <a:solidFill>
                  <a:schemeClr val="bg1"/>
                </a:solidFill>
                <a:latin typeface="Arial" pitchFamily="-108" charset="0"/>
                <a:ea typeface="Arial" pitchFamily="-108" charset="0"/>
                <a:cs typeface="Arial" pitchFamily="-108" charset="0"/>
                <a:sym typeface="Arial" pitchFamily="-108" charset="0"/>
              </a:rPr>
              <a:t>Components</a:t>
            </a:r>
            <a:endParaRPr lang="en-US" dirty="0">
              <a:solidFill>
                <a:schemeClr val="bg1"/>
              </a:solidFill>
              <a:latin typeface="Arial" pitchFamily="-108" charset="0"/>
              <a:ea typeface="Arial" pitchFamily="-108" charset="0"/>
              <a:cs typeface="Arial" pitchFamily="-108" charset="0"/>
              <a:sym typeface="Arial" pitchFamily="-108" charset="0"/>
            </a:endParaRPr>
          </a:p>
        </p:txBody>
      </p:sp>
      <p:sp useBgFill="1">
        <p:nvSpPr>
          <p:cNvPr id="15" name="TextBox 14"/>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Tree>
    <p:extLst>
      <p:ext uri="{BB962C8B-B14F-4D97-AF65-F5344CB8AC3E}">
        <p14:creationId xmlns:p14="http://schemas.microsoft.com/office/powerpoint/2010/main" val="1543396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8D37F33F-09F6-5D42-B93B-02FF90162BAB}" type="slidenum">
              <a:rPr lang="en-US" sz="1700">
                <a:latin typeface="Times New Roman" charset="0"/>
                <a:cs typeface="Times New Roman" charset="0"/>
                <a:sym typeface="Times New Roman" charset="0"/>
              </a:rPr>
              <a:pPr eaLnBrk="1" hangingPunct="1"/>
              <a:t>78</a:t>
            </a:fld>
            <a:endParaRPr lang="en-US" sz="1700">
              <a:latin typeface="Times New Roman" charset="0"/>
              <a:cs typeface="Times New Roman" charset="0"/>
              <a:sym typeface="Times New Roman" charset="0"/>
            </a:endParaRPr>
          </a:p>
        </p:txBody>
      </p:sp>
      <p:sp>
        <p:nvSpPr>
          <p:cNvPr id="5" name="Rectangle 2"/>
          <p:cNvSpPr>
            <a:spLocks/>
          </p:cNvSpPr>
          <p:nvPr/>
        </p:nvSpPr>
        <p:spPr bwMode="auto">
          <a:xfrm>
            <a:off x="1528763" y="55563"/>
            <a:ext cx="731837" cy="277812"/>
          </a:xfrm>
          <a:prstGeom prst="rect">
            <a:avLst/>
          </a:prstGeom>
          <a:noFill/>
          <a:ln w="12700">
            <a:noFill/>
            <a:miter lim="800000"/>
            <a:headEnd/>
            <a:tailEnd/>
          </a:ln>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sz="1800" dirty="0">
                <a:solidFill>
                  <a:schemeClr val="bg1">
                    <a:lumMod val="50000"/>
                  </a:schemeClr>
                </a:solidFill>
                <a:latin typeface="Arial" pitchFamily="-108" charset="0"/>
                <a:ea typeface="Arial" pitchFamily="-108" charset="0"/>
                <a:cs typeface="Arial" pitchFamily="-108" charset="0"/>
                <a:sym typeface="Arial" pitchFamily="-108" charset="0"/>
              </a:rPr>
              <a:t>Outline</a:t>
            </a:r>
          </a:p>
        </p:txBody>
      </p:sp>
      <p:sp>
        <p:nvSpPr>
          <p:cNvPr id="6" name="Rectangle 8"/>
          <p:cNvSpPr>
            <a:spLocks/>
          </p:cNvSpPr>
          <p:nvPr/>
        </p:nvSpPr>
        <p:spPr bwMode="auto">
          <a:xfrm>
            <a:off x="5170488" y="47625"/>
            <a:ext cx="1833562" cy="277813"/>
          </a:xfrm>
          <a:prstGeom prst="rect">
            <a:avLst/>
          </a:prstGeom>
          <a:noFill/>
          <a:ln w="12700">
            <a:noFill/>
            <a:miter lim="800000"/>
            <a:headEnd/>
            <a:tailEnd/>
          </a:ln>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sz="1800" dirty="0">
                <a:solidFill>
                  <a:schemeClr val="bg1">
                    <a:lumMod val="50000"/>
                  </a:schemeClr>
                </a:solidFill>
                <a:latin typeface="Arial" pitchFamily="-108" charset="0"/>
                <a:ea typeface="Arial" pitchFamily="-108" charset="0"/>
                <a:cs typeface="Arial" pitchFamily="-108" charset="0"/>
                <a:sym typeface="Arial" pitchFamily="-108" charset="0"/>
              </a:rPr>
              <a:t>Calibration Issues</a:t>
            </a:r>
          </a:p>
        </p:txBody>
      </p:sp>
      <p:sp>
        <p:nvSpPr>
          <p:cNvPr id="7" name="Rectangle 9"/>
          <p:cNvSpPr>
            <a:spLocks/>
          </p:cNvSpPr>
          <p:nvPr/>
        </p:nvSpPr>
        <p:spPr bwMode="auto">
          <a:xfrm>
            <a:off x="7107238" y="49213"/>
            <a:ext cx="2116137" cy="222250"/>
          </a:xfrm>
          <a:prstGeom prst="rect">
            <a:avLst/>
          </a:prstGeom>
          <a:noFill/>
          <a:ln w="12700">
            <a:noFill/>
            <a:miter lim="800000"/>
            <a:headEnd/>
            <a:tailEnd/>
          </a:ln>
        </p:spPr>
        <p:txBody>
          <a:bodyPr lIns="0" tIns="0" rIns="0" bIns="0"/>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sz="1800" dirty="0">
                <a:solidFill>
                  <a:schemeClr val="bg1">
                    <a:lumMod val="50000"/>
                  </a:schemeClr>
                </a:solidFill>
                <a:latin typeface="Arial" pitchFamily="-108" charset="0"/>
                <a:ea typeface="Arial" pitchFamily="-108" charset="0"/>
                <a:cs typeface="Arial" pitchFamily="-108" charset="0"/>
                <a:sym typeface="Arial" pitchFamily="-108" charset="0"/>
              </a:rPr>
              <a:t>Data Assimilation</a:t>
            </a:r>
          </a:p>
        </p:txBody>
      </p:sp>
      <p:sp>
        <p:nvSpPr>
          <p:cNvPr id="8" name="Rectangle 1"/>
          <p:cNvSpPr>
            <a:spLocks/>
          </p:cNvSpPr>
          <p:nvPr/>
        </p:nvSpPr>
        <p:spPr bwMode="auto">
          <a:xfrm>
            <a:off x="166688" y="46038"/>
            <a:ext cx="1052512" cy="277812"/>
          </a:xfrm>
          <a:prstGeom prst="rect">
            <a:avLst/>
          </a:prstGeom>
          <a:noFill/>
          <a:ln w="12700">
            <a:noFill/>
            <a:miter lim="800000"/>
            <a:headEnd/>
            <a:tailEnd/>
          </a:ln>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sz="1800" dirty="0">
                <a:solidFill>
                  <a:schemeClr val="bg1">
                    <a:lumMod val="50000"/>
                  </a:schemeClr>
                </a:solidFill>
                <a:latin typeface="Arial" pitchFamily="-108" charset="0"/>
                <a:ea typeface="Arial" pitchFamily="-108" charset="0"/>
                <a:cs typeface="Arial" pitchFamily="-108" charset="0"/>
                <a:sym typeface="Arial" pitchFamily="-108" charset="0"/>
              </a:rPr>
              <a:t>Motivation</a:t>
            </a:r>
          </a:p>
        </p:txBody>
      </p:sp>
      <p:sp>
        <p:nvSpPr>
          <p:cNvPr id="50183" name="Rectangle 7"/>
          <p:cNvSpPr>
            <a:spLocks/>
          </p:cNvSpPr>
          <p:nvPr/>
        </p:nvSpPr>
        <p:spPr bwMode="auto">
          <a:xfrm>
            <a:off x="2486025" y="46038"/>
            <a:ext cx="25273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1800">
                <a:solidFill>
                  <a:schemeClr val="bg1"/>
                </a:solidFill>
                <a:cs typeface="Arial" charset="0"/>
              </a:rPr>
              <a:t>Hydrological Component</a:t>
            </a:r>
          </a:p>
        </p:txBody>
      </p:sp>
      <p:sp>
        <p:nvSpPr>
          <p:cNvPr id="50185"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chemeClr val="bg1"/>
                </a:solidFill>
                <a:latin typeface="Times New Roman" charset="0"/>
              </a:rPr>
              <a:t>Trento 17 June 2011</a:t>
            </a:r>
          </a:p>
        </p:txBody>
      </p:sp>
      <p:sp>
        <p:nvSpPr>
          <p:cNvPr id="50186"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chemeClr val="bg1"/>
                </a:solidFill>
                <a:latin typeface="Times New Roman" charset="0"/>
              </a:rPr>
              <a:t>G. Formetta, </a:t>
            </a:r>
          </a:p>
        </p:txBody>
      </p:sp>
      <p:sp>
        <p:nvSpPr>
          <p:cNvPr id="50187" name="Rectangle 8"/>
          <p:cNvSpPr>
            <a:spLocks/>
          </p:cNvSpPr>
          <p:nvPr/>
        </p:nvSpPr>
        <p:spPr bwMode="auto">
          <a:xfrm>
            <a:off x="2819400" y="533400"/>
            <a:ext cx="53403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l">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2200" dirty="0">
                <a:cs typeface="Arial" charset="0"/>
              </a:rPr>
              <a:t>Snow </a:t>
            </a:r>
            <a:r>
              <a:rPr lang="en-US" sz="2200" dirty="0" smtClean="0">
                <a:cs typeface="Arial" charset="0"/>
              </a:rPr>
              <a:t>Melt </a:t>
            </a:r>
            <a:r>
              <a:rPr lang="en-US" sz="2200" dirty="0">
                <a:cs typeface="Arial" charset="0"/>
              </a:rPr>
              <a:t>and SWE model</a:t>
            </a:r>
          </a:p>
        </p:txBody>
      </p:sp>
      <p:sp>
        <p:nvSpPr>
          <p:cNvPr id="50189" name="Rettangolo 18"/>
          <p:cNvSpPr>
            <a:spLocks noChangeArrowheads="1"/>
          </p:cNvSpPr>
          <p:nvPr/>
        </p:nvSpPr>
        <p:spPr bwMode="auto">
          <a:xfrm>
            <a:off x="1109663" y="644842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chemeClr val="bg1"/>
                </a:solidFill>
                <a:latin typeface="Times New Roman" charset="0"/>
              </a:rPr>
              <a:t>Trento 24 June 2011</a:t>
            </a:r>
          </a:p>
        </p:txBody>
      </p:sp>
      <p:sp>
        <p:nvSpPr>
          <p:cNvPr id="50190" name="CasellaDiTesto 23"/>
          <p:cNvSpPr txBox="1">
            <a:spLocks noChangeArrowheads="1"/>
          </p:cNvSpPr>
          <p:nvPr/>
        </p:nvSpPr>
        <p:spPr bwMode="auto">
          <a:xfrm>
            <a:off x="206375" y="1106488"/>
            <a:ext cx="8750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algn="l" eaLnBrk="1" hangingPunct="1"/>
            <a:r>
              <a:rPr lang="it-IT" sz="1800" dirty="0" err="1" smtClean="0"/>
              <a:t>Improved</a:t>
            </a:r>
            <a:r>
              <a:rPr lang="it-IT" sz="1800" dirty="0" smtClean="0"/>
              <a:t> </a:t>
            </a:r>
            <a:r>
              <a:rPr lang="it-IT" sz="1800" dirty="0" err="1" smtClean="0"/>
              <a:t>concepts</a:t>
            </a:r>
            <a:r>
              <a:rPr lang="it-IT" sz="1800" dirty="0" smtClean="0"/>
              <a:t> </a:t>
            </a:r>
            <a:r>
              <a:rPr lang="it-IT" sz="1800" dirty="0" err="1" smtClean="0"/>
              <a:t>as</a:t>
            </a:r>
            <a:r>
              <a:rPr lang="it-IT" sz="1800" dirty="0" smtClean="0"/>
              <a:t> </a:t>
            </a:r>
            <a:r>
              <a:rPr lang="it-IT" sz="1800" dirty="0" err="1" smtClean="0"/>
              <a:t>presented</a:t>
            </a:r>
            <a:r>
              <a:rPr lang="it-IT" sz="1800" dirty="0" smtClean="0"/>
              <a:t> </a:t>
            </a:r>
            <a:r>
              <a:rPr lang="it-IT" sz="1800" dirty="0"/>
              <a:t>in </a:t>
            </a:r>
            <a:r>
              <a:rPr lang="it-IT" sz="1800" dirty="0" err="1"/>
              <a:t>Cazorzi</a:t>
            </a:r>
            <a:r>
              <a:rPr lang="it-IT" sz="1800" dirty="0"/>
              <a:t> and Della Fontana, 1996 and </a:t>
            </a:r>
            <a:r>
              <a:rPr lang="it-IT" sz="1800" dirty="0" err="1"/>
              <a:t>Kokkonen</a:t>
            </a:r>
            <a:r>
              <a:rPr lang="it-IT" sz="1800" dirty="0"/>
              <a:t> et al., 2006  </a:t>
            </a:r>
          </a:p>
        </p:txBody>
      </p:sp>
      <p:sp>
        <p:nvSpPr>
          <p:cNvPr id="50191" name="CasellaDiTesto 24"/>
          <p:cNvSpPr txBox="1">
            <a:spLocks noChangeArrowheads="1"/>
          </p:cNvSpPr>
          <p:nvPr/>
        </p:nvSpPr>
        <p:spPr bwMode="auto">
          <a:xfrm>
            <a:off x="533400" y="3167063"/>
            <a:ext cx="1325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eaLnBrk="1" hangingPunct="1"/>
            <a:r>
              <a:rPr lang="it-IT" sz="1800" b="1"/>
              <a:t>Snow Melt</a:t>
            </a:r>
          </a:p>
        </p:txBody>
      </p:sp>
      <p:pic>
        <p:nvPicPr>
          <p:cNvPr id="50192" name="Immagine 26" descr="latex-image-1.pdf"/>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98838" y="3243263"/>
            <a:ext cx="2487612" cy="24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3" name="CasellaDiTesto 27"/>
          <p:cNvSpPr txBox="1">
            <a:spLocks noChangeArrowheads="1"/>
          </p:cNvSpPr>
          <p:nvPr/>
        </p:nvSpPr>
        <p:spPr bwMode="auto">
          <a:xfrm>
            <a:off x="533400" y="4017963"/>
            <a:ext cx="1133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eaLnBrk="1" hangingPunct="1"/>
            <a:r>
              <a:rPr lang="it-IT" sz="1800" b="1"/>
              <a:t>Freezing</a:t>
            </a:r>
          </a:p>
        </p:txBody>
      </p:sp>
      <p:pic>
        <p:nvPicPr>
          <p:cNvPr id="50194" name="Immagine 28" descr="latex-image-1.pd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475038" y="3852863"/>
            <a:ext cx="3078162"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5" name="CasellaDiTesto 29"/>
          <p:cNvSpPr txBox="1">
            <a:spLocks noChangeArrowheads="1"/>
          </p:cNvSpPr>
          <p:nvPr/>
        </p:nvSpPr>
        <p:spPr bwMode="auto">
          <a:xfrm>
            <a:off x="442913" y="2286000"/>
            <a:ext cx="22240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eaLnBrk="1" hangingPunct="1"/>
            <a:r>
              <a:rPr lang="it-IT" sz="1800" b="1"/>
              <a:t>Precipitation Form</a:t>
            </a:r>
          </a:p>
        </p:txBody>
      </p:sp>
      <p:pic>
        <p:nvPicPr>
          <p:cNvPr id="50196" name="Immagine 30" descr="latex-image-1.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87725" y="2057400"/>
            <a:ext cx="3317875" cy="80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7" name="Immagine 31" descr="latex-image-1.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76600" y="5029200"/>
            <a:ext cx="2233613" cy="598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98" name="Immagine 32" descr="latex-image-1.pd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4953000"/>
            <a:ext cx="2430463" cy="636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99" name="CasellaDiTesto 33"/>
          <p:cNvSpPr txBox="1">
            <a:spLocks noChangeArrowheads="1"/>
          </p:cNvSpPr>
          <p:nvPr/>
        </p:nvSpPr>
        <p:spPr bwMode="auto">
          <a:xfrm>
            <a:off x="574675" y="5029200"/>
            <a:ext cx="1711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eaLnBrk="1" hangingPunct="1"/>
            <a:r>
              <a:rPr lang="it-IT" sz="1800" b="1"/>
              <a:t>Mass Balance</a:t>
            </a:r>
          </a:p>
        </p:txBody>
      </p:sp>
      <p:sp>
        <p:nvSpPr>
          <p:cNvPr id="50200" name="CasellaDiTesto 34"/>
          <p:cNvSpPr txBox="1">
            <a:spLocks noChangeArrowheads="1"/>
          </p:cNvSpPr>
          <p:nvPr/>
        </p:nvSpPr>
        <p:spPr bwMode="auto">
          <a:xfrm>
            <a:off x="4037013" y="5757863"/>
            <a:ext cx="9159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eaLnBrk="1" hangingPunct="1"/>
            <a:r>
              <a:rPr lang="it-IT" sz="1800"/>
              <a:t>WE ice</a:t>
            </a:r>
          </a:p>
        </p:txBody>
      </p:sp>
      <p:sp>
        <p:nvSpPr>
          <p:cNvPr id="50201" name="CasellaDiTesto 35"/>
          <p:cNvSpPr txBox="1">
            <a:spLocks noChangeArrowheads="1"/>
          </p:cNvSpPr>
          <p:nvPr/>
        </p:nvSpPr>
        <p:spPr bwMode="auto">
          <a:xfrm>
            <a:off x="6738938" y="5715000"/>
            <a:ext cx="11858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eaLnBrk="1" hangingPunct="1"/>
            <a:r>
              <a:rPr lang="it-IT" sz="1800"/>
              <a:t>WE water</a:t>
            </a:r>
          </a:p>
        </p:txBody>
      </p:sp>
      <p:sp>
        <p:nvSpPr>
          <p:cNvPr id="50203"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p>
        </p:txBody>
      </p:sp>
      <p:sp>
        <p:nvSpPr>
          <p:cNvPr id="50204"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1800">
                <a:solidFill>
                  <a:srgbClr val="7F7F7F"/>
                </a:solidFill>
                <a:cs typeface="Arial" charset="0"/>
              </a:rPr>
              <a:t>Outline</a:t>
            </a:r>
          </a:p>
        </p:txBody>
      </p:sp>
      <p:sp>
        <p:nvSpPr>
          <p:cNvPr id="43" name="Rectangle 8"/>
          <p:cNvSpPr>
            <a:spLocks/>
          </p:cNvSpPr>
          <p:nvPr/>
        </p:nvSpPr>
        <p:spPr bwMode="auto">
          <a:xfrm>
            <a:off x="7234238" y="47625"/>
            <a:ext cx="1833562" cy="277813"/>
          </a:xfrm>
          <a:prstGeom prst="rect">
            <a:avLst/>
          </a:prstGeom>
          <a:noFill/>
          <a:ln w="12700">
            <a:noFill/>
            <a:miter lim="800000"/>
            <a:headEnd/>
            <a:tailEnd/>
          </a:ln>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sz="1800" dirty="0">
                <a:solidFill>
                  <a:schemeClr val="bg1">
                    <a:lumMod val="50000"/>
                  </a:schemeClr>
                </a:solidFill>
                <a:latin typeface="Arial" pitchFamily="-108" charset="0"/>
                <a:ea typeface="Arial" pitchFamily="-108" charset="0"/>
                <a:cs typeface="Arial" pitchFamily="-108" charset="0"/>
                <a:sym typeface="Arial" pitchFamily="-108" charset="0"/>
              </a:rPr>
              <a:t>Calibration Issues</a:t>
            </a:r>
          </a:p>
        </p:txBody>
      </p:sp>
      <p:sp>
        <p:nvSpPr>
          <p:cNvPr id="44" name="Rectangle 7"/>
          <p:cNvSpPr>
            <a:spLocks/>
          </p:cNvSpPr>
          <p:nvPr/>
        </p:nvSpPr>
        <p:spPr bwMode="auto">
          <a:xfrm>
            <a:off x="1676400" y="76200"/>
            <a:ext cx="2014538" cy="276225"/>
          </a:xfrm>
          <a:prstGeom prst="rect">
            <a:avLst/>
          </a:prstGeom>
          <a:noFill/>
          <a:ln w="12700">
            <a:noFill/>
            <a:miter lim="800000"/>
            <a:headEnd/>
            <a:tailEnd/>
          </a:ln>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sz="1800" dirty="0" err="1">
                <a:solidFill>
                  <a:schemeClr val="bg1">
                    <a:lumMod val="50000"/>
                  </a:schemeClr>
                </a:solidFill>
                <a:latin typeface="Arial" pitchFamily="-108" charset="0"/>
                <a:ea typeface="Arial" pitchFamily="-108" charset="0"/>
                <a:cs typeface="Arial" pitchFamily="-108" charset="0"/>
                <a:sym typeface="Arial" pitchFamily="-108" charset="0"/>
              </a:rPr>
              <a:t>Informatic</a:t>
            </a:r>
            <a:r>
              <a:rPr lang="en-US" sz="1800" dirty="0">
                <a:solidFill>
                  <a:schemeClr val="bg1">
                    <a:lumMod val="50000"/>
                  </a:schemeClr>
                </a:solidFill>
                <a:latin typeface="Arial" pitchFamily="-108" charset="0"/>
                <a:ea typeface="Arial" pitchFamily="-108" charset="0"/>
                <a:cs typeface="Arial" pitchFamily="-108" charset="0"/>
                <a:sym typeface="Arial" pitchFamily="-108" charset="0"/>
              </a:rPr>
              <a:t> Structure</a:t>
            </a:r>
          </a:p>
        </p:txBody>
      </p:sp>
      <p:sp>
        <p:nvSpPr>
          <p:cNvPr id="50207" name="Rectangle 7"/>
          <p:cNvSpPr>
            <a:spLocks/>
          </p:cNvSpPr>
          <p:nvPr/>
        </p:nvSpPr>
        <p:spPr bwMode="auto">
          <a:xfrm>
            <a:off x="4210050" y="46038"/>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1800">
                <a:solidFill>
                  <a:schemeClr val="bg1"/>
                </a:solidFill>
                <a:cs typeface="Arial" charset="0"/>
              </a:rPr>
              <a:t>Hydrological Components</a:t>
            </a:r>
          </a:p>
        </p:txBody>
      </p:sp>
      <p:sp>
        <p:nvSpPr>
          <p:cNvPr id="50208"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p>
        </p:txBody>
      </p:sp>
      <p:sp>
        <p:nvSpPr>
          <p:cNvPr id="50209"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1800">
                <a:solidFill>
                  <a:srgbClr val="7F7F7F"/>
                </a:solidFill>
                <a:cs typeface="Arial" charset="0"/>
              </a:rPr>
              <a:t>Outline</a:t>
            </a:r>
          </a:p>
        </p:txBody>
      </p:sp>
      <p:sp>
        <p:nvSpPr>
          <p:cNvPr id="36" name="Rectangle 8"/>
          <p:cNvSpPr>
            <a:spLocks/>
          </p:cNvSpPr>
          <p:nvPr/>
        </p:nvSpPr>
        <p:spPr bwMode="auto">
          <a:xfrm>
            <a:off x="7521575" y="47625"/>
            <a:ext cx="1258888" cy="276225"/>
          </a:xfrm>
          <a:prstGeom prst="rect">
            <a:avLst/>
          </a:prstGeom>
          <a:noFill/>
          <a:ln w="12700">
            <a:noFill/>
            <a:miter lim="800000"/>
            <a:headEnd/>
            <a:tailEnd/>
          </a:ln>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sz="1800" dirty="0">
                <a:solidFill>
                  <a:schemeClr val="bg1">
                    <a:lumMod val="50000"/>
                  </a:schemeClr>
                </a:solidFill>
                <a:latin typeface="Arial" pitchFamily="-108" charset="0"/>
                <a:ea typeface="Arial" pitchFamily="-108" charset="0"/>
                <a:cs typeface="Arial" pitchFamily="-108" charset="0"/>
                <a:sym typeface="Arial" pitchFamily="-108" charset="0"/>
              </a:rPr>
              <a:t>Conclusions</a:t>
            </a:r>
          </a:p>
        </p:txBody>
      </p:sp>
      <p:sp>
        <p:nvSpPr>
          <p:cNvPr id="37" name="Rectangle 7"/>
          <p:cNvSpPr>
            <a:spLocks/>
          </p:cNvSpPr>
          <p:nvPr/>
        </p:nvSpPr>
        <p:spPr bwMode="auto">
          <a:xfrm>
            <a:off x="4919663" y="42863"/>
            <a:ext cx="2014537" cy="276225"/>
          </a:xfrm>
          <a:prstGeom prst="rect">
            <a:avLst/>
          </a:prstGeom>
          <a:noFill/>
          <a:ln w="12700">
            <a:noFill/>
            <a:miter lim="800000"/>
            <a:headEnd/>
            <a:tailEnd/>
          </a:ln>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sz="1800" dirty="0" err="1">
                <a:solidFill>
                  <a:schemeClr val="bg1">
                    <a:lumMod val="50000"/>
                  </a:schemeClr>
                </a:solidFill>
                <a:latin typeface="Arial" pitchFamily="-108" charset="0"/>
                <a:ea typeface="Arial" pitchFamily="-108" charset="0"/>
                <a:cs typeface="Arial" pitchFamily="-108" charset="0"/>
                <a:sym typeface="Arial" pitchFamily="-108" charset="0"/>
              </a:rPr>
              <a:t>Informatic</a:t>
            </a:r>
            <a:r>
              <a:rPr lang="en-US" sz="1800" dirty="0">
                <a:solidFill>
                  <a:schemeClr val="bg1">
                    <a:lumMod val="50000"/>
                  </a:schemeClr>
                </a:solidFill>
                <a:latin typeface="Arial" pitchFamily="-108" charset="0"/>
                <a:ea typeface="Arial" pitchFamily="-108" charset="0"/>
                <a:cs typeface="Arial" pitchFamily="-108" charset="0"/>
                <a:sym typeface="Arial" pitchFamily="-108" charset="0"/>
              </a:rPr>
              <a:t> Structure</a:t>
            </a:r>
          </a:p>
        </p:txBody>
      </p:sp>
      <p:sp>
        <p:nvSpPr>
          <p:cNvPr id="50212" name="Rectangle 7"/>
          <p:cNvSpPr>
            <a:spLocks/>
          </p:cNvSpPr>
          <p:nvPr/>
        </p:nvSpPr>
        <p:spPr bwMode="auto">
          <a:xfrm>
            <a:off x="1600200" y="36513"/>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1800">
                <a:solidFill>
                  <a:schemeClr val="bg1"/>
                </a:solidFill>
                <a:cs typeface="Arial" charset="0"/>
              </a:rPr>
              <a:t>Hydrological Components</a:t>
            </a:r>
          </a:p>
        </p:txBody>
      </p:sp>
      <p:sp>
        <p:nvSpPr>
          <p:cNvPr id="50214" name="Rettangolo 18"/>
          <p:cNvSpPr>
            <a:spLocks noChangeArrowheads="1"/>
          </p:cNvSpPr>
          <p:nvPr/>
        </p:nvSpPr>
        <p:spPr bwMode="auto">
          <a:xfrm>
            <a:off x="1079500" y="6448425"/>
            <a:ext cx="192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chemeClr val="bg1"/>
                </a:solidFill>
                <a:latin typeface="Times New Roman" charset="0"/>
              </a:rPr>
              <a:t>Leipzig 05 July 2012</a:t>
            </a:r>
          </a:p>
        </p:txBody>
      </p:sp>
      <p:sp>
        <p:nvSpPr>
          <p:cNvPr id="50215"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chemeClr val="bg1"/>
                </a:solidFill>
                <a:latin typeface="Times New Roman" charset="0"/>
              </a:rPr>
              <a:t>G. Formetta, </a:t>
            </a:r>
          </a:p>
        </p:txBody>
      </p:sp>
      <p:sp>
        <p:nvSpPr>
          <p:cNvPr id="40"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45"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Basin Delineation</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6"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47" name="TextBox 46"/>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sp>
        <p:nvSpPr>
          <p:cNvPr id="48"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49"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chemeClr val="bg1"/>
                </a:solidFill>
                <a:latin typeface="Arial" pitchFamily="-108" charset="0"/>
                <a:ea typeface="Arial" pitchFamily="-108" charset="0"/>
                <a:cs typeface="Arial" pitchFamily="-108" charset="0"/>
                <a:sym typeface="Arial" pitchFamily="-108" charset="0"/>
              </a:rPr>
              <a:t>Hydrological </a:t>
            </a:r>
            <a:r>
              <a:rPr lang="en-US" dirty="0" smtClean="0">
                <a:solidFill>
                  <a:schemeClr val="bg1"/>
                </a:solidFill>
                <a:latin typeface="Arial" pitchFamily="-108" charset="0"/>
                <a:ea typeface="Arial" pitchFamily="-108" charset="0"/>
                <a:cs typeface="Arial" pitchFamily="-108" charset="0"/>
                <a:sym typeface="Arial" pitchFamily="-108" charset="0"/>
              </a:rPr>
              <a:t>Components</a:t>
            </a:r>
            <a:endParaRPr lang="en-US" dirty="0">
              <a:solidFill>
                <a:schemeClr val="bg1"/>
              </a:solidFill>
              <a:latin typeface="Arial" pitchFamily="-108" charset="0"/>
              <a:ea typeface="Arial" pitchFamily="-108" charset="0"/>
              <a:cs typeface="Arial" pitchFamily="-108" charset="0"/>
              <a:sym typeface="Arial" pitchFamily="-108" charset="0"/>
            </a:endParaRPr>
          </a:p>
        </p:txBody>
      </p:sp>
      <p:sp useBgFill="1">
        <p:nvSpPr>
          <p:cNvPr id="42" name="TextBox 41"/>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Tree>
    <p:extLst>
      <p:ext uri="{BB962C8B-B14F-4D97-AF65-F5344CB8AC3E}">
        <p14:creationId xmlns:p14="http://schemas.microsoft.com/office/powerpoint/2010/main" val="1842711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3-03-09 at 11.02.1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0325" y="885317"/>
            <a:ext cx="5277475" cy="2167881"/>
          </a:xfrm>
          <a:prstGeom prst="rect">
            <a:avLst/>
          </a:prstGeom>
        </p:spPr>
      </p:pic>
      <p:sp>
        <p:nvSpPr>
          <p:cNvPr id="4"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6C77448F-4A14-DD4C-83E7-841BD493320C}" type="slidenum">
              <a:rPr lang="en-US" sz="1700">
                <a:latin typeface="Times New Roman" charset="0"/>
                <a:cs typeface="Times New Roman" charset="0"/>
                <a:sym typeface="Times New Roman" charset="0"/>
              </a:rPr>
              <a:pPr eaLnBrk="1" hangingPunct="1"/>
              <a:t>79</a:t>
            </a:fld>
            <a:endParaRPr lang="en-US" sz="1700">
              <a:latin typeface="Times New Roman" charset="0"/>
              <a:cs typeface="Times New Roman" charset="0"/>
              <a:sym typeface="Times New Roman" charset="0"/>
            </a:endParaRPr>
          </a:p>
        </p:txBody>
      </p:sp>
      <p:sp>
        <p:nvSpPr>
          <p:cNvPr id="5" name="Rectangle 2"/>
          <p:cNvSpPr>
            <a:spLocks/>
          </p:cNvSpPr>
          <p:nvPr/>
        </p:nvSpPr>
        <p:spPr bwMode="auto">
          <a:xfrm>
            <a:off x="1528763" y="55563"/>
            <a:ext cx="731837" cy="277812"/>
          </a:xfrm>
          <a:prstGeom prst="rect">
            <a:avLst/>
          </a:prstGeom>
          <a:noFill/>
          <a:ln w="12700">
            <a:noFill/>
            <a:miter lim="800000"/>
            <a:headEnd/>
            <a:tailEnd/>
          </a:ln>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sz="1800" dirty="0">
                <a:solidFill>
                  <a:schemeClr val="bg1">
                    <a:lumMod val="50000"/>
                  </a:schemeClr>
                </a:solidFill>
                <a:latin typeface="Arial" pitchFamily="-108" charset="0"/>
                <a:ea typeface="Arial" pitchFamily="-108" charset="0"/>
                <a:cs typeface="Arial" pitchFamily="-108" charset="0"/>
                <a:sym typeface="Arial" pitchFamily="-108" charset="0"/>
              </a:rPr>
              <a:t>Outline</a:t>
            </a:r>
          </a:p>
        </p:txBody>
      </p:sp>
      <p:sp>
        <p:nvSpPr>
          <p:cNvPr id="6" name="Rectangle 8"/>
          <p:cNvSpPr>
            <a:spLocks/>
          </p:cNvSpPr>
          <p:nvPr/>
        </p:nvSpPr>
        <p:spPr bwMode="auto">
          <a:xfrm>
            <a:off x="5170488" y="47625"/>
            <a:ext cx="1833562" cy="277813"/>
          </a:xfrm>
          <a:prstGeom prst="rect">
            <a:avLst/>
          </a:prstGeom>
          <a:noFill/>
          <a:ln w="12700">
            <a:noFill/>
            <a:miter lim="800000"/>
            <a:headEnd/>
            <a:tailEnd/>
          </a:ln>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sz="1800" dirty="0">
                <a:solidFill>
                  <a:schemeClr val="bg1">
                    <a:lumMod val="50000"/>
                  </a:schemeClr>
                </a:solidFill>
                <a:latin typeface="Arial" pitchFamily="-108" charset="0"/>
                <a:ea typeface="Arial" pitchFamily="-108" charset="0"/>
                <a:cs typeface="Arial" pitchFamily="-108" charset="0"/>
                <a:sym typeface="Arial" pitchFamily="-108" charset="0"/>
              </a:rPr>
              <a:t>Calibration Issues</a:t>
            </a:r>
          </a:p>
        </p:txBody>
      </p:sp>
      <p:sp>
        <p:nvSpPr>
          <p:cNvPr id="7" name="Rectangle 9"/>
          <p:cNvSpPr>
            <a:spLocks/>
          </p:cNvSpPr>
          <p:nvPr/>
        </p:nvSpPr>
        <p:spPr bwMode="auto">
          <a:xfrm>
            <a:off x="7107238" y="49213"/>
            <a:ext cx="2116137" cy="222250"/>
          </a:xfrm>
          <a:prstGeom prst="rect">
            <a:avLst/>
          </a:prstGeom>
          <a:noFill/>
          <a:ln w="12700">
            <a:noFill/>
            <a:miter lim="800000"/>
            <a:headEnd/>
            <a:tailEnd/>
          </a:ln>
        </p:spPr>
        <p:txBody>
          <a:bodyPr lIns="0" tIns="0" rIns="0" bIns="0"/>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sz="1800" dirty="0">
                <a:solidFill>
                  <a:schemeClr val="bg1">
                    <a:lumMod val="50000"/>
                  </a:schemeClr>
                </a:solidFill>
                <a:latin typeface="Arial" pitchFamily="-108" charset="0"/>
                <a:ea typeface="Arial" pitchFamily="-108" charset="0"/>
                <a:cs typeface="Arial" pitchFamily="-108" charset="0"/>
                <a:sym typeface="Arial" pitchFamily="-108" charset="0"/>
              </a:rPr>
              <a:t>Data Assimilation</a:t>
            </a:r>
          </a:p>
        </p:txBody>
      </p:sp>
      <p:sp>
        <p:nvSpPr>
          <p:cNvPr id="8" name="Rectangle 1"/>
          <p:cNvSpPr>
            <a:spLocks/>
          </p:cNvSpPr>
          <p:nvPr/>
        </p:nvSpPr>
        <p:spPr bwMode="auto">
          <a:xfrm>
            <a:off x="166688" y="46038"/>
            <a:ext cx="1052512" cy="277812"/>
          </a:xfrm>
          <a:prstGeom prst="rect">
            <a:avLst/>
          </a:prstGeom>
          <a:noFill/>
          <a:ln w="12700">
            <a:noFill/>
            <a:miter lim="800000"/>
            <a:headEnd/>
            <a:tailEnd/>
          </a:ln>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sz="1800" dirty="0">
                <a:solidFill>
                  <a:schemeClr val="bg1">
                    <a:lumMod val="50000"/>
                  </a:schemeClr>
                </a:solidFill>
                <a:latin typeface="Arial" pitchFamily="-108" charset="0"/>
                <a:ea typeface="Arial" pitchFamily="-108" charset="0"/>
                <a:cs typeface="Arial" pitchFamily="-108" charset="0"/>
                <a:sym typeface="Arial" pitchFamily="-108" charset="0"/>
              </a:rPr>
              <a:t>Motivation</a:t>
            </a:r>
          </a:p>
        </p:txBody>
      </p:sp>
      <p:sp>
        <p:nvSpPr>
          <p:cNvPr id="51209" name="Rectangle 7"/>
          <p:cNvSpPr>
            <a:spLocks/>
          </p:cNvSpPr>
          <p:nvPr/>
        </p:nvSpPr>
        <p:spPr bwMode="auto">
          <a:xfrm>
            <a:off x="2486025" y="46038"/>
            <a:ext cx="25273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1800">
                <a:solidFill>
                  <a:schemeClr val="bg1"/>
                </a:solidFill>
                <a:cs typeface="Arial" charset="0"/>
              </a:rPr>
              <a:t>Hydrological Component</a:t>
            </a:r>
          </a:p>
        </p:txBody>
      </p:sp>
      <p:sp>
        <p:nvSpPr>
          <p:cNvPr id="51211"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chemeClr val="bg1"/>
                </a:solidFill>
                <a:latin typeface="Times New Roman" charset="0"/>
              </a:rPr>
              <a:t>Trento 17 June 2011</a:t>
            </a:r>
          </a:p>
        </p:txBody>
      </p:sp>
      <p:sp>
        <p:nvSpPr>
          <p:cNvPr id="51212"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chemeClr val="bg1"/>
                </a:solidFill>
                <a:latin typeface="Times New Roman" charset="0"/>
              </a:rPr>
              <a:t>G. Formetta, </a:t>
            </a:r>
          </a:p>
        </p:txBody>
      </p:sp>
      <p:sp>
        <p:nvSpPr>
          <p:cNvPr id="51213" name="Rectangle 8"/>
          <p:cNvSpPr>
            <a:spLocks/>
          </p:cNvSpPr>
          <p:nvPr/>
        </p:nvSpPr>
        <p:spPr bwMode="auto">
          <a:xfrm>
            <a:off x="2819400" y="533400"/>
            <a:ext cx="53403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l">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2200" dirty="0">
                <a:cs typeface="Arial" charset="0"/>
              </a:rPr>
              <a:t>Snow </a:t>
            </a:r>
            <a:r>
              <a:rPr lang="en-US" sz="2200" dirty="0" smtClean="0">
                <a:cs typeface="Arial" charset="0"/>
              </a:rPr>
              <a:t>Melt </a:t>
            </a:r>
            <a:r>
              <a:rPr lang="en-US" sz="2200" dirty="0">
                <a:cs typeface="Arial" charset="0"/>
              </a:rPr>
              <a:t>and SWE model</a:t>
            </a:r>
          </a:p>
        </p:txBody>
      </p:sp>
      <p:sp>
        <p:nvSpPr>
          <p:cNvPr id="51215" name="Rettangolo 18"/>
          <p:cNvSpPr>
            <a:spLocks noChangeArrowheads="1"/>
          </p:cNvSpPr>
          <p:nvPr/>
        </p:nvSpPr>
        <p:spPr bwMode="auto">
          <a:xfrm>
            <a:off x="1109663" y="644842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chemeClr val="bg1"/>
                </a:solidFill>
                <a:latin typeface="Times New Roman" charset="0"/>
              </a:rPr>
              <a:t>Trento 24 June 2011</a:t>
            </a:r>
          </a:p>
        </p:txBody>
      </p:sp>
      <p:pic>
        <p:nvPicPr>
          <p:cNvPr id="51217" name="Immagine 22" descr="Immagine 6.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241" y="4391971"/>
            <a:ext cx="3733800" cy="134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19"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p>
        </p:txBody>
      </p:sp>
      <p:sp>
        <p:nvSpPr>
          <p:cNvPr id="51220"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1800">
                <a:solidFill>
                  <a:srgbClr val="7F7F7F"/>
                </a:solidFill>
                <a:cs typeface="Arial" charset="0"/>
              </a:rPr>
              <a:t>Outline</a:t>
            </a:r>
          </a:p>
        </p:txBody>
      </p:sp>
      <p:sp>
        <p:nvSpPr>
          <p:cNvPr id="34" name="Rectangle 8"/>
          <p:cNvSpPr>
            <a:spLocks/>
          </p:cNvSpPr>
          <p:nvPr/>
        </p:nvSpPr>
        <p:spPr bwMode="auto">
          <a:xfrm>
            <a:off x="7234238" y="47625"/>
            <a:ext cx="1833562" cy="277813"/>
          </a:xfrm>
          <a:prstGeom prst="rect">
            <a:avLst/>
          </a:prstGeom>
          <a:noFill/>
          <a:ln w="12700">
            <a:noFill/>
            <a:miter lim="800000"/>
            <a:headEnd/>
            <a:tailEnd/>
          </a:ln>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sz="1800" dirty="0">
                <a:solidFill>
                  <a:schemeClr val="bg1">
                    <a:lumMod val="50000"/>
                  </a:schemeClr>
                </a:solidFill>
                <a:latin typeface="Arial" pitchFamily="-108" charset="0"/>
                <a:ea typeface="Arial" pitchFamily="-108" charset="0"/>
                <a:cs typeface="Arial" pitchFamily="-108" charset="0"/>
                <a:sym typeface="Arial" pitchFamily="-108" charset="0"/>
              </a:rPr>
              <a:t>Calibration Issues</a:t>
            </a:r>
          </a:p>
        </p:txBody>
      </p:sp>
      <p:sp>
        <p:nvSpPr>
          <p:cNvPr id="35" name="Rectangle 7"/>
          <p:cNvSpPr>
            <a:spLocks/>
          </p:cNvSpPr>
          <p:nvPr/>
        </p:nvSpPr>
        <p:spPr bwMode="auto">
          <a:xfrm>
            <a:off x="1676400" y="76200"/>
            <a:ext cx="2014538" cy="276225"/>
          </a:xfrm>
          <a:prstGeom prst="rect">
            <a:avLst/>
          </a:prstGeom>
          <a:noFill/>
          <a:ln w="12700">
            <a:noFill/>
            <a:miter lim="800000"/>
            <a:headEnd/>
            <a:tailEnd/>
          </a:ln>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sz="1800" dirty="0" err="1">
                <a:solidFill>
                  <a:schemeClr val="bg1">
                    <a:lumMod val="50000"/>
                  </a:schemeClr>
                </a:solidFill>
                <a:latin typeface="Arial" pitchFamily="-108" charset="0"/>
                <a:ea typeface="Arial" pitchFamily="-108" charset="0"/>
                <a:cs typeface="Arial" pitchFamily="-108" charset="0"/>
                <a:sym typeface="Arial" pitchFamily="-108" charset="0"/>
              </a:rPr>
              <a:t>Informatic</a:t>
            </a:r>
            <a:r>
              <a:rPr lang="en-US" sz="1800" dirty="0">
                <a:solidFill>
                  <a:schemeClr val="bg1">
                    <a:lumMod val="50000"/>
                  </a:schemeClr>
                </a:solidFill>
                <a:latin typeface="Arial" pitchFamily="-108" charset="0"/>
                <a:ea typeface="Arial" pitchFamily="-108" charset="0"/>
                <a:cs typeface="Arial" pitchFamily="-108" charset="0"/>
                <a:sym typeface="Arial" pitchFamily="-108" charset="0"/>
              </a:rPr>
              <a:t> Structure</a:t>
            </a:r>
          </a:p>
        </p:txBody>
      </p:sp>
      <p:sp>
        <p:nvSpPr>
          <p:cNvPr id="51223" name="Rectangle 7"/>
          <p:cNvSpPr>
            <a:spLocks/>
          </p:cNvSpPr>
          <p:nvPr/>
        </p:nvSpPr>
        <p:spPr bwMode="auto">
          <a:xfrm>
            <a:off x="4210050" y="46038"/>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1800">
                <a:solidFill>
                  <a:schemeClr val="bg1"/>
                </a:solidFill>
                <a:cs typeface="Arial" charset="0"/>
              </a:rPr>
              <a:t>Hydrological Components</a:t>
            </a:r>
          </a:p>
        </p:txBody>
      </p:sp>
      <p:sp>
        <p:nvSpPr>
          <p:cNvPr id="51224"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p>
        </p:txBody>
      </p:sp>
      <p:sp>
        <p:nvSpPr>
          <p:cNvPr id="51225"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1800">
                <a:solidFill>
                  <a:srgbClr val="7F7F7F"/>
                </a:solidFill>
                <a:cs typeface="Arial" charset="0"/>
              </a:rPr>
              <a:t>Outline</a:t>
            </a:r>
          </a:p>
        </p:txBody>
      </p:sp>
      <p:sp>
        <p:nvSpPr>
          <p:cNvPr id="30" name="Rectangle 8"/>
          <p:cNvSpPr>
            <a:spLocks/>
          </p:cNvSpPr>
          <p:nvPr/>
        </p:nvSpPr>
        <p:spPr bwMode="auto">
          <a:xfrm>
            <a:off x="7521575" y="47625"/>
            <a:ext cx="1258888" cy="276225"/>
          </a:xfrm>
          <a:prstGeom prst="rect">
            <a:avLst/>
          </a:prstGeom>
          <a:noFill/>
          <a:ln w="12700">
            <a:noFill/>
            <a:miter lim="800000"/>
            <a:headEnd/>
            <a:tailEnd/>
          </a:ln>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sz="1800" dirty="0">
                <a:solidFill>
                  <a:schemeClr val="bg1">
                    <a:lumMod val="50000"/>
                  </a:schemeClr>
                </a:solidFill>
                <a:latin typeface="Arial" pitchFamily="-108" charset="0"/>
                <a:ea typeface="Arial" pitchFamily="-108" charset="0"/>
                <a:cs typeface="Arial" pitchFamily="-108" charset="0"/>
                <a:sym typeface="Arial" pitchFamily="-108" charset="0"/>
              </a:rPr>
              <a:t>Conclusions</a:t>
            </a:r>
          </a:p>
        </p:txBody>
      </p:sp>
      <p:sp>
        <p:nvSpPr>
          <p:cNvPr id="31" name="Rectangle 7"/>
          <p:cNvSpPr>
            <a:spLocks/>
          </p:cNvSpPr>
          <p:nvPr/>
        </p:nvSpPr>
        <p:spPr bwMode="auto">
          <a:xfrm>
            <a:off x="4919663" y="42863"/>
            <a:ext cx="2014537" cy="276225"/>
          </a:xfrm>
          <a:prstGeom prst="rect">
            <a:avLst/>
          </a:prstGeom>
          <a:noFill/>
          <a:ln w="12700">
            <a:noFill/>
            <a:miter lim="800000"/>
            <a:headEnd/>
            <a:tailEnd/>
          </a:ln>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sz="1800" dirty="0" err="1">
                <a:solidFill>
                  <a:schemeClr val="bg1">
                    <a:lumMod val="50000"/>
                  </a:schemeClr>
                </a:solidFill>
                <a:latin typeface="Arial" pitchFamily="-108" charset="0"/>
                <a:ea typeface="Arial" pitchFamily="-108" charset="0"/>
                <a:cs typeface="Arial" pitchFamily="-108" charset="0"/>
                <a:sym typeface="Arial" pitchFamily="-108" charset="0"/>
              </a:rPr>
              <a:t>Informatic</a:t>
            </a:r>
            <a:r>
              <a:rPr lang="en-US" sz="1800" dirty="0">
                <a:solidFill>
                  <a:schemeClr val="bg1">
                    <a:lumMod val="50000"/>
                  </a:schemeClr>
                </a:solidFill>
                <a:latin typeface="Arial" pitchFamily="-108" charset="0"/>
                <a:ea typeface="Arial" pitchFamily="-108" charset="0"/>
                <a:cs typeface="Arial" pitchFamily="-108" charset="0"/>
                <a:sym typeface="Arial" pitchFamily="-108" charset="0"/>
              </a:rPr>
              <a:t> Structure</a:t>
            </a:r>
          </a:p>
        </p:txBody>
      </p:sp>
      <p:sp>
        <p:nvSpPr>
          <p:cNvPr id="51228" name="Rectangle 7"/>
          <p:cNvSpPr>
            <a:spLocks/>
          </p:cNvSpPr>
          <p:nvPr/>
        </p:nvSpPr>
        <p:spPr bwMode="auto">
          <a:xfrm>
            <a:off x="1600200" y="36513"/>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1800">
                <a:solidFill>
                  <a:schemeClr val="bg1"/>
                </a:solidFill>
                <a:cs typeface="Arial" charset="0"/>
              </a:rPr>
              <a:t>Hydrological Components</a:t>
            </a:r>
          </a:p>
        </p:txBody>
      </p:sp>
      <p:sp>
        <p:nvSpPr>
          <p:cNvPr id="51231" name="Rettangolo 18"/>
          <p:cNvSpPr>
            <a:spLocks noChangeArrowheads="1"/>
          </p:cNvSpPr>
          <p:nvPr/>
        </p:nvSpPr>
        <p:spPr bwMode="auto">
          <a:xfrm>
            <a:off x="1079500" y="6448425"/>
            <a:ext cx="192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chemeClr val="bg1"/>
                </a:solidFill>
                <a:latin typeface="Times New Roman" charset="0"/>
              </a:rPr>
              <a:t>Leipzig 05 July 2012</a:t>
            </a:r>
          </a:p>
        </p:txBody>
      </p:sp>
      <p:sp>
        <p:nvSpPr>
          <p:cNvPr id="51232"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chemeClr val="bg1"/>
                </a:solidFill>
                <a:latin typeface="Times New Roman" charset="0"/>
              </a:rPr>
              <a:t>G. Formetta, </a:t>
            </a:r>
          </a:p>
        </p:txBody>
      </p:sp>
      <p:pic>
        <p:nvPicPr>
          <p:cNvPr id="2" name="Picture 1" descr="Screen Shot 2013-03-09 at 11.03.3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427" y="854105"/>
            <a:ext cx="2798536" cy="3268362"/>
          </a:xfrm>
          <a:prstGeom prst="rect">
            <a:avLst/>
          </a:prstGeom>
        </p:spPr>
      </p:pic>
      <p:pic>
        <p:nvPicPr>
          <p:cNvPr id="9" name="Picture 8" descr="Screen Shot 2013-03-09 at 11.02.26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49432" y="2782782"/>
            <a:ext cx="5265372" cy="2082624"/>
          </a:xfrm>
          <a:prstGeom prst="rect">
            <a:avLst/>
          </a:prstGeom>
        </p:spPr>
      </p:pic>
      <p:pic>
        <p:nvPicPr>
          <p:cNvPr id="10" name="Picture 9" descr="Screen Shot 2013-03-09 at 11.02.41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01838" y="4598766"/>
            <a:ext cx="5116487" cy="1819838"/>
          </a:xfrm>
          <a:prstGeom prst="rect">
            <a:avLst/>
          </a:prstGeom>
        </p:spPr>
      </p:pic>
      <p:sp>
        <p:nvSpPr>
          <p:cNvPr id="33"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8"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Basin Delineation</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39"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40" name="TextBox 39"/>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sp>
        <p:nvSpPr>
          <p:cNvPr id="41"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42"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chemeClr val="bg1"/>
                </a:solidFill>
                <a:latin typeface="Arial" pitchFamily="-108" charset="0"/>
                <a:ea typeface="Arial" pitchFamily="-108" charset="0"/>
                <a:cs typeface="Arial" pitchFamily="-108" charset="0"/>
                <a:sym typeface="Arial" pitchFamily="-108" charset="0"/>
              </a:rPr>
              <a:t>Hydrological </a:t>
            </a:r>
            <a:r>
              <a:rPr lang="en-US" dirty="0" smtClean="0">
                <a:solidFill>
                  <a:schemeClr val="bg1"/>
                </a:solidFill>
                <a:latin typeface="Arial" pitchFamily="-108" charset="0"/>
                <a:ea typeface="Arial" pitchFamily="-108" charset="0"/>
                <a:cs typeface="Arial" pitchFamily="-108" charset="0"/>
                <a:sym typeface="Arial" pitchFamily="-108" charset="0"/>
              </a:rPr>
              <a:t>Components</a:t>
            </a:r>
            <a:endParaRPr lang="en-US" dirty="0">
              <a:solidFill>
                <a:schemeClr val="bg1"/>
              </a:solidFill>
              <a:latin typeface="Arial" pitchFamily="-108" charset="0"/>
              <a:ea typeface="Arial" pitchFamily="-108" charset="0"/>
              <a:cs typeface="Arial" pitchFamily="-108" charset="0"/>
              <a:sym typeface="Arial" pitchFamily="-108" charset="0"/>
            </a:endParaRPr>
          </a:p>
        </p:txBody>
      </p:sp>
      <p:sp useBgFill="1">
        <p:nvSpPr>
          <p:cNvPr id="36" name="TextBox 35"/>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Tree>
    <p:extLst>
      <p:ext uri="{BB962C8B-B14F-4D97-AF65-F5344CB8AC3E}">
        <p14:creationId xmlns:p14="http://schemas.microsoft.com/office/powerpoint/2010/main" val="23828127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OMS Console Versions</a:t>
            </a:r>
            <a:endParaRPr lang="en-US" dirty="0"/>
          </a:p>
        </p:txBody>
      </p:sp>
      <p:pic>
        <p:nvPicPr>
          <p:cNvPr id="6" name="Picture 5"/>
          <p:cNvPicPr>
            <a:picLocks noChangeAspect="1" noChangeArrowheads="1"/>
          </p:cNvPicPr>
          <p:nvPr/>
        </p:nvPicPr>
        <p:blipFill>
          <a:blip r:embed="rId2" cstate="print"/>
          <a:srcRect/>
          <a:stretch>
            <a:fillRect/>
          </a:stretch>
        </p:blipFill>
        <p:spPr bwMode="auto">
          <a:xfrm>
            <a:off x="1371600" y="1600200"/>
            <a:ext cx="2286000" cy="2133600"/>
          </a:xfrm>
          <a:prstGeom prst="rect">
            <a:avLst/>
          </a:prstGeom>
          <a:ln>
            <a:noFill/>
          </a:ln>
          <a:effectLst>
            <a:outerShdw blurRad="190500" algn="tl" rotWithShape="0">
              <a:srgbClr val="000000">
                <a:alpha val="70000"/>
              </a:srgbClr>
            </a:outerShdw>
          </a:effectLst>
        </p:spPr>
      </p:pic>
      <p:sp>
        <p:nvSpPr>
          <p:cNvPr id="8" name="TextBox 7"/>
          <p:cNvSpPr txBox="1"/>
          <p:nvPr/>
        </p:nvSpPr>
        <p:spPr>
          <a:xfrm>
            <a:off x="685800" y="3505200"/>
            <a:ext cx="505267" cy="369332"/>
          </a:xfrm>
          <a:prstGeom prst="rect">
            <a:avLst/>
          </a:prstGeom>
          <a:noFill/>
        </p:spPr>
        <p:txBody>
          <a:bodyPr wrap="none" rtlCol="0">
            <a:spAutoFit/>
          </a:bodyPr>
          <a:lstStyle/>
          <a:p>
            <a:r>
              <a:rPr lang="en-US" dirty="0" smtClean="0"/>
              <a:t>1.0</a:t>
            </a:r>
            <a:endParaRPr lang="en-US" dirty="0"/>
          </a:p>
        </p:txBody>
      </p:sp>
      <p:sp>
        <p:nvSpPr>
          <p:cNvPr id="9" name="TextBox 8"/>
          <p:cNvSpPr txBox="1"/>
          <p:nvPr/>
        </p:nvSpPr>
        <p:spPr>
          <a:xfrm>
            <a:off x="1905000" y="4495800"/>
            <a:ext cx="505267" cy="369332"/>
          </a:xfrm>
          <a:prstGeom prst="rect">
            <a:avLst/>
          </a:prstGeom>
          <a:noFill/>
        </p:spPr>
        <p:txBody>
          <a:bodyPr wrap="none" rtlCol="0">
            <a:spAutoFit/>
          </a:bodyPr>
          <a:lstStyle/>
          <a:p>
            <a:r>
              <a:rPr lang="en-US" dirty="0" smtClean="0"/>
              <a:t>2.2</a:t>
            </a:r>
            <a:endParaRPr lang="en-US" dirty="0"/>
          </a:p>
        </p:txBody>
      </p:sp>
      <p:sp>
        <p:nvSpPr>
          <p:cNvPr id="10" name="TextBox 9"/>
          <p:cNvSpPr txBox="1"/>
          <p:nvPr/>
        </p:nvSpPr>
        <p:spPr>
          <a:xfrm>
            <a:off x="3429000" y="5867400"/>
            <a:ext cx="505267" cy="369332"/>
          </a:xfrm>
          <a:prstGeom prst="rect">
            <a:avLst/>
          </a:prstGeom>
          <a:noFill/>
        </p:spPr>
        <p:txBody>
          <a:bodyPr wrap="none" rtlCol="0">
            <a:spAutoFit/>
          </a:bodyPr>
          <a:lstStyle/>
          <a:p>
            <a:r>
              <a:rPr lang="en-US" dirty="0" smtClean="0"/>
              <a:t>3.0</a:t>
            </a:r>
            <a:endParaRPr lang="en-US" dirty="0"/>
          </a:p>
        </p:txBody>
      </p:sp>
      <p:pic>
        <p:nvPicPr>
          <p:cNvPr id="7" name="Picture 4"/>
          <p:cNvPicPr>
            <a:picLocks noChangeAspect="1" noChangeArrowheads="1"/>
          </p:cNvPicPr>
          <p:nvPr/>
        </p:nvPicPr>
        <p:blipFill>
          <a:blip r:embed="rId3" cstate="print"/>
          <a:srcRect/>
          <a:stretch>
            <a:fillRect/>
          </a:stretch>
        </p:blipFill>
        <p:spPr bwMode="auto">
          <a:xfrm>
            <a:off x="2819400" y="1905000"/>
            <a:ext cx="3887875" cy="2590800"/>
          </a:xfrm>
          <a:prstGeom prst="rect">
            <a:avLst/>
          </a:prstGeom>
          <a:ln>
            <a:noFill/>
          </a:ln>
          <a:effectLst>
            <a:outerShdw blurRad="190500" algn="tl" rotWithShape="0">
              <a:srgbClr val="000000">
                <a:alpha val="70000"/>
              </a:srgbClr>
            </a:outerShdw>
          </a:effectLst>
        </p:spPr>
      </p:pic>
      <p:pic>
        <p:nvPicPr>
          <p:cNvPr id="5" name="Picture 4" descr="snapshot1.png"/>
          <p:cNvPicPr>
            <a:picLocks noChangeAspect="1"/>
          </p:cNvPicPr>
          <p:nvPr/>
        </p:nvPicPr>
        <p:blipFill>
          <a:blip r:embed="rId4" cstate="print"/>
          <a:stretch>
            <a:fillRect/>
          </a:stretch>
        </p:blipFill>
        <p:spPr>
          <a:xfrm>
            <a:off x="3962400" y="2514600"/>
            <a:ext cx="4126137" cy="3429000"/>
          </a:xfrm>
          <a:prstGeom prst="rect">
            <a:avLst/>
          </a:prstGeom>
          <a:ln>
            <a:noFill/>
          </a:ln>
          <a:effectLst>
            <a:outerShdw blurRad="190500" algn="tl" rotWithShape="0">
              <a:srgbClr val="000000">
                <a:alpha val="70000"/>
              </a:srgbClr>
            </a:outerShdw>
          </a:effectLst>
        </p:spPr>
      </p:pic>
      <p:sp>
        <p:nvSpPr>
          <p:cNvPr id="4" name="Slide Number Placeholder 3"/>
          <p:cNvSpPr>
            <a:spLocks noGrp="1"/>
          </p:cNvSpPr>
          <p:nvPr>
            <p:ph type="sldNum" sz="quarter" idx="12"/>
          </p:nvPr>
        </p:nvSpPr>
        <p:spPr/>
        <p:txBody>
          <a:bodyPr/>
          <a:lstStyle/>
          <a:p>
            <a:fld id="{E9353CB8-35B8-441F-A176-6CE3BA725640}" type="slidenum">
              <a:rPr lang="en-US" smtClean="0"/>
              <a:pPr/>
              <a:t>8</a:t>
            </a:fld>
            <a:endParaRPr lang="en-US"/>
          </a:p>
        </p:txBody>
      </p:sp>
    </p:spTree>
    <p:extLst>
      <p:ext uri="{BB962C8B-B14F-4D97-AF65-F5344CB8AC3E}">
        <p14:creationId xmlns:p14="http://schemas.microsoft.com/office/powerpoint/2010/main" val="184617150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0A935B1F-E303-CF4D-A682-56B901B455AE}" type="slidenum">
              <a:rPr lang="en-US" smtClean="0">
                <a:solidFill>
                  <a:srgbClr val="000000"/>
                </a:solidFill>
              </a:rPr>
              <a:pPr/>
              <a:t>80</a:t>
            </a:fld>
            <a:endParaRPr lang="en-US">
              <a:solidFill>
                <a:srgbClr val="000000"/>
              </a:solidFill>
            </a:endParaRPr>
          </a:p>
        </p:txBody>
      </p:sp>
      <p:pic>
        <p:nvPicPr>
          <p:cNvPr id="3" name="Picture 2" descr="Screen Shot 2013-03-09 at 3.44.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3727" y="1577804"/>
            <a:ext cx="5417994" cy="4277364"/>
          </a:xfrm>
          <a:prstGeom prst="rect">
            <a:avLst/>
          </a:prstGeom>
        </p:spPr>
      </p:pic>
      <p:sp>
        <p:nvSpPr>
          <p:cNvPr id="6" name="Rectangle 8"/>
          <p:cNvSpPr>
            <a:spLocks/>
          </p:cNvSpPr>
          <p:nvPr/>
        </p:nvSpPr>
        <p:spPr bwMode="auto">
          <a:xfrm>
            <a:off x="2819400" y="533400"/>
            <a:ext cx="534035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l">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2200" dirty="0">
                <a:cs typeface="Arial" charset="0"/>
              </a:rPr>
              <a:t>Snow </a:t>
            </a:r>
            <a:r>
              <a:rPr lang="en-US" sz="2200" dirty="0" smtClean="0">
                <a:cs typeface="Arial" charset="0"/>
              </a:rPr>
              <a:t>Melt </a:t>
            </a:r>
            <a:r>
              <a:rPr lang="en-US" sz="2200" dirty="0">
                <a:cs typeface="Arial" charset="0"/>
              </a:rPr>
              <a:t>and SWE model</a:t>
            </a:r>
          </a:p>
        </p:txBody>
      </p:sp>
      <p:sp>
        <p:nvSpPr>
          <p:cNvPr id="7" name="TextBox 6"/>
          <p:cNvSpPr txBox="1"/>
          <p:nvPr/>
        </p:nvSpPr>
        <p:spPr>
          <a:xfrm>
            <a:off x="267832" y="1208472"/>
            <a:ext cx="2775895" cy="369332"/>
          </a:xfrm>
          <a:prstGeom prst="rect">
            <a:avLst/>
          </a:prstGeom>
          <a:noFill/>
        </p:spPr>
        <p:txBody>
          <a:bodyPr wrap="none" rtlCol="0">
            <a:spAutoFit/>
          </a:bodyPr>
          <a:lstStyle/>
          <a:p>
            <a:r>
              <a:rPr lang="en-US" dirty="0" smtClean="0"/>
              <a:t>SWE-Model: raster mode</a:t>
            </a:r>
            <a:endParaRPr lang="en-US" dirty="0"/>
          </a:p>
        </p:txBody>
      </p:sp>
      <p:sp>
        <p:nvSpPr>
          <p:cNvPr id="8" name="TextBox 7"/>
          <p:cNvSpPr txBox="1"/>
          <p:nvPr/>
        </p:nvSpPr>
        <p:spPr>
          <a:xfrm>
            <a:off x="267832" y="2658079"/>
            <a:ext cx="2629982" cy="2031325"/>
          </a:xfrm>
          <a:prstGeom prst="rect">
            <a:avLst/>
          </a:prstGeom>
          <a:noFill/>
        </p:spPr>
        <p:txBody>
          <a:bodyPr wrap="square" rtlCol="0">
            <a:spAutoFit/>
          </a:bodyPr>
          <a:lstStyle/>
          <a:p>
            <a:pPr marL="285750" indent="-285750">
              <a:buFont typeface="Arial"/>
              <a:buChar char="•"/>
            </a:pPr>
            <a:r>
              <a:rPr lang="en-US" sz="1400" dirty="0" err="1" smtClean="0"/>
              <a:t>Detrended</a:t>
            </a:r>
            <a:r>
              <a:rPr lang="en-US" sz="1400" dirty="0" smtClean="0"/>
              <a:t> </a:t>
            </a:r>
            <a:r>
              <a:rPr lang="en-US" sz="1400" dirty="0" err="1" smtClean="0"/>
              <a:t>kriging</a:t>
            </a:r>
            <a:r>
              <a:rPr lang="en-US" sz="1400" dirty="0" smtClean="0"/>
              <a:t> interpolation for precipitation and air temperature </a:t>
            </a:r>
          </a:p>
          <a:p>
            <a:pPr marL="285750" indent="-285750">
              <a:buFont typeface="Arial"/>
              <a:buChar char="•"/>
            </a:pPr>
            <a:endParaRPr lang="en-US" sz="1400" dirty="0" smtClean="0"/>
          </a:p>
          <a:p>
            <a:pPr marL="285750" indent="-285750">
              <a:buFont typeface="Arial"/>
              <a:buChar char="•"/>
            </a:pPr>
            <a:r>
              <a:rPr lang="en-US" sz="1400" dirty="0" smtClean="0"/>
              <a:t>Parameter set equals to the mean value of the three parameter sets previously estimated.</a:t>
            </a:r>
            <a:endParaRPr lang="en-US" sz="1400" dirty="0"/>
          </a:p>
        </p:txBody>
      </p:sp>
      <p:sp>
        <p:nvSpPr>
          <p:cNvPr id="9"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12"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Basin Delineation</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13"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14" name="TextBox 13"/>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sp>
        <p:nvSpPr>
          <p:cNvPr id="15"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16"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chemeClr val="bg1"/>
                </a:solidFill>
                <a:latin typeface="Arial" pitchFamily="-108" charset="0"/>
                <a:ea typeface="Arial" pitchFamily="-108" charset="0"/>
                <a:cs typeface="Arial" pitchFamily="-108" charset="0"/>
                <a:sym typeface="Arial" pitchFamily="-108" charset="0"/>
              </a:rPr>
              <a:t>Hydrological </a:t>
            </a:r>
            <a:r>
              <a:rPr lang="en-US" dirty="0" smtClean="0">
                <a:solidFill>
                  <a:schemeClr val="bg1"/>
                </a:solidFill>
                <a:latin typeface="Arial" pitchFamily="-108" charset="0"/>
                <a:ea typeface="Arial" pitchFamily="-108" charset="0"/>
                <a:cs typeface="Arial" pitchFamily="-108" charset="0"/>
                <a:sym typeface="Arial" pitchFamily="-108" charset="0"/>
              </a:rPr>
              <a:t>Components</a:t>
            </a:r>
            <a:endParaRPr lang="en-US" dirty="0">
              <a:solidFill>
                <a:schemeClr val="bg1"/>
              </a:solidFill>
              <a:latin typeface="Arial" pitchFamily="-108" charset="0"/>
              <a:ea typeface="Arial" pitchFamily="-108" charset="0"/>
              <a:cs typeface="Arial" pitchFamily="-108" charset="0"/>
              <a:sym typeface="Arial" pitchFamily="-108" charset="0"/>
            </a:endParaRPr>
          </a:p>
        </p:txBody>
      </p:sp>
      <p:sp useBgFill="1">
        <p:nvSpPr>
          <p:cNvPr id="17" name="TextBox 16"/>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Tree>
    <p:extLst>
      <p:ext uri="{BB962C8B-B14F-4D97-AF65-F5344CB8AC3E}">
        <p14:creationId xmlns:p14="http://schemas.microsoft.com/office/powerpoint/2010/main" val="5617504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Gruppo 17"/>
          <p:cNvGrpSpPr>
            <a:grpSpLocks/>
          </p:cNvGrpSpPr>
          <p:nvPr/>
        </p:nvGrpSpPr>
        <p:grpSpPr bwMode="auto">
          <a:xfrm>
            <a:off x="395288" y="760994"/>
            <a:ext cx="4038600" cy="2209800"/>
            <a:chOff x="228600" y="1524000"/>
            <a:chExt cx="4953000" cy="2362200"/>
          </a:xfrm>
        </p:grpSpPr>
        <p:pic>
          <p:nvPicPr>
            <p:cNvPr id="54" name="Immagine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4885272"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Rettangolo 13"/>
            <p:cNvSpPr>
              <a:spLocks noChangeArrowheads="1"/>
            </p:cNvSpPr>
            <p:nvPr/>
          </p:nvSpPr>
          <p:spPr bwMode="auto">
            <a:xfrm>
              <a:off x="304800" y="2514600"/>
              <a:ext cx="762000" cy="609600"/>
            </a:xfrm>
            <a:prstGeom prst="rect">
              <a:avLst/>
            </a:prstGeom>
            <a:solidFill>
              <a:schemeClr val="accent1"/>
            </a:solidFill>
            <a:ln w="12700">
              <a:solidFill>
                <a:schemeClr val="bg1"/>
              </a:solidFill>
              <a:round/>
              <a:headEnd/>
              <a:tailEnd/>
            </a:ln>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smtClean="0">
                <a:solidFill>
                  <a:srgbClr val="000000"/>
                </a:solidFill>
                <a:latin typeface="Arial" charset="0"/>
                <a:ea typeface="ヒラギノ角ゴ ProN W3" charset="0"/>
                <a:cs typeface="ヒラギノ角ゴ ProN W3" charset="0"/>
                <a:sym typeface="Arial" charset="0"/>
              </a:endParaRPr>
            </a:p>
          </p:txBody>
        </p:sp>
        <p:sp>
          <p:nvSpPr>
            <p:cNvPr id="56" name="Rettangolo 14"/>
            <p:cNvSpPr>
              <a:spLocks noChangeArrowheads="1"/>
            </p:cNvSpPr>
            <p:nvPr/>
          </p:nvSpPr>
          <p:spPr bwMode="auto">
            <a:xfrm>
              <a:off x="1371600" y="2667000"/>
              <a:ext cx="3810000" cy="381000"/>
            </a:xfrm>
            <a:prstGeom prst="rect">
              <a:avLst/>
            </a:prstGeom>
            <a:solidFill>
              <a:schemeClr val="accent1"/>
            </a:solidFill>
            <a:ln w="12700">
              <a:solidFill>
                <a:schemeClr val="bg1"/>
              </a:solidFill>
              <a:round/>
              <a:headEnd/>
              <a:tailEnd/>
            </a:ln>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smtClean="0">
                <a:solidFill>
                  <a:srgbClr val="000000"/>
                </a:solidFill>
                <a:latin typeface="Arial" charset="0"/>
                <a:ea typeface="ヒラギノ角ゴ ProN W3" charset="0"/>
                <a:cs typeface="ヒラギノ角ゴ ProN W3" charset="0"/>
                <a:sym typeface="Arial" charset="0"/>
              </a:endParaRPr>
            </a:p>
          </p:txBody>
        </p:sp>
      </p:grpSp>
      <p:sp>
        <p:nvSpPr>
          <p:cNvPr id="4"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EE27C49B-6F77-9A4E-91DC-3D1AA9162F27}" type="slidenum">
              <a:rPr lang="en-US" sz="1700">
                <a:solidFill>
                  <a:srgbClr val="000000"/>
                </a:solidFill>
                <a:latin typeface="Times New Roman" charset="0"/>
                <a:cs typeface="Times New Roman" charset="0"/>
                <a:sym typeface="Times New Roman" charset="0"/>
              </a:rPr>
              <a:pPr eaLnBrk="1" hangingPunct="1"/>
              <a:t>81</a:t>
            </a:fld>
            <a:endParaRPr lang="en-US" sz="1700">
              <a:solidFill>
                <a:srgbClr val="000000"/>
              </a:solidFill>
              <a:latin typeface="Times New Roman" charset="0"/>
              <a:cs typeface="Times New Roman" charset="0"/>
              <a:sym typeface="Times New Roman" charset="0"/>
            </a:endParaRPr>
          </a:p>
        </p:txBody>
      </p:sp>
      <p:sp>
        <p:nvSpPr>
          <p:cNvPr id="5" name="Rectangle 2"/>
          <p:cNvSpPr>
            <a:spLocks/>
          </p:cNvSpPr>
          <p:nvPr/>
        </p:nvSpPr>
        <p:spPr bwMode="auto">
          <a:xfrm>
            <a:off x="1528763" y="55563"/>
            <a:ext cx="731837"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Outline</a:t>
            </a:r>
          </a:p>
        </p:txBody>
      </p:sp>
      <p:sp>
        <p:nvSpPr>
          <p:cNvPr id="6" name="Rectangle 8"/>
          <p:cNvSpPr>
            <a:spLocks/>
          </p:cNvSpPr>
          <p:nvPr/>
        </p:nvSpPr>
        <p:spPr bwMode="auto">
          <a:xfrm>
            <a:off x="517048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7" name="Rectangle 9"/>
          <p:cNvSpPr>
            <a:spLocks/>
          </p:cNvSpPr>
          <p:nvPr/>
        </p:nvSpPr>
        <p:spPr bwMode="auto">
          <a:xfrm>
            <a:off x="7107238" y="49213"/>
            <a:ext cx="2116137" cy="222250"/>
          </a:xfrm>
          <a:prstGeom prst="rect">
            <a:avLst/>
          </a:prstGeom>
          <a:noFill/>
          <a:ln w="12700">
            <a:noFill/>
            <a:miter lim="800000"/>
            <a:headEnd/>
            <a:tailEnd/>
          </a:ln>
        </p:spPr>
        <p:txBody>
          <a:bodyPr lIns="0" tIns="0" rIns="0" bIns="0"/>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Data Assimilation</a:t>
            </a:r>
          </a:p>
        </p:txBody>
      </p:sp>
      <p:sp>
        <p:nvSpPr>
          <p:cNvPr id="8" name="Rectangle 1"/>
          <p:cNvSpPr>
            <a:spLocks/>
          </p:cNvSpPr>
          <p:nvPr/>
        </p:nvSpPr>
        <p:spPr bwMode="auto">
          <a:xfrm>
            <a:off x="166688" y="46038"/>
            <a:ext cx="1052512"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Motivation</a:t>
            </a:r>
          </a:p>
        </p:txBody>
      </p:sp>
      <p:sp>
        <p:nvSpPr>
          <p:cNvPr id="52232" name="Rectangle 7"/>
          <p:cNvSpPr>
            <a:spLocks/>
          </p:cNvSpPr>
          <p:nvPr/>
        </p:nvSpPr>
        <p:spPr bwMode="auto">
          <a:xfrm>
            <a:off x="2486025" y="46038"/>
            <a:ext cx="25273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FFFFFF"/>
                </a:solidFill>
                <a:latin typeface="Arial" charset="0"/>
                <a:ea typeface="ヒラギノ角ゴ ProN W3" charset="0"/>
                <a:cs typeface="Arial" charset="0"/>
                <a:sym typeface="Arial" charset="0"/>
              </a:rPr>
              <a:t>Hydrological Component</a:t>
            </a:r>
          </a:p>
        </p:txBody>
      </p:sp>
      <p:sp>
        <p:nvSpPr>
          <p:cNvPr id="52241"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Trento 17 June 2011</a:t>
            </a:r>
          </a:p>
        </p:txBody>
      </p:sp>
      <p:sp>
        <p:nvSpPr>
          <p:cNvPr id="52242"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G. Formetta, </a:t>
            </a:r>
          </a:p>
        </p:txBody>
      </p:sp>
      <p:sp>
        <p:nvSpPr>
          <p:cNvPr id="52244" name="Rettangolo 18"/>
          <p:cNvSpPr>
            <a:spLocks noChangeArrowheads="1"/>
          </p:cNvSpPr>
          <p:nvPr/>
        </p:nvSpPr>
        <p:spPr bwMode="auto">
          <a:xfrm>
            <a:off x="1109663" y="644842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Trento 24 June 2011</a:t>
            </a:r>
          </a:p>
        </p:txBody>
      </p:sp>
      <p:sp>
        <p:nvSpPr>
          <p:cNvPr id="52246"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smtClean="0">
              <a:solidFill>
                <a:srgbClr val="000000"/>
              </a:solidFill>
              <a:latin typeface="Arial" charset="0"/>
              <a:ea typeface="ヒラギノ角ゴ ProN W3" charset="0"/>
              <a:cs typeface="ヒラギノ角ゴ ProN W3" charset="0"/>
              <a:sym typeface="Arial" charset="0"/>
            </a:endParaRPr>
          </a:p>
        </p:txBody>
      </p:sp>
      <p:sp>
        <p:nvSpPr>
          <p:cNvPr id="52247"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7F7F7F"/>
                </a:solidFill>
                <a:latin typeface="Arial" charset="0"/>
                <a:ea typeface="ヒラギノ角ゴ ProN W3" charset="0"/>
                <a:cs typeface="Arial" charset="0"/>
                <a:sym typeface="Arial" charset="0"/>
              </a:rPr>
              <a:t>Outline</a:t>
            </a:r>
          </a:p>
        </p:txBody>
      </p:sp>
      <p:sp>
        <p:nvSpPr>
          <p:cNvPr id="28" name="Rectangle 8"/>
          <p:cNvSpPr>
            <a:spLocks/>
          </p:cNvSpPr>
          <p:nvPr/>
        </p:nvSpPr>
        <p:spPr bwMode="auto">
          <a:xfrm>
            <a:off x="723423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29" name="Rectangle 7"/>
          <p:cNvSpPr>
            <a:spLocks/>
          </p:cNvSpPr>
          <p:nvPr/>
        </p:nvSpPr>
        <p:spPr bwMode="auto">
          <a:xfrm>
            <a:off x="1676400" y="76200"/>
            <a:ext cx="2014538"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a:solidFill>
                  <a:srgbClr val="FFFFFF">
                    <a:lumMod val="50000"/>
                  </a:srgbClr>
                </a:solidFill>
                <a:latin typeface="Arial" pitchFamily="-108" charset="0"/>
                <a:ea typeface="Arial" pitchFamily="-108" charset="0"/>
                <a:cs typeface="Arial" pitchFamily="-108" charset="0"/>
                <a:sym typeface="Arial" pitchFamily="-108" charset="0"/>
              </a:rPr>
              <a:t>Informatic</a:t>
            </a:r>
            <a:r>
              <a:rPr lang="en-US" dirty="0">
                <a:solidFill>
                  <a:srgbClr val="FFFFFF">
                    <a:lumMod val="50000"/>
                  </a:srgbClr>
                </a:solidFill>
                <a:latin typeface="Arial" pitchFamily="-108" charset="0"/>
                <a:ea typeface="Arial" pitchFamily="-108" charset="0"/>
                <a:cs typeface="Arial" pitchFamily="-108" charset="0"/>
                <a:sym typeface="Arial" pitchFamily="-108" charset="0"/>
              </a:rPr>
              <a:t> Structure</a:t>
            </a:r>
          </a:p>
        </p:txBody>
      </p:sp>
      <p:sp>
        <p:nvSpPr>
          <p:cNvPr id="52250" name="Rectangle 7"/>
          <p:cNvSpPr>
            <a:spLocks/>
          </p:cNvSpPr>
          <p:nvPr/>
        </p:nvSpPr>
        <p:spPr bwMode="auto">
          <a:xfrm>
            <a:off x="4210050" y="46038"/>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FFFFFF"/>
                </a:solidFill>
                <a:latin typeface="Arial" charset="0"/>
                <a:ea typeface="ヒラギノ角ゴ ProN W3" charset="0"/>
                <a:cs typeface="Arial" charset="0"/>
                <a:sym typeface="Arial" charset="0"/>
              </a:rPr>
              <a:t>Hydrological Components</a:t>
            </a:r>
          </a:p>
        </p:txBody>
      </p:sp>
      <p:sp>
        <p:nvSpPr>
          <p:cNvPr id="52251"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smtClean="0">
              <a:solidFill>
                <a:srgbClr val="000000"/>
              </a:solidFill>
              <a:latin typeface="Arial" charset="0"/>
              <a:ea typeface="ヒラギノ角ゴ ProN W3" charset="0"/>
              <a:cs typeface="ヒラギノ角ゴ ProN W3" charset="0"/>
              <a:sym typeface="Arial" charset="0"/>
            </a:endParaRPr>
          </a:p>
        </p:txBody>
      </p:sp>
      <p:sp>
        <p:nvSpPr>
          <p:cNvPr id="52252"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7F7F7F"/>
                </a:solidFill>
                <a:latin typeface="Arial" charset="0"/>
                <a:ea typeface="ヒラギノ角ゴ ProN W3" charset="0"/>
                <a:cs typeface="Arial" charset="0"/>
                <a:sym typeface="Arial" charset="0"/>
              </a:rPr>
              <a:t>Outline</a:t>
            </a:r>
          </a:p>
        </p:txBody>
      </p:sp>
      <p:sp>
        <p:nvSpPr>
          <p:cNvPr id="32" name="Rectangle 8"/>
          <p:cNvSpPr>
            <a:spLocks/>
          </p:cNvSpPr>
          <p:nvPr/>
        </p:nvSpPr>
        <p:spPr bwMode="auto">
          <a:xfrm>
            <a:off x="7521575" y="47625"/>
            <a:ext cx="1258888"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Conclusions</a:t>
            </a:r>
          </a:p>
        </p:txBody>
      </p:sp>
      <p:sp>
        <p:nvSpPr>
          <p:cNvPr id="33" name="Rectangle 7"/>
          <p:cNvSpPr>
            <a:spLocks/>
          </p:cNvSpPr>
          <p:nvPr/>
        </p:nvSpPr>
        <p:spPr bwMode="auto">
          <a:xfrm>
            <a:off x="4919663" y="42863"/>
            <a:ext cx="2014537"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a:solidFill>
                  <a:srgbClr val="FFFFFF">
                    <a:lumMod val="50000"/>
                  </a:srgbClr>
                </a:solidFill>
                <a:latin typeface="Arial" pitchFamily="-108" charset="0"/>
                <a:ea typeface="Arial" pitchFamily="-108" charset="0"/>
                <a:cs typeface="Arial" pitchFamily="-108" charset="0"/>
                <a:sym typeface="Arial" pitchFamily="-108" charset="0"/>
              </a:rPr>
              <a:t>Informatic</a:t>
            </a:r>
            <a:r>
              <a:rPr lang="en-US" dirty="0">
                <a:solidFill>
                  <a:srgbClr val="FFFFFF">
                    <a:lumMod val="50000"/>
                  </a:srgbClr>
                </a:solidFill>
                <a:latin typeface="Arial" pitchFamily="-108" charset="0"/>
                <a:ea typeface="Arial" pitchFamily="-108" charset="0"/>
                <a:cs typeface="Arial" pitchFamily="-108" charset="0"/>
                <a:sym typeface="Arial" pitchFamily="-108" charset="0"/>
              </a:rPr>
              <a:t> Structure</a:t>
            </a:r>
          </a:p>
        </p:txBody>
      </p:sp>
      <p:sp>
        <p:nvSpPr>
          <p:cNvPr id="52255" name="Rectangle 7"/>
          <p:cNvSpPr>
            <a:spLocks/>
          </p:cNvSpPr>
          <p:nvPr/>
        </p:nvSpPr>
        <p:spPr bwMode="auto">
          <a:xfrm>
            <a:off x="1600200" y="36513"/>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FFFFFF"/>
                </a:solidFill>
                <a:latin typeface="Arial" charset="0"/>
                <a:ea typeface="ヒラギノ角ゴ ProN W3" charset="0"/>
                <a:cs typeface="Arial" charset="0"/>
                <a:sym typeface="Arial" charset="0"/>
              </a:rPr>
              <a:t>Hydrological Components</a:t>
            </a:r>
          </a:p>
        </p:txBody>
      </p:sp>
      <p:sp>
        <p:nvSpPr>
          <p:cNvPr id="52257" name="Rettangolo 18"/>
          <p:cNvSpPr>
            <a:spLocks noChangeArrowheads="1"/>
          </p:cNvSpPr>
          <p:nvPr/>
        </p:nvSpPr>
        <p:spPr bwMode="auto">
          <a:xfrm>
            <a:off x="1079500" y="6448425"/>
            <a:ext cx="192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Leipzig 05 July 2012</a:t>
            </a:r>
          </a:p>
        </p:txBody>
      </p:sp>
      <p:sp>
        <p:nvSpPr>
          <p:cNvPr id="52258"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G. Formetta, </a:t>
            </a:r>
          </a:p>
        </p:txBody>
      </p:sp>
      <p:sp>
        <p:nvSpPr>
          <p:cNvPr id="44"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47"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Basin Delineation</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8"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49" name="TextBox 48"/>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sp>
        <p:nvSpPr>
          <p:cNvPr id="50"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51"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chemeClr val="bg1"/>
                </a:solidFill>
                <a:latin typeface="Arial" pitchFamily="-108" charset="0"/>
                <a:ea typeface="Arial" pitchFamily="-108" charset="0"/>
                <a:cs typeface="Arial" pitchFamily="-108" charset="0"/>
                <a:sym typeface="Arial" pitchFamily="-108" charset="0"/>
              </a:rPr>
              <a:t>Hydrological </a:t>
            </a:r>
            <a:r>
              <a:rPr lang="en-US" dirty="0" smtClean="0">
                <a:solidFill>
                  <a:schemeClr val="bg1"/>
                </a:solidFill>
                <a:latin typeface="Arial" pitchFamily="-108" charset="0"/>
                <a:ea typeface="Arial" pitchFamily="-108" charset="0"/>
                <a:cs typeface="Arial" pitchFamily="-108" charset="0"/>
                <a:sym typeface="Arial" pitchFamily="-108" charset="0"/>
              </a:rPr>
              <a:t>Components</a:t>
            </a:r>
            <a:endParaRPr lang="en-US" dirty="0">
              <a:solidFill>
                <a:schemeClr val="bg1"/>
              </a:solidFill>
              <a:latin typeface="Arial" pitchFamily="-108" charset="0"/>
              <a:ea typeface="Arial" pitchFamily="-108" charset="0"/>
              <a:cs typeface="Arial" pitchFamily="-108" charset="0"/>
              <a:sym typeface="Arial" pitchFamily="-108" charset="0"/>
            </a:endParaRPr>
          </a:p>
        </p:txBody>
      </p:sp>
      <p:sp useBgFill="1">
        <p:nvSpPr>
          <p:cNvPr id="46" name="TextBox 45"/>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
        <p:nvSpPr>
          <p:cNvPr id="52" name="CasellaDiTesto 11"/>
          <p:cNvSpPr txBox="1">
            <a:spLocks noChangeArrowheads="1"/>
          </p:cNvSpPr>
          <p:nvPr/>
        </p:nvSpPr>
        <p:spPr bwMode="auto">
          <a:xfrm>
            <a:off x="166688" y="439856"/>
            <a:ext cx="46228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defTabSz="914400" eaLnBrk="1" fontAlgn="base" hangingPunct="1">
              <a:spcBef>
                <a:spcPct val="0"/>
              </a:spcBef>
              <a:spcAft>
                <a:spcPct val="0"/>
              </a:spcAft>
            </a:pPr>
            <a:r>
              <a:rPr lang="it-IT" dirty="0" err="1" smtClean="0">
                <a:solidFill>
                  <a:srgbClr val="000000"/>
                </a:solidFill>
              </a:rPr>
              <a:t>Runoff</a:t>
            </a:r>
            <a:r>
              <a:rPr lang="it-IT" dirty="0" smtClean="0">
                <a:solidFill>
                  <a:srgbClr val="000000"/>
                </a:solidFill>
              </a:rPr>
              <a:t> Production: </a:t>
            </a:r>
            <a:r>
              <a:rPr lang="it-IT" dirty="0" err="1" smtClean="0">
                <a:solidFill>
                  <a:srgbClr val="000000"/>
                </a:solidFill>
              </a:rPr>
              <a:t>HyMod</a:t>
            </a:r>
            <a:endParaRPr lang="it-IT" dirty="0" smtClean="0">
              <a:solidFill>
                <a:srgbClr val="000000"/>
              </a:solidFill>
            </a:endParaRPr>
          </a:p>
          <a:p>
            <a:pPr algn="ctr" defTabSz="914400" eaLnBrk="1" fontAlgn="base" hangingPunct="1">
              <a:spcBef>
                <a:spcPct val="0"/>
              </a:spcBef>
              <a:spcAft>
                <a:spcPct val="0"/>
              </a:spcAft>
            </a:pPr>
            <a:endParaRPr lang="it-IT" dirty="0" smtClean="0">
              <a:solidFill>
                <a:srgbClr val="000000"/>
              </a:solidFill>
            </a:endParaRPr>
          </a:p>
        </p:txBody>
      </p:sp>
      <p:sp>
        <p:nvSpPr>
          <p:cNvPr id="57" name="CasellaDiTesto 18"/>
          <p:cNvSpPr txBox="1">
            <a:spLocks noChangeArrowheads="1"/>
          </p:cNvSpPr>
          <p:nvPr/>
        </p:nvSpPr>
        <p:spPr bwMode="auto">
          <a:xfrm>
            <a:off x="6262688" y="2649656"/>
            <a:ext cx="307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defTabSz="914400" eaLnBrk="1" fontAlgn="base" hangingPunct="1">
              <a:spcBef>
                <a:spcPct val="0"/>
              </a:spcBef>
              <a:spcAft>
                <a:spcPct val="0"/>
              </a:spcAft>
              <a:buFont typeface="Arial" charset="0"/>
              <a:buChar char="•"/>
            </a:pPr>
            <a:r>
              <a:rPr lang="it-IT" sz="1400" smtClean="0">
                <a:solidFill>
                  <a:srgbClr val="000000"/>
                </a:solidFill>
              </a:rPr>
              <a:t>  Lumped model</a:t>
            </a:r>
          </a:p>
        </p:txBody>
      </p:sp>
      <p:sp>
        <p:nvSpPr>
          <p:cNvPr id="58" name="CasellaDiTesto 19"/>
          <p:cNvSpPr txBox="1">
            <a:spLocks noChangeArrowheads="1"/>
          </p:cNvSpPr>
          <p:nvPr/>
        </p:nvSpPr>
        <p:spPr bwMode="auto">
          <a:xfrm>
            <a:off x="6262688" y="1278056"/>
            <a:ext cx="2211388"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defTabSz="914400" eaLnBrk="1" fontAlgn="base" hangingPunct="1">
              <a:spcBef>
                <a:spcPct val="0"/>
              </a:spcBef>
              <a:spcAft>
                <a:spcPct val="0"/>
              </a:spcAft>
              <a:buFont typeface="Arial" charset="0"/>
              <a:buChar char="•"/>
            </a:pPr>
            <a:r>
              <a:rPr lang="it-IT" sz="1400" smtClean="0">
                <a:solidFill>
                  <a:srgbClr val="000000"/>
                </a:solidFill>
              </a:rPr>
              <a:t>  Few parameters: only 5</a:t>
            </a:r>
          </a:p>
          <a:p>
            <a:pPr defTabSz="914400" eaLnBrk="1" fontAlgn="base" hangingPunct="1">
              <a:spcBef>
                <a:spcPct val="0"/>
              </a:spcBef>
              <a:spcAft>
                <a:spcPct val="0"/>
              </a:spcAft>
              <a:buFont typeface="Arial" charset="0"/>
              <a:buChar char="•"/>
            </a:pPr>
            <a:endParaRPr lang="it-IT" sz="1400" smtClean="0">
              <a:solidFill>
                <a:srgbClr val="000000"/>
              </a:solidFill>
            </a:endParaRPr>
          </a:p>
          <a:p>
            <a:pPr defTabSz="914400" eaLnBrk="1" fontAlgn="base" hangingPunct="1">
              <a:spcBef>
                <a:spcPct val="0"/>
              </a:spcBef>
              <a:spcAft>
                <a:spcPct val="0"/>
              </a:spcAft>
              <a:buFont typeface="Arial" charset="0"/>
              <a:buChar char="•"/>
            </a:pPr>
            <a:r>
              <a:rPr lang="it-IT" sz="1400" smtClean="0">
                <a:solidFill>
                  <a:srgbClr val="000000"/>
                </a:solidFill>
              </a:rPr>
              <a:t> Very fast</a:t>
            </a:r>
          </a:p>
        </p:txBody>
      </p:sp>
      <p:sp>
        <p:nvSpPr>
          <p:cNvPr id="59" name="Rettangolo 37"/>
          <p:cNvSpPr>
            <a:spLocks noChangeArrowheads="1"/>
          </p:cNvSpPr>
          <p:nvPr/>
        </p:nvSpPr>
        <p:spPr bwMode="auto">
          <a:xfrm>
            <a:off x="6872288" y="744656"/>
            <a:ext cx="6858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4400" fontAlgn="base">
              <a:spcBef>
                <a:spcPct val="0"/>
              </a:spcBef>
              <a:spcAft>
                <a:spcPct val="0"/>
              </a:spcAft>
            </a:pPr>
            <a:r>
              <a:rPr lang="it-IT" sz="3200" smtClean="0">
                <a:solidFill>
                  <a:srgbClr val="000000"/>
                </a:solidFill>
                <a:latin typeface="Zapf Dingbats" charset="0"/>
                <a:ea typeface="ヒラギノ角ゴ ProN W3" charset="0"/>
                <a:cs typeface="Zapf Dingbats" charset="0"/>
                <a:sym typeface="Arial" charset="0"/>
              </a:rPr>
              <a:t>✔</a:t>
            </a:r>
            <a:endParaRPr lang="it-IT" sz="3200" smtClean="0">
              <a:solidFill>
                <a:srgbClr val="000000"/>
              </a:solidFill>
              <a:latin typeface="Arial" charset="0"/>
              <a:ea typeface="ヒラギノ角ゴ ProN W3" charset="0"/>
              <a:cs typeface="ヒラギノ角ゴ ProN W3" charset="0"/>
              <a:sym typeface="Arial" charset="0"/>
            </a:endParaRPr>
          </a:p>
        </p:txBody>
      </p:sp>
      <p:sp>
        <p:nvSpPr>
          <p:cNvPr id="60" name="Rettangolo 38"/>
          <p:cNvSpPr>
            <a:spLocks noChangeArrowheads="1"/>
          </p:cNvSpPr>
          <p:nvPr/>
        </p:nvSpPr>
        <p:spPr bwMode="auto">
          <a:xfrm>
            <a:off x="6948488" y="2116256"/>
            <a:ext cx="4286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914400" fontAlgn="base">
              <a:spcBef>
                <a:spcPct val="0"/>
              </a:spcBef>
              <a:spcAft>
                <a:spcPct val="0"/>
              </a:spcAft>
            </a:pPr>
            <a:r>
              <a:rPr lang="it-IT" sz="3200" smtClean="0">
                <a:solidFill>
                  <a:srgbClr val="000000"/>
                </a:solidFill>
                <a:latin typeface="Zapf Dingbats" charset="0"/>
                <a:ea typeface="ヒラギノ角ゴ ProN W3" charset="0"/>
                <a:cs typeface="Zapf Dingbats" charset="0"/>
                <a:sym typeface="Arial" charset="0"/>
              </a:rPr>
              <a:t>✗</a:t>
            </a:r>
            <a:endParaRPr lang="it-IT" sz="3200" smtClean="0">
              <a:solidFill>
                <a:srgbClr val="000000"/>
              </a:solidFill>
              <a:latin typeface="Arial" charset="0"/>
              <a:ea typeface="ヒラギノ角ゴ ProN W3" charset="0"/>
              <a:cs typeface="ヒラギノ角ゴ ProN W3" charset="0"/>
              <a:sym typeface="Arial" charset="0"/>
            </a:endParaRPr>
          </a:p>
        </p:txBody>
      </p:sp>
      <p:pic>
        <p:nvPicPr>
          <p:cNvPr id="61" name="Immagine 6" descr="latex-image-1.pdf"/>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4219575"/>
            <a:ext cx="647700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Immagine 7" descr="latex-image-1.pd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305240" y="5084763"/>
            <a:ext cx="16764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Immagine 8" descr="latex-image-1.pdf"/>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44760" y="5656873"/>
            <a:ext cx="312420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Rettangolo 28"/>
          <p:cNvSpPr>
            <a:spLocks noChangeArrowheads="1"/>
          </p:cNvSpPr>
          <p:nvPr/>
        </p:nvSpPr>
        <p:spPr bwMode="auto">
          <a:xfrm>
            <a:off x="4572000" y="3454525"/>
            <a:ext cx="457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it-IT" sz="800" dirty="0" err="1">
                <a:solidFill>
                  <a:srgbClr val="000000"/>
                </a:solidFill>
                <a:latin typeface="Arial" charset="0"/>
                <a:ea typeface="ヒラギノ角ゴ ProN W3" charset="0"/>
                <a:cs typeface="ヒラギノ角ゴ ProN W3" charset="0"/>
                <a:sym typeface="Arial" charset="0"/>
              </a:rPr>
              <a:t>Dissecting</a:t>
            </a:r>
            <a:r>
              <a:rPr lang="it-IT" sz="800" dirty="0">
                <a:solidFill>
                  <a:srgbClr val="000000"/>
                </a:solidFill>
                <a:latin typeface="Arial" charset="0"/>
                <a:ea typeface="ヒラギノ角ゴ ProN W3" charset="0"/>
                <a:cs typeface="ヒラギノ角ゴ ProN W3" charset="0"/>
                <a:sym typeface="Arial" charset="0"/>
              </a:rPr>
              <a:t> the </a:t>
            </a:r>
            <a:r>
              <a:rPr lang="it-IT" sz="800" dirty="0" err="1">
                <a:solidFill>
                  <a:srgbClr val="000000"/>
                </a:solidFill>
                <a:latin typeface="Arial" charset="0"/>
                <a:ea typeface="ヒラギノ角ゴ ProN W3" charset="0"/>
                <a:cs typeface="ヒラギノ角ゴ ProN W3" charset="0"/>
                <a:sym typeface="Arial" charset="0"/>
              </a:rPr>
              <a:t>effect</a:t>
            </a:r>
            <a:r>
              <a:rPr lang="it-IT" sz="800" dirty="0">
                <a:solidFill>
                  <a:srgbClr val="000000"/>
                </a:solidFill>
                <a:latin typeface="Arial" charset="0"/>
                <a:ea typeface="ヒラギノ角ゴ ProN W3" charset="0"/>
                <a:cs typeface="ヒラギノ角ゴ ProN W3" charset="0"/>
                <a:sym typeface="Arial" charset="0"/>
              </a:rPr>
              <a:t> of </a:t>
            </a:r>
            <a:r>
              <a:rPr lang="it-IT" sz="800" dirty="0" err="1">
                <a:solidFill>
                  <a:srgbClr val="000000"/>
                </a:solidFill>
                <a:latin typeface="Arial" charset="0"/>
                <a:ea typeface="ヒラギノ角ゴ ProN W3" charset="0"/>
                <a:cs typeface="ヒラギノ角ゴ ProN W3" charset="0"/>
                <a:sym typeface="Arial" charset="0"/>
              </a:rPr>
              <a:t>rainfall</a:t>
            </a:r>
            <a:r>
              <a:rPr lang="it-IT" sz="800" dirty="0">
                <a:solidFill>
                  <a:srgbClr val="000000"/>
                </a:solidFill>
                <a:latin typeface="Arial" charset="0"/>
                <a:ea typeface="ヒラギノ角ゴ ProN W3" charset="0"/>
                <a:cs typeface="ヒラギノ角ゴ ProN W3" charset="0"/>
                <a:sym typeface="Arial" charset="0"/>
              </a:rPr>
              <a:t> </a:t>
            </a:r>
            <a:r>
              <a:rPr lang="it-IT" sz="800" dirty="0" err="1">
                <a:solidFill>
                  <a:srgbClr val="000000"/>
                </a:solidFill>
                <a:latin typeface="Arial" charset="0"/>
                <a:ea typeface="ヒラギノ角ゴ ProN W3" charset="0"/>
                <a:cs typeface="ヒラギノ角ゴ ProN W3" charset="0"/>
                <a:sym typeface="Arial" charset="0"/>
              </a:rPr>
              <a:t>variability</a:t>
            </a:r>
            <a:r>
              <a:rPr lang="it-IT" sz="800" dirty="0">
                <a:solidFill>
                  <a:srgbClr val="000000"/>
                </a:solidFill>
                <a:latin typeface="Arial" charset="0"/>
                <a:ea typeface="ヒラギノ角ゴ ProN W3" charset="0"/>
                <a:cs typeface="ヒラギノ角ゴ ProN W3" charset="0"/>
                <a:sym typeface="Arial" charset="0"/>
              </a:rPr>
              <a:t> on the </a:t>
            </a:r>
            <a:r>
              <a:rPr lang="it-IT" sz="800" dirty="0" err="1">
                <a:solidFill>
                  <a:srgbClr val="000000"/>
                </a:solidFill>
                <a:latin typeface="Arial" charset="0"/>
                <a:ea typeface="ヒラギノ角ゴ ProN W3" charset="0"/>
                <a:cs typeface="ヒラギノ角ゴ ProN W3" charset="0"/>
                <a:sym typeface="Arial" charset="0"/>
              </a:rPr>
              <a:t>statistical</a:t>
            </a:r>
            <a:r>
              <a:rPr lang="it-IT" sz="800" dirty="0">
                <a:solidFill>
                  <a:srgbClr val="000000"/>
                </a:solidFill>
                <a:latin typeface="Arial" charset="0"/>
                <a:ea typeface="ヒラギノ角ゴ ProN W3" charset="0"/>
                <a:cs typeface="ヒラギノ角ゴ ProN W3" charset="0"/>
                <a:sym typeface="Arial" charset="0"/>
              </a:rPr>
              <a:t> </a:t>
            </a:r>
            <a:r>
              <a:rPr lang="it-IT" sz="800" dirty="0" err="1">
                <a:solidFill>
                  <a:srgbClr val="000000"/>
                </a:solidFill>
                <a:latin typeface="Arial" charset="0"/>
                <a:ea typeface="ヒラギノ角ゴ ProN W3" charset="0"/>
                <a:cs typeface="ヒラギノ角ゴ ProN W3" charset="0"/>
                <a:sym typeface="Arial" charset="0"/>
              </a:rPr>
              <a:t>structure</a:t>
            </a:r>
            <a:r>
              <a:rPr lang="it-IT" sz="800" dirty="0">
                <a:solidFill>
                  <a:srgbClr val="000000"/>
                </a:solidFill>
                <a:latin typeface="Arial" charset="0"/>
                <a:ea typeface="ヒラギノ角ゴ ProN W3" charset="0"/>
                <a:cs typeface="ヒラギノ角ゴ ProN W3" charset="0"/>
                <a:sym typeface="Arial" charset="0"/>
              </a:rPr>
              <a:t> of </a:t>
            </a:r>
            <a:r>
              <a:rPr lang="it-IT" sz="800" dirty="0" err="1">
                <a:solidFill>
                  <a:srgbClr val="000000"/>
                </a:solidFill>
                <a:latin typeface="Arial" charset="0"/>
                <a:ea typeface="ヒラギノ角ゴ ProN W3" charset="0"/>
                <a:cs typeface="ヒラギノ角ゴ ProN W3" charset="0"/>
                <a:sym typeface="Arial" charset="0"/>
              </a:rPr>
              <a:t>peak</a:t>
            </a:r>
            <a:r>
              <a:rPr lang="it-IT" sz="800" dirty="0">
                <a:solidFill>
                  <a:srgbClr val="000000"/>
                </a:solidFill>
                <a:latin typeface="Arial" charset="0"/>
                <a:ea typeface="ヒラギノ角ゴ ProN W3" charset="0"/>
                <a:cs typeface="ヒラギノ角ゴ ProN W3" charset="0"/>
                <a:sym typeface="Arial" charset="0"/>
              </a:rPr>
              <a:t> </a:t>
            </a:r>
            <a:r>
              <a:rPr lang="it-IT" sz="800" dirty="0" err="1">
                <a:solidFill>
                  <a:srgbClr val="000000"/>
                </a:solidFill>
                <a:latin typeface="Arial" charset="0"/>
                <a:ea typeface="ヒラギノ角ゴ ProN W3" charset="0"/>
                <a:cs typeface="ヒラギノ角ゴ ProN W3" charset="0"/>
                <a:sym typeface="Arial" charset="0"/>
              </a:rPr>
              <a:t>flows</a:t>
            </a:r>
            <a:r>
              <a:rPr lang="it-IT" sz="800" dirty="0">
                <a:solidFill>
                  <a:srgbClr val="000000"/>
                </a:solidFill>
                <a:latin typeface="Arial" charset="0"/>
                <a:ea typeface="ヒラギノ角ゴ ProN W3" charset="0"/>
                <a:cs typeface="ヒラギノ角ゴ ProN W3" charset="0"/>
                <a:sym typeface="Arial" charset="0"/>
              </a:rPr>
              <a:t>, </a:t>
            </a:r>
            <a:r>
              <a:rPr lang="it-IT" sz="800" dirty="0" err="1">
                <a:solidFill>
                  <a:srgbClr val="000000"/>
                </a:solidFill>
                <a:latin typeface="Arial" charset="0"/>
                <a:ea typeface="ヒラギノ角ゴ ProN W3" charset="0"/>
                <a:cs typeface="ヒラギノ角ゴ ProN W3" charset="0"/>
                <a:sym typeface="Arial" charset="0"/>
              </a:rPr>
              <a:t>Mandapaka</a:t>
            </a:r>
            <a:r>
              <a:rPr lang="it-IT" sz="800" dirty="0">
                <a:solidFill>
                  <a:srgbClr val="000000"/>
                </a:solidFill>
                <a:latin typeface="Arial" charset="0"/>
                <a:ea typeface="ヒラギノ角ゴ ProN W3" charset="0"/>
                <a:cs typeface="ヒラギノ角ゴ ProN W3" charset="0"/>
                <a:sym typeface="Arial" charset="0"/>
              </a:rPr>
              <a:t> et al.,  </a:t>
            </a:r>
            <a:r>
              <a:rPr lang="it-IT" sz="800" dirty="0" err="1">
                <a:solidFill>
                  <a:srgbClr val="000000"/>
                </a:solidFill>
                <a:latin typeface="Arial" charset="0"/>
                <a:ea typeface="ヒラギノ角ゴ ProN W3" charset="0"/>
                <a:cs typeface="ヒラギノ角ゴ ProN W3" charset="0"/>
                <a:sym typeface="Arial" charset="0"/>
              </a:rPr>
              <a:t>Advances</a:t>
            </a:r>
            <a:r>
              <a:rPr lang="it-IT" sz="800" dirty="0">
                <a:solidFill>
                  <a:srgbClr val="000000"/>
                </a:solidFill>
                <a:latin typeface="Arial" charset="0"/>
                <a:ea typeface="ヒラギノ角ゴ ProN W3" charset="0"/>
                <a:cs typeface="ヒラギノ角ゴ ProN W3" charset="0"/>
                <a:sym typeface="Arial" charset="0"/>
              </a:rPr>
              <a:t> in Water </a:t>
            </a:r>
            <a:r>
              <a:rPr lang="it-IT" sz="800" dirty="0" err="1">
                <a:solidFill>
                  <a:srgbClr val="000000"/>
                </a:solidFill>
                <a:latin typeface="Arial" charset="0"/>
                <a:ea typeface="ヒラギノ角ゴ ProN W3" charset="0"/>
                <a:cs typeface="ヒラギノ角ゴ ProN W3" charset="0"/>
                <a:sym typeface="Arial" charset="0"/>
              </a:rPr>
              <a:t>Resources</a:t>
            </a:r>
            <a:r>
              <a:rPr lang="it-IT" sz="800" dirty="0">
                <a:solidFill>
                  <a:srgbClr val="000000"/>
                </a:solidFill>
                <a:latin typeface="Arial" charset="0"/>
                <a:ea typeface="ヒラギノ角ゴ ProN W3" charset="0"/>
                <a:cs typeface="ヒラギノ角ゴ ProN W3" charset="0"/>
                <a:sym typeface="Arial" charset="0"/>
              </a:rPr>
              <a:t> 2009</a:t>
            </a:r>
          </a:p>
        </p:txBody>
      </p:sp>
      <p:sp>
        <p:nvSpPr>
          <p:cNvPr id="65" name="Rettangolo 29"/>
          <p:cNvSpPr>
            <a:spLocks noChangeArrowheads="1"/>
          </p:cNvSpPr>
          <p:nvPr/>
        </p:nvSpPr>
        <p:spPr bwMode="auto">
          <a:xfrm>
            <a:off x="4572000" y="3775663"/>
            <a:ext cx="4572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it-IT" sz="800">
                <a:solidFill>
                  <a:srgbClr val="000000"/>
                </a:solidFill>
                <a:latin typeface="Arial" charset="0"/>
                <a:ea typeface="ヒラギノ角ゴ ProN W3" charset="0"/>
                <a:cs typeface="ヒラギノ角ゴ ProN W3" charset="0"/>
                <a:sym typeface="Arial" charset="0"/>
              </a:rPr>
              <a:t> Mantilla R. Physical basis of statistical self-similarity in peak ﬂows on random self-similar networks. PhD dissertation, University of Colorado, Boulder; 2007.</a:t>
            </a:r>
          </a:p>
        </p:txBody>
      </p:sp>
      <p:pic>
        <p:nvPicPr>
          <p:cNvPr id="66" name="Picture 63" descr="Screen Shot 2012-09-07 at 1.40.23 PM.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09297" y="3902149"/>
            <a:ext cx="3371850" cy="233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CasellaDiTesto 11"/>
          <p:cNvSpPr txBox="1">
            <a:spLocks noChangeArrowheads="1"/>
          </p:cNvSpPr>
          <p:nvPr/>
        </p:nvSpPr>
        <p:spPr bwMode="auto">
          <a:xfrm>
            <a:off x="280465" y="3210035"/>
            <a:ext cx="46228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defTabSz="914400" eaLnBrk="1" fontAlgn="base" hangingPunct="1">
              <a:spcBef>
                <a:spcPct val="0"/>
              </a:spcBef>
              <a:spcAft>
                <a:spcPct val="0"/>
              </a:spcAft>
            </a:pPr>
            <a:r>
              <a:rPr lang="it-IT" dirty="0" smtClean="0">
                <a:solidFill>
                  <a:srgbClr val="000000"/>
                </a:solidFill>
              </a:rPr>
              <a:t>Channel </a:t>
            </a:r>
            <a:r>
              <a:rPr lang="it-IT" dirty="0" err="1" smtClean="0">
                <a:solidFill>
                  <a:srgbClr val="000000"/>
                </a:solidFill>
              </a:rPr>
              <a:t>routing</a:t>
            </a:r>
            <a:endParaRPr lang="it-IT" dirty="0" smtClean="0">
              <a:solidFill>
                <a:srgbClr val="000000"/>
              </a:solidFill>
            </a:endParaRPr>
          </a:p>
          <a:p>
            <a:pPr algn="ctr" defTabSz="914400" eaLnBrk="1" fontAlgn="base" hangingPunct="1">
              <a:spcBef>
                <a:spcPct val="0"/>
              </a:spcBef>
              <a:spcAft>
                <a:spcPct val="0"/>
              </a:spcAft>
            </a:pPr>
            <a:endParaRPr lang="it-IT" dirty="0" smtClean="0">
              <a:solidFill>
                <a:srgbClr val="000000"/>
              </a:solidFill>
            </a:endParaRPr>
          </a:p>
        </p:txBody>
      </p:sp>
    </p:spTree>
    <p:extLst>
      <p:ext uri="{BB962C8B-B14F-4D97-AF65-F5344CB8AC3E}">
        <p14:creationId xmlns:p14="http://schemas.microsoft.com/office/powerpoint/2010/main" val="39145841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UHHYMODOK.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652" y="424941"/>
            <a:ext cx="9144000" cy="2648766"/>
          </a:xfrm>
          <a:prstGeom prst="rect">
            <a:avLst/>
          </a:prstGeom>
        </p:spPr>
      </p:pic>
      <p:pic>
        <p:nvPicPr>
          <p:cNvPr id="7" name="Picture 6" descr="Screen Shot 2013-03-18 at 8.48.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274" y="5174187"/>
            <a:ext cx="3365245" cy="1213916"/>
          </a:xfrm>
          <a:prstGeom prst="rect">
            <a:avLst/>
          </a:prstGeom>
        </p:spPr>
      </p:pic>
      <p:sp>
        <p:nvSpPr>
          <p:cNvPr id="4"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524B3272-8C5B-7C49-AC12-7708DD1130E7}" type="slidenum">
              <a:rPr lang="en-US" sz="1700">
                <a:solidFill>
                  <a:srgbClr val="000000"/>
                </a:solidFill>
                <a:latin typeface="Times New Roman" charset="0"/>
                <a:cs typeface="Times New Roman" charset="0"/>
                <a:sym typeface="Times New Roman" charset="0"/>
              </a:rPr>
              <a:pPr eaLnBrk="1" hangingPunct="1"/>
              <a:t>82</a:t>
            </a:fld>
            <a:endParaRPr lang="en-US" sz="1700">
              <a:solidFill>
                <a:srgbClr val="000000"/>
              </a:solidFill>
              <a:latin typeface="Times New Roman" charset="0"/>
              <a:cs typeface="Times New Roman" charset="0"/>
              <a:sym typeface="Times New Roman" charset="0"/>
            </a:endParaRPr>
          </a:p>
        </p:txBody>
      </p:sp>
      <p:sp>
        <p:nvSpPr>
          <p:cNvPr id="21" name="Rectangle 2"/>
          <p:cNvSpPr>
            <a:spLocks/>
          </p:cNvSpPr>
          <p:nvPr/>
        </p:nvSpPr>
        <p:spPr bwMode="auto">
          <a:xfrm>
            <a:off x="1528763" y="55563"/>
            <a:ext cx="731837"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Outline</a:t>
            </a:r>
          </a:p>
        </p:txBody>
      </p:sp>
      <p:sp>
        <p:nvSpPr>
          <p:cNvPr id="22" name="Rectangle 8"/>
          <p:cNvSpPr>
            <a:spLocks/>
          </p:cNvSpPr>
          <p:nvPr/>
        </p:nvSpPr>
        <p:spPr bwMode="auto">
          <a:xfrm>
            <a:off x="517048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23" name="Rectangle 9"/>
          <p:cNvSpPr>
            <a:spLocks/>
          </p:cNvSpPr>
          <p:nvPr/>
        </p:nvSpPr>
        <p:spPr bwMode="auto">
          <a:xfrm>
            <a:off x="7107238" y="49213"/>
            <a:ext cx="2116137" cy="222250"/>
          </a:xfrm>
          <a:prstGeom prst="rect">
            <a:avLst/>
          </a:prstGeom>
          <a:noFill/>
          <a:ln w="12700">
            <a:noFill/>
            <a:miter lim="800000"/>
            <a:headEnd/>
            <a:tailEnd/>
          </a:ln>
        </p:spPr>
        <p:txBody>
          <a:bodyPr lIns="0" tIns="0" rIns="0" bIns="0"/>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Data Assimilation</a:t>
            </a:r>
          </a:p>
        </p:txBody>
      </p:sp>
      <p:sp>
        <p:nvSpPr>
          <p:cNvPr id="24" name="Rectangle 1"/>
          <p:cNvSpPr>
            <a:spLocks/>
          </p:cNvSpPr>
          <p:nvPr/>
        </p:nvSpPr>
        <p:spPr bwMode="auto">
          <a:xfrm>
            <a:off x="166688" y="46038"/>
            <a:ext cx="1052512"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Motivation</a:t>
            </a:r>
          </a:p>
        </p:txBody>
      </p:sp>
      <p:sp>
        <p:nvSpPr>
          <p:cNvPr id="54297" name="Rectangle 7"/>
          <p:cNvSpPr>
            <a:spLocks/>
          </p:cNvSpPr>
          <p:nvPr/>
        </p:nvSpPr>
        <p:spPr bwMode="auto">
          <a:xfrm>
            <a:off x="2486025" y="46038"/>
            <a:ext cx="25273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FFFFFF"/>
                </a:solidFill>
                <a:latin typeface="Arial" charset="0"/>
                <a:ea typeface="ヒラギノ角ゴ ProN W3" charset="0"/>
                <a:cs typeface="Arial" charset="0"/>
                <a:sym typeface="Arial" charset="0"/>
              </a:rPr>
              <a:t>Hydrological Component</a:t>
            </a:r>
          </a:p>
        </p:txBody>
      </p:sp>
      <p:sp>
        <p:nvSpPr>
          <p:cNvPr id="54299"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Trento 17 June 2011</a:t>
            </a:r>
          </a:p>
        </p:txBody>
      </p:sp>
      <p:sp>
        <p:nvSpPr>
          <p:cNvPr id="54300"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G. Formetta, </a:t>
            </a:r>
          </a:p>
        </p:txBody>
      </p:sp>
      <p:sp>
        <p:nvSpPr>
          <p:cNvPr id="54305" name="Rettangolo 18"/>
          <p:cNvSpPr>
            <a:spLocks noChangeArrowheads="1"/>
          </p:cNvSpPr>
          <p:nvPr/>
        </p:nvSpPr>
        <p:spPr bwMode="auto">
          <a:xfrm>
            <a:off x="1109663" y="644842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Trento 24 June 2011</a:t>
            </a:r>
          </a:p>
        </p:txBody>
      </p:sp>
      <p:sp>
        <p:nvSpPr>
          <p:cNvPr id="54307"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smtClean="0">
              <a:solidFill>
                <a:srgbClr val="000000"/>
              </a:solidFill>
              <a:latin typeface="Arial" charset="0"/>
              <a:ea typeface="ヒラギノ角ゴ ProN W3" charset="0"/>
              <a:cs typeface="ヒラギノ角ゴ ProN W3" charset="0"/>
              <a:sym typeface="Arial" charset="0"/>
            </a:endParaRPr>
          </a:p>
        </p:txBody>
      </p:sp>
      <p:sp>
        <p:nvSpPr>
          <p:cNvPr id="54308"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7F7F7F"/>
                </a:solidFill>
                <a:latin typeface="Arial" charset="0"/>
                <a:ea typeface="ヒラギノ角ゴ ProN W3" charset="0"/>
                <a:cs typeface="Arial" charset="0"/>
                <a:sym typeface="Arial" charset="0"/>
              </a:rPr>
              <a:t>Outline</a:t>
            </a:r>
          </a:p>
        </p:txBody>
      </p:sp>
      <p:sp>
        <p:nvSpPr>
          <p:cNvPr id="41" name="Rectangle 8"/>
          <p:cNvSpPr>
            <a:spLocks/>
          </p:cNvSpPr>
          <p:nvPr/>
        </p:nvSpPr>
        <p:spPr bwMode="auto">
          <a:xfrm>
            <a:off x="723423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42" name="Rectangle 7"/>
          <p:cNvSpPr>
            <a:spLocks/>
          </p:cNvSpPr>
          <p:nvPr/>
        </p:nvSpPr>
        <p:spPr bwMode="auto">
          <a:xfrm>
            <a:off x="1676400" y="76200"/>
            <a:ext cx="2014538"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a:solidFill>
                  <a:srgbClr val="FFFFFF">
                    <a:lumMod val="50000"/>
                  </a:srgbClr>
                </a:solidFill>
                <a:latin typeface="Arial" pitchFamily="-108" charset="0"/>
                <a:ea typeface="Arial" pitchFamily="-108" charset="0"/>
                <a:cs typeface="Arial" pitchFamily="-108" charset="0"/>
                <a:sym typeface="Arial" pitchFamily="-108" charset="0"/>
              </a:rPr>
              <a:t>Informatic</a:t>
            </a:r>
            <a:r>
              <a:rPr lang="en-US" dirty="0">
                <a:solidFill>
                  <a:srgbClr val="FFFFFF">
                    <a:lumMod val="50000"/>
                  </a:srgbClr>
                </a:solidFill>
                <a:latin typeface="Arial" pitchFamily="-108" charset="0"/>
                <a:ea typeface="Arial" pitchFamily="-108" charset="0"/>
                <a:cs typeface="Arial" pitchFamily="-108" charset="0"/>
                <a:sym typeface="Arial" pitchFamily="-108" charset="0"/>
              </a:rPr>
              <a:t> Structure</a:t>
            </a:r>
          </a:p>
        </p:txBody>
      </p:sp>
      <p:sp>
        <p:nvSpPr>
          <p:cNvPr id="54311" name="Rectangle 7"/>
          <p:cNvSpPr>
            <a:spLocks/>
          </p:cNvSpPr>
          <p:nvPr/>
        </p:nvSpPr>
        <p:spPr bwMode="auto">
          <a:xfrm>
            <a:off x="4210050" y="46038"/>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FFFFFF"/>
                </a:solidFill>
                <a:latin typeface="Arial" charset="0"/>
                <a:ea typeface="ヒラギノ角ゴ ProN W3" charset="0"/>
                <a:cs typeface="Arial" charset="0"/>
                <a:sym typeface="Arial" charset="0"/>
              </a:rPr>
              <a:t>Hydrological Components</a:t>
            </a:r>
          </a:p>
        </p:txBody>
      </p:sp>
      <p:sp>
        <p:nvSpPr>
          <p:cNvPr id="54312"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smtClean="0">
              <a:solidFill>
                <a:srgbClr val="000000"/>
              </a:solidFill>
              <a:latin typeface="Arial" charset="0"/>
              <a:ea typeface="ヒラギノ角ゴ ProN W3" charset="0"/>
              <a:cs typeface="ヒラギノ角ゴ ProN W3" charset="0"/>
              <a:sym typeface="Arial" charset="0"/>
            </a:endParaRPr>
          </a:p>
        </p:txBody>
      </p:sp>
      <p:sp>
        <p:nvSpPr>
          <p:cNvPr id="54313"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7F7F7F"/>
                </a:solidFill>
                <a:latin typeface="Arial" charset="0"/>
                <a:ea typeface="ヒラギノ角ゴ ProN W3" charset="0"/>
                <a:cs typeface="Arial" charset="0"/>
                <a:sym typeface="Arial" charset="0"/>
              </a:rPr>
              <a:t>Outline</a:t>
            </a:r>
          </a:p>
        </p:txBody>
      </p:sp>
      <p:sp>
        <p:nvSpPr>
          <p:cNvPr id="45" name="Rectangle 8"/>
          <p:cNvSpPr>
            <a:spLocks/>
          </p:cNvSpPr>
          <p:nvPr/>
        </p:nvSpPr>
        <p:spPr bwMode="auto">
          <a:xfrm>
            <a:off x="7521575" y="47625"/>
            <a:ext cx="1258888"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Conclusions</a:t>
            </a:r>
          </a:p>
        </p:txBody>
      </p:sp>
      <p:sp>
        <p:nvSpPr>
          <p:cNvPr id="46" name="Rectangle 7"/>
          <p:cNvSpPr>
            <a:spLocks/>
          </p:cNvSpPr>
          <p:nvPr/>
        </p:nvSpPr>
        <p:spPr bwMode="auto">
          <a:xfrm>
            <a:off x="4919663" y="42863"/>
            <a:ext cx="2014537"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a:solidFill>
                  <a:srgbClr val="FFFFFF">
                    <a:lumMod val="50000"/>
                  </a:srgbClr>
                </a:solidFill>
                <a:latin typeface="Arial" pitchFamily="-108" charset="0"/>
                <a:ea typeface="Arial" pitchFamily="-108" charset="0"/>
                <a:cs typeface="Arial" pitchFamily="-108" charset="0"/>
                <a:sym typeface="Arial" pitchFamily="-108" charset="0"/>
              </a:rPr>
              <a:t>Informatic</a:t>
            </a:r>
            <a:r>
              <a:rPr lang="en-US" dirty="0">
                <a:solidFill>
                  <a:srgbClr val="FFFFFF">
                    <a:lumMod val="50000"/>
                  </a:srgbClr>
                </a:solidFill>
                <a:latin typeface="Arial" pitchFamily="-108" charset="0"/>
                <a:ea typeface="Arial" pitchFamily="-108" charset="0"/>
                <a:cs typeface="Arial" pitchFamily="-108" charset="0"/>
                <a:sym typeface="Arial" pitchFamily="-108" charset="0"/>
              </a:rPr>
              <a:t> Structure</a:t>
            </a:r>
          </a:p>
        </p:txBody>
      </p:sp>
      <p:sp>
        <p:nvSpPr>
          <p:cNvPr id="54316" name="Rectangle 7"/>
          <p:cNvSpPr>
            <a:spLocks/>
          </p:cNvSpPr>
          <p:nvPr/>
        </p:nvSpPr>
        <p:spPr bwMode="auto">
          <a:xfrm>
            <a:off x="1600200" y="36513"/>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FFFFFF"/>
                </a:solidFill>
                <a:latin typeface="Arial" charset="0"/>
                <a:ea typeface="ヒラギノ角ゴ ProN W3" charset="0"/>
                <a:cs typeface="Arial" charset="0"/>
                <a:sym typeface="Arial" charset="0"/>
              </a:rPr>
              <a:t>Hydrological Components</a:t>
            </a:r>
          </a:p>
        </p:txBody>
      </p:sp>
      <p:sp>
        <p:nvSpPr>
          <p:cNvPr id="54318" name="Rettangolo 18"/>
          <p:cNvSpPr>
            <a:spLocks noChangeArrowheads="1"/>
          </p:cNvSpPr>
          <p:nvPr/>
        </p:nvSpPr>
        <p:spPr bwMode="auto">
          <a:xfrm>
            <a:off x="1079500" y="6448425"/>
            <a:ext cx="192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Leipzig 05 July 2012</a:t>
            </a:r>
          </a:p>
        </p:txBody>
      </p:sp>
      <p:sp>
        <p:nvSpPr>
          <p:cNvPr id="54319"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G. Formetta, </a:t>
            </a:r>
          </a:p>
        </p:txBody>
      </p:sp>
      <p:sp>
        <p:nvSpPr>
          <p:cNvPr id="48"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51"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Basin Delineation</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52"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53" name="TextBox 52"/>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pic>
        <p:nvPicPr>
          <p:cNvPr id="5" name="Picture 4" descr="MOltiHYMODOK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74" y="2702425"/>
            <a:ext cx="9143997" cy="2647550"/>
          </a:xfrm>
          <a:prstGeom prst="rect">
            <a:avLst/>
          </a:prstGeom>
        </p:spPr>
      </p:pic>
      <p:pic>
        <p:nvPicPr>
          <p:cNvPr id="6" name="Picture 5" descr="Screen Shot 2013-03-18 at 8.48.0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2067" y="5389665"/>
            <a:ext cx="3555469" cy="887174"/>
          </a:xfrm>
          <a:prstGeom prst="rect">
            <a:avLst/>
          </a:prstGeom>
        </p:spPr>
      </p:pic>
      <p:sp>
        <p:nvSpPr>
          <p:cNvPr id="9" name="TextBox 8"/>
          <p:cNvSpPr txBox="1"/>
          <p:nvPr/>
        </p:nvSpPr>
        <p:spPr>
          <a:xfrm>
            <a:off x="903811" y="1402360"/>
            <a:ext cx="351378" cy="369332"/>
          </a:xfrm>
          <a:prstGeom prst="rect">
            <a:avLst/>
          </a:prstGeom>
          <a:noFill/>
        </p:spPr>
        <p:txBody>
          <a:bodyPr wrap="none" rtlCol="0">
            <a:spAutoFit/>
          </a:bodyPr>
          <a:lstStyle/>
          <a:p>
            <a:r>
              <a:rPr lang="en-US" dirty="0" smtClean="0"/>
              <a:t>A</a:t>
            </a:r>
            <a:endParaRPr lang="en-US" dirty="0"/>
          </a:p>
        </p:txBody>
      </p:sp>
      <p:sp>
        <p:nvSpPr>
          <p:cNvPr id="10" name="TextBox 9"/>
          <p:cNvSpPr txBox="1"/>
          <p:nvPr/>
        </p:nvSpPr>
        <p:spPr>
          <a:xfrm>
            <a:off x="910734" y="3638196"/>
            <a:ext cx="338629" cy="369332"/>
          </a:xfrm>
          <a:prstGeom prst="rect">
            <a:avLst/>
          </a:prstGeom>
          <a:noFill/>
        </p:spPr>
        <p:txBody>
          <a:bodyPr wrap="none" rtlCol="0">
            <a:spAutoFit/>
          </a:bodyPr>
          <a:lstStyle/>
          <a:p>
            <a:r>
              <a:rPr lang="en-US" dirty="0" smtClean="0"/>
              <a:t>B</a:t>
            </a:r>
            <a:endParaRPr lang="en-US" dirty="0"/>
          </a:p>
        </p:txBody>
      </p:sp>
      <p:sp>
        <p:nvSpPr>
          <p:cNvPr id="58"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59"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chemeClr val="bg1"/>
                </a:solidFill>
                <a:latin typeface="Arial" pitchFamily="-108" charset="0"/>
                <a:ea typeface="Arial" pitchFamily="-108" charset="0"/>
                <a:cs typeface="Arial" pitchFamily="-108" charset="0"/>
                <a:sym typeface="Arial" pitchFamily="-108" charset="0"/>
              </a:rPr>
              <a:t>Hydrological </a:t>
            </a:r>
            <a:r>
              <a:rPr lang="en-US" dirty="0" smtClean="0">
                <a:solidFill>
                  <a:schemeClr val="bg1"/>
                </a:solidFill>
                <a:latin typeface="Arial" pitchFamily="-108" charset="0"/>
                <a:ea typeface="Arial" pitchFamily="-108" charset="0"/>
                <a:cs typeface="Arial" pitchFamily="-108" charset="0"/>
                <a:sym typeface="Arial" pitchFamily="-108" charset="0"/>
              </a:rPr>
              <a:t>Components</a:t>
            </a:r>
            <a:endParaRPr lang="en-US" dirty="0">
              <a:solidFill>
                <a:schemeClr val="bg1"/>
              </a:solidFill>
              <a:latin typeface="Arial" pitchFamily="-108" charset="0"/>
              <a:ea typeface="Arial" pitchFamily="-108" charset="0"/>
              <a:cs typeface="Arial" pitchFamily="-108" charset="0"/>
              <a:sym typeface="Arial" pitchFamily="-108" charset="0"/>
            </a:endParaRPr>
          </a:p>
        </p:txBody>
      </p:sp>
      <p:sp useBgFill="1">
        <p:nvSpPr>
          <p:cNvPr id="35" name="TextBox 34"/>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Tree>
    <p:extLst>
      <p:ext uri="{BB962C8B-B14F-4D97-AF65-F5344CB8AC3E}">
        <p14:creationId xmlns:p14="http://schemas.microsoft.com/office/powerpoint/2010/main" val="24474017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524B3272-8C5B-7C49-AC12-7708DD1130E7}" type="slidenum">
              <a:rPr lang="en-US" sz="1700">
                <a:solidFill>
                  <a:srgbClr val="000000"/>
                </a:solidFill>
                <a:latin typeface="Times New Roman" charset="0"/>
                <a:cs typeface="Times New Roman" charset="0"/>
                <a:sym typeface="Times New Roman" charset="0"/>
              </a:rPr>
              <a:pPr eaLnBrk="1" hangingPunct="1"/>
              <a:t>83</a:t>
            </a:fld>
            <a:endParaRPr lang="en-US" sz="1700">
              <a:solidFill>
                <a:srgbClr val="000000"/>
              </a:solidFill>
              <a:latin typeface="Times New Roman" charset="0"/>
              <a:cs typeface="Times New Roman" charset="0"/>
              <a:sym typeface="Times New Roman" charset="0"/>
            </a:endParaRPr>
          </a:p>
        </p:txBody>
      </p:sp>
      <p:sp>
        <p:nvSpPr>
          <p:cNvPr id="21" name="Rectangle 2"/>
          <p:cNvSpPr>
            <a:spLocks/>
          </p:cNvSpPr>
          <p:nvPr/>
        </p:nvSpPr>
        <p:spPr bwMode="auto">
          <a:xfrm>
            <a:off x="1528763" y="55563"/>
            <a:ext cx="731837"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Outline</a:t>
            </a:r>
          </a:p>
        </p:txBody>
      </p:sp>
      <p:sp>
        <p:nvSpPr>
          <p:cNvPr id="22" name="Rectangle 8"/>
          <p:cNvSpPr>
            <a:spLocks/>
          </p:cNvSpPr>
          <p:nvPr/>
        </p:nvSpPr>
        <p:spPr bwMode="auto">
          <a:xfrm>
            <a:off x="517048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23" name="Rectangle 9"/>
          <p:cNvSpPr>
            <a:spLocks/>
          </p:cNvSpPr>
          <p:nvPr/>
        </p:nvSpPr>
        <p:spPr bwMode="auto">
          <a:xfrm>
            <a:off x="7107238" y="49213"/>
            <a:ext cx="2116137" cy="222250"/>
          </a:xfrm>
          <a:prstGeom prst="rect">
            <a:avLst/>
          </a:prstGeom>
          <a:noFill/>
          <a:ln w="12700">
            <a:noFill/>
            <a:miter lim="800000"/>
            <a:headEnd/>
            <a:tailEnd/>
          </a:ln>
        </p:spPr>
        <p:txBody>
          <a:bodyPr lIns="0" tIns="0" rIns="0" bIns="0"/>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Data Assimilation</a:t>
            </a:r>
          </a:p>
        </p:txBody>
      </p:sp>
      <p:sp>
        <p:nvSpPr>
          <p:cNvPr id="24" name="Rectangle 1"/>
          <p:cNvSpPr>
            <a:spLocks/>
          </p:cNvSpPr>
          <p:nvPr/>
        </p:nvSpPr>
        <p:spPr bwMode="auto">
          <a:xfrm>
            <a:off x="166688" y="46038"/>
            <a:ext cx="1052512"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Motivation</a:t>
            </a:r>
          </a:p>
        </p:txBody>
      </p:sp>
      <p:sp>
        <p:nvSpPr>
          <p:cNvPr id="54297" name="Rectangle 7"/>
          <p:cNvSpPr>
            <a:spLocks/>
          </p:cNvSpPr>
          <p:nvPr/>
        </p:nvSpPr>
        <p:spPr bwMode="auto">
          <a:xfrm>
            <a:off x="2486025" y="46038"/>
            <a:ext cx="25273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FFFFFF"/>
                </a:solidFill>
                <a:latin typeface="Arial" charset="0"/>
                <a:ea typeface="ヒラギノ角ゴ ProN W3" charset="0"/>
                <a:cs typeface="Arial" charset="0"/>
                <a:sym typeface="Arial" charset="0"/>
              </a:rPr>
              <a:t>Hydrological Component</a:t>
            </a:r>
          </a:p>
        </p:txBody>
      </p:sp>
      <p:sp>
        <p:nvSpPr>
          <p:cNvPr id="54299"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Trento 17 June 2011</a:t>
            </a:r>
          </a:p>
        </p:txBody>
      </p:sp>
      <p:sp>
        <p:nvSpPr>
          <p:cNvPr id="54300"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G. Formetta, </a:t>
            </a:r>
          </a:p>
        </p:txBody>
      </p:sp>
      <p:sp>
        <p:nvSpPr>
          <p:cNvPr id="54305" name="Rettangolo 18"/>
          <p:cNvSpPr>
            <a:spLocks noChangeArrowheads="1"/>
          </p:cNvSpPr>
          <p:nvPr/>
        </p:nvSpPr>
        <p:spPr bwMode="auto">
          <a:xfrm>
            <a:off x="1109663" y="644842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Trento 24 June 2011</a:t>
            </a:r>
          </a:p>
        </p:txBody>
      </p:sp>
      <p:sp>
        <p:nvSpPr>
          <p:cNvPr id="54307"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smtClean="0">
              <a:solidFill>
                <a:srgbClr val="000000"/>
              </a:solidFill>
              <a:latin typeface="Arial" charset="0"/>
              <a:ea typeface="ヒラギノ角ゴ ProN W3" charset="0"/>
              <a:cs typeface="ヒラギノ角ゴ ProN W3" charset="0"/>
              <a:sym typeface="Arial" charset="0"/>
            </a:endParaRPr>
          </a:p>
        </p:txBody>
      </p:sp>
      <p:sp>
        <p:nvSpPr>
          <p:cNvPr id="54308"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7F7F7F"/>
                </a:solidFill>
                <a:latin typeface="Arial" charset="0"/>
                <a:ea typeface="ヒラギノ角ゴ ProN W3" charset="0"/>
                <a:cs typeface="Arial" charset="0"/>
                <a:sym typeface="Arial" charset="0"/>
              </a:rPr>
              <a:t>Outline</a:t>
            </a:r>
          </a:p>
        </p:txBody>
      </p:sp>
      <p:sp>
        <p:nvSpPr>
          <p:cNvPr id="41" name="Rectangle 8"/>
          <p:cNvSpPr>
            <a:spLocks/>
          </p:cNvSpPr>
          <p:nvPr/>
        </p:nvSpPr>
        <p:spPr bwMode="auto">
          <a:xfrm>
            <a:off x="723423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42" name="Rectangle 7"/>
          <p:cNvSpPr>
            <a:spLocks/>
          </p:cNvSpPr>
          <p:nvPr/>
        </p:nvSpPr>
        <p:spPr bwMode="auto">
          <a:xfrm>
            <a:off x="1676400" y="76200"/>
            <a:ext cx="2014538"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a:solidFill>
                  <a:srgbClr val="FFFFFF">
                    <a:lumMod val="50000"/>
                  </a:srgbClr>
                </a:solidFill>
                <a:latin typeface="Arial" pitchFamily="-108" charset="0"/>
                <a:ea typeface="Arial" pitchFamily="-108" charset="0"/>
                <a:cs typeface="Arial" pitchFamily="-108" charset="0"/>
                <a:sym typeface="Arial" pitchFamily="-108" charset="0"/>
              </a:rPr>
              <a:t>Informatic</a:t>
            </a:r>
            <a:r>
              <a:rPr lang="en-US" dirty="0">
                <a:solidFill>
                  <a:srgbClr val="FFFFFF">
                    <a:lumMod val="50000"/>
                  </a:srgbClr>
                </a:solidFill>
                <a:latin typeface="Arial" pitchFamily="-108" charset="0"/>
                <a:ea typeface="Arial" pitchFamily="-108" charset="0"/>
                <a:cs typeface="Arial" pitchFamily="-108" charset="0"/>
                <a:sym typeface="Arial" pitchFamily="-108" charset="0"/>
              </a:rPr>
              <a:t> Structure</a:t>
            </a:r>
          </a:p>
        </p:txBody>
      </p:sp>
      <p:sp>
        <p:nvSpPr>
          <p:cNvPr id="54311" name="Rectangle 7"/>
          <p:cNvSpPr>
            <a:spLocks/>
          </p:cNvSpPr>
          <p:nvPr/>
        </p:nvSpPr>
        <p:spPr bwMode="auto">
          <a:xfrm>
            <a:off x="4210050" y="46038"/>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FFFFFF"/>
                </a:solidFill>
                <a:latin typeface="Arial" charset="0"/>
                <a:ea typeface="ヒラギノ角ゴ ProN W3" charset="0"/>
                <a:cs typeface="Arial" charset="0"/>
                <a:sym typeface="Arial" charset="0"/>
              </a:rPr>
              <a:t>Hydrological Components</a:t>
            </a:r>
          </a:p>
        </p:txBody>
      </p:sp>
      <p:sp>
        <p:nvSpPr>
          <p:cNvPr id="54312"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smtClean="0">
              <a:solidFill>
                <a:srgbClr val="000000"/>
              </a:solidFill>
              <a:latin typeface="Arial" charset="0"/>
              <a:ea typeface="ヒラギノ角ゴ ProN W3" charset="0"/>
              <a:cs typeface="ヒラギノ角ゴ ProN W3" charset="0"/>
              <a:sym typeface="Arial" charset="0"/>
            </a:endParaRPr>
          </a:p>
        </p:txBody>
      </p:sp>
      <p:sp>
        <p:nvSpPr>
          <p:cNvPr id="54313"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7F7F7F"/>
                </a:solidFill>
                <a:latin typeface="Arial" charset="0"/>
                <a:ea typeface="ヒラギノ角ゴ ProN W3" charset="0"/>
                <a:cs typeface="Arial" charset="0"/>
                <a:sym typeface="Arial" charset="0"/>
              </a:rPr>
              <a:t>Outline</a:t>
            </a:r>
          </a:p>
        </p:txBody>
      </p:sp>
      <p:sp>
        <p:nvSpPr>
          <p:cNvPr id="45" name="Rectangle 8"/>
          <p:cNvSpPr>
            <a:spLocks/>
          </p:cNvSpPr>
          <p:nvPr/>
        </p:nvSpPr>
        <p:spPr bwMode="auto">
          <a:xfrm>
            <a:off x="7521575" y="47625"/>
            <a:ext cx="1258888"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Conclusions</a:t>
            </a:r>
          </a:p>
        </p:txBody>
      </p:sp>
      <p:sp>
        <p:nvSpPr>
          <p:cNvPr id="46" name="Rectangle 7"/>
          <p:cNvSpPr>
            <a:spLocks/>
          </p:cNvSpPr>
          <p:nvPr/>
        </p:nvSpPr>
        <p:spPr bwMode="auto">
          <a:xfrm>
            <a:off x="4919663" y="42863"/>
            <a:ext cx="2014537"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a:solidFill>
                  <a:srgbClr val="FFFFFF">
                    <a:lumMod val="50000"/>
                  </a:srgbClr>
                </a:solidFill>
                <a:latin typeface="Arial" pitchFamily="-108" charset="0"/>
                <a:ea typeface="Arial" pitchFamily="-108" charset="0"/>
                <a:cs typeface="Arial" pitchFamily="-108" charset="0"/>
                <a:sym typeface="Arial" pitchFamily="-108" charset="0"/>
              </a:rPr>
              <a:t>Informatic</a:t>
            </a:r>
            <a:r>
              <a:rPr lang="en-US" dirty="0">
                <a:solidFill>
                  <a:srgbClr val="FFFFFF">
                    <a:lumMod val="50000"/>
                  </a:srgbClr>
                </a:solidFill>
                <a:latin typeface="Arial" pitchFamily="-108" charset="0"/>
                <a:ea typeface="Arial" pitchFamily="-108" charset="0"/>
                <a:cs typeface="Arial" pitchFamily="-108" charset="0"/>
                <a:sym typeface="Arial" pitchFamily="-108" charset="0"/>
              </a:rPr>
              <a:t> Structure</a:t>
            </a:r>
          </a:p>
        </p:txBody>
      </p:sp>
      <p:sp>
        <p:nvSpPr>
          <p:cNvPr id="54316" name="Rectangle 7"/>
          <p:cNvSpPr>
            <a:spLocks/>
          </p:cNvSpPr>
          <p:nvPr/>
        </p:nvSpPr>
        <p:spPr bwMode="auto">
          <a:xfrm>
            <a:off x="1600200" y="36513"/>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mtClean="0">
                <a:solidFill>
                  <a:srgbClr val="FFFFFF"/>
                </a:solidFill>
                <a:latin typeface="Arial" charset="0"/>
                <a:ea typeface="ヒラギノ角ゴ ProN W3" charset="0"/>
                <a:cs typeface="Arial" charset="0"/>
                <a:sym typeface="Arial" charset="0"/>
              </a:rPr>
              <a:t>Hydrological Components</a:t>
            </a:r>
          </a:p>
        </p:txBody>
      </p:sp>
      <p:sp>
        <p:nvSpPr>
          <p:cNvPr id="54318" name="Rettangolo 18"/>
          <p:cNvSpPr>
            <a:spLocks noChangeArrowheads="1"/>
          </p:cNvSpPr>
          <p:nvPr/>
        </p:nvSpPr>
        <p:spPr bwMode="auto">
          <a:xfrm>
            <a:off x="1079500" y="6448425"/>
            <a:ext cx="192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Leipzig 05 July 2012</a:t>
            </a:r>
          </a:p>
        </p:txBody>
      </p:sp>
      <p:sp>
        <p:nvSpPr>
          <p:cNvPr id="54319"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smtClean="0">
                <a:solidFill>
                  <a:srgbClr val="FFFFFF"/>
                </a:solidFill>
                <a:latin typeface="Times New Roman" charset="0"/>
                <a:ea typeface="ヒラギノ角ゴ ProN W3" charset="0"/>
                <a:cs typeface="ヒラギノ角ゴ ProN W3" charset="0"/>
                <a:sym typeface="Arial" charset="0"/>
              </a:rPr>
              <a:t>G. Formetta, </a:t>
            </a:r>
          </a:p>
        </p:txBody>
      </p:sp>
      <p:sp>
        <p:nvSpPr>
          <p:cNvPr id="48"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51"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Basin Delineation</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52"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53" name="TextBox 52"/>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pic>
        <p:nvPicPr>
          <p:cNvPr id="3" name="Picture 2" descr="moreplot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4773" y="842267"/>
            <a:ext cx="7803377" cy="5195716"/>
          </a:xfrm>
          <a:prstGeom prst="rect">
            <a:avLst/>
          </a:prstGeom>
        </p:spPr>
      </p:pic>
      <p:sp>
        <p:nvSpPr>
          <p:cNvPr id="30"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31"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chemeClr val="bg1"/>
                </a:solidFill>
                <a:latin typeface="Arial" pitchFamily="-108" charset="0"/>
                <a:ea typeface="Arial" pitchFamily="-108" charset="0"/>
                <a:cs typeface="Arial" pitchFamily="-108" charset="0"/>
                <a:sym typeface="Arial" pitchFamily="-108" charset="0"/>
              </a:rPr>
              <a:t>Hydrological </a:t>
            </a:r>
            <a:r>
              <a:rPr lang="en-US" dirty="0" smtClean="0">
                <a:solidFill>
                  <a:schemeClr val="bg1"/>
                </a:solidFill>
                <a:latin typeface="Arial" pitchFamily="-108" charset="0"/>
                <a:ea typeface="Arial" pitchFamily="-108" charset="0"/>
                <a:cs typeface="Arial" pitchFamily="-108" charset="0"/>
                <a:sym typeface="Arial" pitchFamily="-108" charset="0"/>
              </a:rPr>
              <a:t>Components</a:t>
            </a:r>
            <a:endParaRPr lang="en-US" dirty="0">
              <a:solidFill>
                <a:schemeClr val="bg1"/>
              </a:solidFill>
              <a:latin typeface="Arial" pitchFamily="-108" charset="0"/>
              <a:ea typeface="Arial" pitchFamily="-108" charset="0"/>
              <a:cs typeface="Arial" pitchFamily="-108" charset="0"/>
              <a:sym typeface="Arial" pitchFamily="-108" charset="0"/>
            </a:endParaRPr>
          </a:p>
        </p:txBody>
      </p:sp>
      <p:sp useBgFill="1">
        <p:nvSpPr>
          <p:cNvPr id="32" name="TextBox 31"/>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Tree>
    <p:extLst>
      <p:ext uri="{BB962C8B-B14F-4D97-AF65-F5344CB8AC3E}">
        <p14:creationId xmlns:p14="http://schemas.microsoft.com/office/powerpoint/2010/main" val="25786815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788" y="1324602"/>
            <a:ext cx="6305550" cy="505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7825" y="2116138"/>
            <a:ext cx="2100263"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5" name="TextBox 14"/>
          <p:cNvSpPr txBox="1"/>
          <p:nvPr/>
        </p:nvSpPr>
        <p:spPr>
          <a:xfrm>
            <a:off x="4668879" y="149391"/>
            <a:ext cx="184666" cy="369332"/>
          </a:xfrm>
          <a:prstGeom prst="rect">
            <a:avLst/>
          </a:prstGeom>
          <a:noFill/>
        </p:spPr>
        <p:txBody>
          <a:bodyPr wrap="none" rtlCol="0">
            <a:spAutoFit/>
          </a:bodyPr>
          <a:lstStyle/>
          <a:p>
            <a:endParaRPr lang="en-US" dirty="0"/>
          </a:p>
        </p:txBody>
      </p:sp>
      <p:sp>
        <p:nvSpPr>
          <p:cNvPr id="9" name="Rectangle 8"/>
          <p:cNvSpPr/>
          <p:nvPr/>
        </p:nvSpPr>
        <p:spPr>
          <a:xfrm>
            <a:off x="1464270" y="655134"/>
            <a:ext cx="6192702" cy="1077218"/>
          </a:xfrm>
          <a:prstGeom prst="rect">
            <a:avLst/>
          </a:prstGeom>
        </p:spPr>
        <p:txBody>
          <a:bodyPr wrap="square">
            <a:spAutoFit/>
          </a:bodyPr>
          <a:lstStyle/>
          <a:p>
            <a:pPr algn="ctr">
              <a:spcAft>
                <a:spcPts val="0"/>
              </a:spcAft>
              <a:tabLst>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sz="3200" dirty="0" err="1">
                <a:solidFill>
                  <a:srgbClr val="000000"/>
                </a:solidFill>
                <a:latin typeface="Times New Roman Bold"/>
                <a:ea typeface="ヒラギノ角ゴ Pro W3"/>
                <a:cs typeface="Times New Roman"/>
              </a:rPr>
              <a:t>GEOtop</a:t>
            </a:r>
            <a:r>
              <a:rPr lang="en-US" sz="3200" dirty="0">
                <a:solidFill>
                  <a:srgbClr val="000000"/>
                </a:solidFill>
                <a:latin typeface="Times New Roman Bold"/>
                <a:ea typeface="ヒラギノ角ゴ Pro W3"/>
                <a:cs typeface="Times New Roman"/>
              </a:rPr>
              <a:t>/OMS3 - Model Integration and Case Study.</a:t>
            </a:r>
            <a:endParaRPr lang="en-US" sz="2800" dirty="0">
              <a:solidFill>
                <a:srgbClr val="000000"/>
              </a:solidFill>
              <a:latin typeface="Times New Roman Bold"/>
              <a:ea typeface="ヒラギノ角ゴ Pro W3"/>
              <a:cs typeface="Times New Roman"/>
            </a:endParaRPr>
          </a:p>
        </p:txBody>
      </p:sp>
      <p:sp useBgFill="1">
        <p:nvSpPr>
          <p:cNvPr id="16" name="TextBox 15"/>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et al., University of Trento (Italy)</a:t>
            </a:r>
            <a:endParaRPr lang="en-US" sz="1600" dirty="0">
              <a:solidFill>
                <a:schemeClr val="bg1"/>
              </a:solidFill>
            </a:endParaRPr>
          </a:p>
        </p:txBody>
      </p:sp>
      <p:pic>
        <p:nvPicPr>
          <p:cNvPr id="2" name="Picture 1" descr="Screen Shot 2013-03-24 at 9.11.20 PM.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83388" y="2875454"/>
            <a:ext cx="2044700" cy="458295"/>
          </a:xfrm>
          <a:prstGeom prst="rect">
            <a:avLst/>
          </a:prstGeom>
        </p:spPr>
      </p:pic>
      <p:pic>
        <p:nvPicPr>
          <p:cNvPr id="3" name="Picture 2" descr="Screen Shot 2013-03-24 at 9.12.23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67588" y="3645694"/>
            <a:ext cx="938212" cy="469106"/>
          </a:xfrm>
          <a:prstGeom prst="rect">
            <a:avLst/>
          </a:prstGeom>
        </p:spPr>
      </p:pic>
    </p:spTree>
    <p:extLst>
      <p:ext uri="{BB962C8B-B14F-4D97-AF65-F5344CB8AC3E}">
        <p14:creationId xmlns:p14="http://schemas.microsoft.com/office/powerpoint/2010/main" val="3726771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6" name="Rectangle 9"/>
          <p:cNvSpPr>
            <a:spLocks/>
          </p:cNvSpPr>
          <p:nvPr/>
        </p:nvSpPr>
        <p:spPr bwMode="auto">
          <a:xfrm>
            <a:off x="374032" y="754839"/>
            <a:ext cx="122367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28567" bIns="0">
            <a:spAutoFit/>
          </a:bodyPr>
          <a:lstStyle/>
          <a:p>
            <a:pPr marL="25400" defTabSz="914400" fontAlgn="base">
              <a:spcBef>
                <a:spcPct val="0"/>
              </a:spcBef>
              <a:spcAft>
                <a:spcPct val="0"/>
              </a:spcAft>
              <a:tabLst>
                <a:tab pos="247650" algn="l"/>
                <a:tab pos="496888" algn="l"/>
                <a:tab pos="747713" algn="l"/>
                <a:tab pos="996950" algn="l"/>
                <a:tab pos="1257300" algn="l"/>
                <a:tab pos="1497013" algn="l"/>
                <a:tab pos="1747838" algn="l"/>
                <a:tab pos="1997075" algn="l"/>
                <a:tab pos="2247900" algn="l"/>
                <a:tab pos="2497138" algn="l"/>
                <a:tab pos="2747963" algn="l"/>
                <a:tab pos="2989263" algn="l"/>
              </a:tabLst>
            </a:pPr>
            <a:r>
              <a:rPr lang="en-US" sz="2600" dirty="0" smtClean="0">
                <a:solidFill>
                  <a:srgbClr val="000000"/>
                </a:solidFill>
                <a:latin typeface="Lucida Bright" charset="0"/>
                <a:ea typeface="ヒラギノ角ゴ ProN W3" charset="0"/>
                <a:cs typeface="Lucida Bright" charset="0"/>
                <a:sym typeface="Lucida Bright" charset="0"/>
              </a:rPr>
              <a:t>Outline</a:t>
            </a:r>
          </a:p>
        </p:txBody>
      </p:sp>
      <p:sp>
        <p:nvSpPr>
          <p:cNvPr id="30735" name="Rectangle 1"/>
          <p:cNvSpPr>
            <a:spLocks/>
          </p:cNvSpPr>
          <p:nvPr/>
        </p:nvSpPr>
        <p:spPr bwMode="auto">
          <a:xfrm>
            <a:off x="534596" y="46038"/>
            <a:ext cx="7313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smtClean="0">
                <a:solidFill>
                  <a:srgbClr val="FFFFFF"/>
                </a:solidFill>
                <a:latin typeface="Arial" charset="0"/>
                <a:ea typeface="ヒラギノ角ゴ ProN W3" charset="0"/>
                <a:cs typeface="Arial" charset="0"/>
                <a:sym typeface="Arial" charset="0"/>
              </a:rPr>
              <a:t>Outline</a:t>
            </a:r>
          </a:p>
        </p:txBody>
      </p:sp>
      <p:sp>
        <p:nvSpPr>
          <p:cNvPr id="40" name="Rectangle 7"/>
          <p:cNvSpPr>
            <a:spLocks/>
          </p:cNvSpPr>
          <p:nvPr/>
        </p:nvSpPr>
        <p:spPr bwMode="auto">
          <a:xfrm>
            <a:off x="3835293" y="46038"/>
            <a:ext cx="833950"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smtClean="0">
                <a:solidFill>
                  <a:srgbClr val="FFFFFF">
                    <a:lumMod val="50000"/>
                  </a:srgbClr>
                </a:solidFill>
                <a:latin typeface="Arial" pitchFamily="-108" charset="0"/>
                <a:ea typeface="Arial" pitchFamily="-108" charset="0"/>
                <a:cs typeface="Arial" pitchFamily="-108" charset="0"/>
                <a:sym typeface="Arial" pitchFamily="-108" charset="0"/>
              </a:rPr>
              <a:t>GEOtop</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3" name="Rectangle 7"/>
          <p:cNvSpPr>
            <a:spLocks/>
          </p:cNvSpPr>
          <p:nvPr/>
        </p:nvSpPr>
        <p:spPr bwMode="auto">
          <a:xfrm>
            <a:off x="2130725" y="59532"/>
            <a:ext cx="65417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OMS3</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4" name="Rectangle 7"/>
          <p:cNvSpPr>
            <a:spLocks/>
          </p:cNvSpPr>
          <p:nvPr/>
        </p:nvSpPr>
        <p:spPr bwMode="auto">
          <a:xfrm>
            <a:off x="7460762" y="59938"/>
            <a:ext cx="1142077"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Application</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3" name="TextBox 2"/>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sp>
        <p:nvSpPr>
          <p:cNvPr id="5" name="TextBox 4"/>
          <p:cNvSpPr txBox="1"/>
          <p:nvPr/>
        </p:nvSpPr>
        <p:spPr>
          <a:xfrm>
            <a:off x="672353" y="1822823"/>
            <a:ext cx="6993638" cy="2031325"/>
          </a:xfrm>
          <a:prstGeom prst="rect">
            <a:avLst/>
          </a:prstGeom>
          <a:noFill/>
        </p:spPr>
        <p:txBody>
          <a:bodyPr wrap="square" rtlCol="0">
            <a:spAutoFit/>
          </a:bodyPr>
          <a:lstStyle/>
          <a:p>
            <a:pPr marL="285750" indent="-285750">
              <a:buFont typeface="Arial"/>
              <a:buChar char="•"/>
            </a:pPr>
            <a:r>
              <a:rPr lang="en-US" dirty="0" err="1" smtClean="0"/>
              <a:t>GEOtop</a:t>
            </a:r>
            <a:r>
              <a:rPr lang="en-US" dirty="0"/>
              <a:t> and Object </a:t>
            </a:r>
            <a:r>
              <a:rPr lang="en-US" dirty="0" err="1"/>
              <a:t>Modelling</a:t>
            </a:r>
            <a:r>
              <a:rPr lang="en-US" dirty="0"/>
              <a:t> </a:t>
            </a:r>
            <a:r>
              <a:rPr lang="en-US" dirty="0" smtClean="0"/>
              <a:t>System</a:t>
            </a: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r>
              <a:rPr lang="en-US" dirty="0"/>
              <a:t>Goals of the </a:t>
            </a:r>
            <a:r>
              <a:rPr lang="en-US" dirty="0" smtClean="0"/>
              <a:t>integration</a:t>
            </a:r>
            <a:endParaRPr lang="en-US" dirty="0"/>
          </a:p>
          <a:p>
            <a:pPr marL="285750" indent="-285750">
              <a:buFont typeface="Arial"/>
              <a:buChar char="•"/>
            </a:pPr>
            <a:endParaRPr lang="en-US" dirty="0" smtClean="0"/>
          </a:p>
          <a:p>
            <a:pPr marL="285750" indent="-285750">
              <a:buFont typeface="Arial"/>
              <a:buChar char="•"/>
            </a:pPr>
            <a:endParaRPr lang="en-US" dirty="0"/>
          </a:p>
          <a:p>
            <a:pPr marL="285750" indent="-285750">
              <a:buFont typeface="Arial"/>
              <a:buChar char="•"/>
            </a:pPr>
            <a:endParaRPr lang="en-US" dirty="0" smtClean="0"/>
          </a:p>
        </p:txBody>
      </p:sp>
      <p:sp>
        <p:nvSpPr>
          <p:cNvPr id="6" name="TextBox 5"/>
          <p:cNvSpPr txBox="1"/>
          <p:nvPr/>
        </p:nvSpPr>
        <p:spPr>
          <a:xfrm>
            <a:off x="716176" y="3413561"/>
            <a:ext cx="3249608" cy="369332"/>
          </a:xfrm>
          <a:prstGeom prst="rect">
            <a:avLst/>
          </a:prstGeom>
          <a:noFill/>
        </p:spPr>
        <p:txBody>
          <a:bodyPr wrap="none" rtlCol="0">
            <a:spAutoFit/>
          </a:bodyPr>
          <a:lstStyle/>
          <a:p>
            <a:pPr marL="285750" indent="-285750">
              <a:buFont typeface="Arial"/>
              <a:buChar char="•"/>
            </a:pPr>
            <a:r>
              <a:rPr lang="en-US" dirty="0" smtClean="0"/>
              <a:t>Application and Conclusion</a:t>
            </a:r>
            <a:endParaRPr lang="en-US" dirty="0"/>
          </a:p>
        </p:txBody>
      </p:sp>
      <p:sp useBgFill="1">
        <p:nvSpPr>
          <p:cNvPr id="29" name="TextBox 28"/>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
        <p:nvSpPr>
          <p:cNvPr id="12" name="Rectangle 7"/>
          <p:cNvSpPr>
            <a:spLocks/>
          </p:cNvSpPr>
          <p:nvPr/>
        </p:nvSpPr>
        <p:spPr bwMode="auto">
          <a:xfrm>
            <a:off x="5706837" y="50374"/>
            <a:ext cx="7954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GOALS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Tree>
    <p:extLst>
      <p:ext uri="{BB962C8B-B14F-4D97-AF65-F5344CB8AC3E}">
        <p14:creationId xmlns:p14="http://schemas.microsoft.com/office/powerpoint/2010/main" val="19200445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11"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95C9B2D4-318B-C942-AA1E-68D05657B26E}" type="slidenum">
              <a:rPr lang="en-US" sz="1700">
                <a:solidFill>
                  <a:srgbClr val="000000"/>
                </a:solidFill>
                <a:latin typeface="Times New Roman" charset="0"/>
                <a:cs typeface="Times New Roman" charset="0"/>
                <a:sym typeface="Times New Roman" charset="0"/>
              </a:rPr>
              <a:pPr eaLnBrk="1" hangingPunct="1"/>
              <a:t>86</a:t>
            </a:fld>
            <a:endParaRPr lang="en-US" sz="1700">
              <a:solidFill>
                <a:srgbClr val="000000"/>
              </a:solidFill>
              <a:latin typeface="Times New Roman" charset="0"/>
              <a:cs typeface="Times New Roman" charset="0"/>
              <a:sym typeface="Times New Roman" charset="0"/>
            </a:endParaRPr>
          </a:p>
        </p:txBody>
      </p:sp>
      <p:sp>
        <p:nvSpPr>
          <p:cNvPr id="32775" name="Rettangolo 13"/>
          <p:cNvSpPr>
            <a:spLocks noChangeArrowheads="1"/>
          </p:cNvSpPr>
          <p:nvPr/>
        </p:nvSpPr>
        <p:spPr bwMode="auto">
          <a:xfrm>
            <a:off x="1327150" y="6429375"/>
            <a:ext cx="20224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Rome  09 March 2011</a:t>
            </a:r>
          </a:p>
        </p:txBody>
      </p:sp>
      <p:sp>
        <p:nvSpPr>
          <p:cNvPr id="32777"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17 June 2011</a:t>
            </a:r>
          </a:p>
        </p:txBody>
      </p:sp>
      <p:sp>
        <p:nvSpPr>
          <p:cNvPr id="32778"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2783" name="Rettangolo 18"/>
          <p:cNvSpPr>
            <a:spLocks noChangeArrowheads="1"/>
          </p:cNvSpPr>
          <p:nvPr/>
        </p:nvSpPr>
        <p:spPr bwMode="auto">
          <a:xfrm>
            <a:off x="1079500" y="6448425"/>
            <a:ext cx="192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Leipzig 05 July 2012</a:t>
            </a:r>
          </a:p>
        </p:txBody>
      </p:sp>
      <p:sp>
        <p:nvSpPr>
          <p:cNvPr id="32784"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useBgFill="1">
        <p:nvSpPr>
          <p:cNvPr id="24" name="TextBox 23"/>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
        <p:nvSpPr>
          <p:cNvPr id="16" name="Rectangle 4"/>
          <p:cNvSpPr>
            <a:spLocks/>
          </p:cNvSpPr>
          <p:nvPr/>
        </p:nvSpPr>
        <p:spPr bwMode="auto">
          <a:xfrm>
            <a:off x="795338" y="652463"/>
            <a:ext cx="5338762"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l">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2200" dirty="0">
                <a:cs typeface="Arial" charset="0"/>
              </a:rPr>
              <a:t>What and Why OMS3?</a:t>
            </a:r>
          </a:p>
        </p:txBody>
      </p:sp>
      <p:sp>
        <p:nvSpPr>
          <p:cNvPr id="22" name="Rectangle 7"/>
          <p:cNvSpPr>
            <a:spLocks/>
          </p:cNvSpPr>
          <p:nvPr/>
        </p:nvSpPr>
        <p:spPr bwMode="auto">
          <a:xfrm>
            <a:off x="1007042" y="1964454"/>
            <a:ext cx="7511483" cy="875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just">
              <a:lnSpc>
                <a:spcPct val="96000"/>
              </a:lnSpc>
              <a:tabLst>
                <a:tab pos="658813" algn="l"/>
                <a:tab pos="1309688" algn="l"/>
                <a:tab pos="1971675" algn="l"/>
                <a:tab pos="2622550" algn="l"/>
                <a:tab pos="3282950" algn="l"/>
                <a:tab pos="3935413" algn="l"/>
                <a:tab pos="4595813" algn="l"/>
                <a:tab pos="5248275" algn="l"/>
                <a:tab pos="5908675" algn="l"/>
                <a:tab pos="6561138" algn="l"/>
                <a:tab pos="7219950" algn="l"/>
                <a:tab pos="7880350" algn="l"/>
                <a:tab pos="8532813" algn="l"/>
                <a:tab pos="8559800" algn="l"/>
              </a:tabLst>
            </a:pPr>
            <a:r>
              <a:rPr lang="en-US" sz="1400" dirty="0">
                <a:latin typeface="Lucida Bright" charset="0"/>
                <a:cs typeface="Lucida Bright" charset="0"/>
                <a:sym typeface="Lucida Bright" charset="0"/>
              </a:rPr>
              <a:t>The </a:t>
            </a:r>
            <a:r>
              <a:rPr lang="en-US" sz="1400" b="1" dirty="0">
                <a:latin typeface="Lucida Bright" charset="0"/>
                <a:cs typeface="Lucida Bright" charset="0"/>
                <a:sym typeface="Lucida Bright" charset="0"/>
              </a:rPr>
              <a:t>Object Modeling System OMS</a:t>
            </a:r>
            <a:r>
              <a:rPr lang="en-US" sz="1400" dirty="0">
                <a:latin typeface="Lucida Bright" charset="0"/>
                <a:cs typeface="Lucida Bright" charset="0"/>
                <a:sym typeface="Lucida Bright" charset="0"/>
              </a:rPr>
              <a:t> is a modular modeling framework that, using an open source software approach, enables all members of the scientific community to address collaboratively the many complex issues associated with the design, development, and application of distributed hydrological and environmental models. </a:t>
            </a:r>
          </a:p>
        </p:txBody>
      </p:sp>
      <p:grpSp>
        <p:nvGrpSpPr>
          <p:cNvPr id="25" name="Group 8"/>
          <p:cNvGrpSpPr>
            <a:grpSpLocks/>
          </p:cNvGrpSpPr>
          <p:nvPr/>
        </p:nvGrpSpPr>
        <p:grpSpPr bwMode="auto">
          <a:xfrm>
            <a:off x="735013" y="3411538"/>
            <a:ext cx="7721600" cy="2008187"/>
            <a:chOff x="42" y="0"/>
            <a:chExt cx="6917" cy="1800"/>
          </a:xfrm>
        </p:grpSpPr>
        <p:pic>
          <p:nvPicPr>
            <p:cNvPr id="2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1" y="72"/>
              <a:ext cx="2608"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 name="Rectangle 10"/>
            <p:cNvSpPr>
              <a:spLocks/>
            </p:cNvSpPr>
            <p:nvPr/>
          </p:nvSpPr>
          <p:spPr bwMode="auto">
            <a:xfrm>
              <a:off x="42" y="0"/>
              <a:ext cx="871"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2200">
                  <a:solidFill>
                    <a:srgbClr val="6E0500"/>
                  </a:solidFill>
                  <a:cs typeface="Arial" charset="0"/>
                </a:rPr>
                <a:t>GOALS</a:t>
              </a:r>
            </a:p>
          </p:txBody>
        </p:sp>
        <p:sp>
          <p:nvSpPr>
            <p:cNvPr id="28" name="Rectangle 11"/>
            <p:cNvSpPr>
              <a:spLocks/>
            </p:cNvSpPr>
            <p:nvPr/>
          </p:nvSpPr>
          <p:spPr bwMode="auto">
            <a:xfrm>
              <a:off x="295" y="616"/>
              <a:ext cx="2252"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lnSpc>
                  <a:spcPts val="1125"/>
                </a:lnSpc>
                <a:buSzPct val="125000"/>
                <a:buFont typeface="Arial" charset="0"/>
                <a:buChar char="•"/>
              </a:pPr>
              <a:r>
                <a:rPr lang="en-US" sz="1400" b="1">
                  <a:cs typeface="Arial" charset="0"/>
                </a:rPr>
                <a:t>  Component interoperability</a:t>
              </a:r>
            </a:p>
          </p:txBody>
        </p:sp>
        <p:sp>
          <p:nvSpPr>
            <p:cNvPr id="29" name="Rectangle 12"/>
            <p:cNvSpPr>
              <a:spLocks/>
            </p:cNvSpPr>
            <p:nvPr/>
          </p:nvSpPr>
          <p:spPr bwMode="auto">
            <a:xfrm>
              <a:off x="295" y="1080"/>
              <a:ext cx="1700"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lnSpc>
                  <a:spcPts val="1125"/>
                </a:lnSpc>
                <a:buSzPct val="125000"/>
                <a:buFont typeface="Arial" charset="0"/>
                <a:buChar char="•"/>
              </a:pPr>
              <a:r>
                <a:rPr lang="en-US" sz="1400" b="1">
                  <a:cs typeface="Arial" charset="0"/>
                </a:rPr>
                <a:t>  Data interoperability</a:t>
              </a:r>
            </a:p>
          </p:txBody>
        </p:sp>
        <p:sp>
          <p:nvSpPr>
            <p:cNvPr id="30" name="Rectangle 13"/>
            <p:cNvSpPr>
              <a:spLocks/>
            </p:cNvSpPr>
            <p:nvPr/>
          </p:nvSpPr>
          <p:spPr bwMode="auto">
            <a:xfrm>
              <a:off x="311" y="1544"/>
              <a:ext cx="2114"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l">
                <a:lnSpc>
                  <a:spcPts val="1125"/>
                </a:lnSpc>
                <a:buSzPct val="125000"/>
                <a:buFont typeface="Arial" charset="0"/>
                <a:buChar char="•"/>
              </a:pPr>
              <a:r>
                <a:rPr lang="en-US" sz="1400" b="1">
                  <a:cs typeface="Arial" charset="0"/>
                </a:rPr>
                <a:t>  Language interoperability</a:t>
              </a:r>
            </a:p>
          </p:txBody>
        </p:sp>
      </p:grpSp>
      <p:sp>
        <p:nvSpPr>
          <p:cNvPr id="36" name="Rectangle 1"/>
          <p:cNvSpPr>
            <a:spLocks/>
          </p:cNvSpPr>
          <p:nvPr/>
        </p:nvSpPr>
        <p:spPr bwMode="auto">
          <a:xfrm>
            <a:off x="534596" y="46038"/>
            <a:ext cx="7313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Outline</a:t>
            </a:r>
          </a:p>
        </p:txBody>
      </p:sp>
      <p:sp>
        <p:nvSpPr>
          <p:cNvPr id="37" name="Rectangle 7"/>
          <p:cNvSpPr>
            <a:spLocks/>
          </p:cNvSpPr>
          <p:nvPr/>
        </p:nvSpPr>
        <p:spPr bwMode="auto">
          <a:xfrm>
            <a:off x="3835293" y="46038"/>
            <a:ext cx="833950"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smtClean="0">
                <a:solidFill>
                  <a:srgbClr val="FFFFFF">
                    <a:lumMod val="50000"/>
                  </a:srgbClr>
                </a:solidFill>
                <a:latin typeface="Arial" pitchFamily="-108" charset="0"/>
                <a:ea typeface="Arial" pitchFamily="-108" charset="0"/>
                <a:cs typeface="Arial" pitchFamily="-108" charset="0"/>
                <a:sym typeface="Arial" pitchFamily="-108" charset="0"/>
              </a:rPr>
              <a:t>GEOtop</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38" name="Rectangle 7"/>
          <p:cNvSpPr>
            <a:spLocks/>
          </p:cNvSpPr>
          <p:nvPr/>
        </p:nvSpPr>
        <p:spPr bwMode="auto">
          <a:xfrm>
            <a:off x="2130725" y="59532"/>
            <a:ext cx="65417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ln>
                  <a:solidFill>
                    <a:schemeClr val="bg1"/>
                  </a:solidFill>
                </a:ln>
                <a:solidFill>
                  <a:schemeClr val="bg1"/>
                </a:solidFill>
                <a:latin typeface="Arial" pitchFamily="-108" charset="0"/>
                <a:ea typeface="Arial" pitchFamily="-108" charset="0"/>
                <a:cs typeface="Arial" pitchFamily="-108" charset="0"/>
                <a:sym typeface="Arial" pitchFamily="-108" charset="0"/>
              </a:rPr>
              <a:t>OMS3</a:t>
            </a:r>
            <a:endParaRPr lang="en-US" dirty="0">
              <a:ln>
                <a:solidFill>
                  <a:schemeClr val="bg1"/>
                </a:solidFill>
              </a:ln>
              <a:solidFill>
                <a:schemeClr val="bg1"/>
              </a:solidFill>
              <a:latin typeface="Arial" pitchFamily="-108" charset="0"/>
              <a:ea typeface="Arial" pitchFamily="-108" charset="0"/>
              <a:cs typeface="Arial" pitchFamily="-108" charset="0"/>
              <a:sym typeface="Arial" pitchFamily="-108" charset="0"/>
            </a:endParaRPr>
          </a:p>
        </p:txBody>
      </p:sp>
      <p:sp>
        <p:nvSpPr>
          <p:cNvPr id="40" name="Rectangle 7"/>
          <p:cNvSpPr>
            <a:spLocks/>
          </p:cNvSpPr>
          <p:nvPr/>
        </p:nvSpPr>
        <p:spPr bwMode="auto">
          <a:xfrm>
            <a:off x="5706837" y="50374"/>
            <a:ext cx="7954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GOALS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3" name="Rectangle 7"/>
          <p:cNvSpPr>
            <a:spLocks/>
          </p:cNvSpPr>
          <p:nvPr/>
        </p:nvSpPr>
        <p:spPr bwMode="auto">
          <a:xfrm>
            <a:off x="7460762" y="59938"/>
            <a:ext cx="1142077"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Application</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Tree>
    <p:extLst>
      <p:ext uri="{BB962C8B-B14F-4D97-AF65-F5344CB8AC3E}">
        <p14:creationId xmlns:p14="http://schemas.microsoft.com/office/powerpoint/2010/main" val="25242114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11"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95C9B2D4-318B-C942-AA1E-68D05657B26E}" type="slidenum">
              <a:rPr lang="en-US" sz="1700">
                <a:solidFill>
                  <a:srgbClr val="000000"/>
                </a:solidFill>
                <a:latin typeface="Times New Roman" charset="0"/>
                <a:cs typeface="Times New Roman" charset="0"/>
                <a:sym typeface="Times New Roman" charset="0"/>
              </a:rPr>
              <a:pPr eaLnBrk="1" hangingPunct="1"/>
              <a:t>87</a:t>
            </a:fld>
            <a:endParaRPr lang="en-US" sz="1700">
              <a:solidFill>
                <a:srgbClr val="000000"/>
              </a:solidFill>
              <a:latin typeface="Times New Roman" charset="0"/>
              <a:cs typeface="Times New Roman" charset="0"/>
              <a:sym typeface="Times New Roman" charset="0"/>
            </a:endParaRPr>
          </a:p>
        </p:txBody>
      </p:sp>
      <p:sp>
        <p:nvSpPr>
          <p:cNvPr id="32775" name="Rettangolo 13"/>
          <p:cNvSpPr>
            <a:spLocks noChangeArrowheads="1"/>
          </p:cNvSpPr>
          <p:nvPr/>
        </p:nvSpPr>
        <p:spPr bwMode="auto">
          <a:xfrm>
            <a:off x="1327150" y="6429375"/>
            <a:ext cx="20224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Rome  09 March 2011</a:t>
            </a:r>
          </a:p>
        </p:txBody>
      </p:sp>
      <p:sp>
        <p:nvSpPr>
          <p:cNvPr id="32777"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17 June 2011</a:t>
            </a:r>
          </a:p>
        </p:txBody>
      </p:sp>
      <p:sp>
        <p:nvSpPr>
          <p:cNvPr id="32778"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2783" name="Rettangolo 18"/>
          <p:cNvSpPr>
            <a:spLocks noChangeArrowheads="1"/>
          </p:cNvSpPr>
          <p:nvPr/>
        </p:nvSpPr>
        <p:spPr bwMode="auto">
          <a:xfrm>
            <a:off x="1079500" y="6448425"/>
            <a:ext cx="192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Leipzig 05 July 2012</a:t>
            </a:r>
          </a:p>
        </p:txBody>
      </p:sp>
      <p:sp>
        <p:nvSpPr>
          <p:cNvPr id="32784"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19"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20"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Hydrological </a:t>
            </a: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Components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21"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solidFill>
                <a:latin typeface="Arial" pitchFamily="-108" charset="0"/>
                <a:ea typeface="Arial" pitchFamily="-108" charset="0"/>
                <a:cs typeface="Arial" pitchFamily="-108" charset="0"/>
                <a:sym typeface="Arial" pitchFamily="-108" charset="0"/>
              </a:rPr>
              <a:t>Basin Delineation</a:t>
            </a:r>
            <a:endParaRPr lang="en-US" dirty="0">
              <a:solidFill>
                <a:srgbClr val="FFFFFF"/>
              </a:solidFill>
              <a:latin typeface="Arial" pitchFamily="-108" charset="0"/>
              <a:ea typeface="Arial" pitchFamily="-108" charset="0"/>
              <a:cs typeface="Arial" pitchFamily="-108" charset="0"/>
              <a:sym typeface="Arial" pitchFamily="-108" charset="0"/>
            </a:endParaRPr>
          </a:p>
        </p:txBody>
      </p:sp>
      <p:sp>
        <p:nvSpPr>
          <p:cNvPr id="23"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24" name="TextBox 23"/>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
        <p:nvSpPr>
          <p:cNvPr id="16" name="Rectangle 4"/>
          <p:cNvSpPr>
            <a:spLocks/>
          </p:cNvSpPr>
          <p:nvPr/>
        </p:nvSpPr>
        <p:spPr bwMode="auto">
          <a:xfrm>
            <a:off x="795338" y="652463"/>
            <a:ext cx="5338762"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l">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2200" dirty="0">
                <a:cs typeface="Arial" charset="0"/>
              </a:rPr>
              <a:t>What and Why OMS3?</a:t>
            </a:r>
          </a:p>
        </p:txBody>
      </p:sp>
      <p:pic>
        <p:nvPicPr>
          <p:cNvPr id="32" name="Immagine 24" descr="Immagine 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669" y="1148398"/>
            <a:ext cx="2750605" cy="206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26529" y="3221442"/>
            <a:ext cx="2400029" cy="307777"/>
          </a:xfrm>
          <a:prstGeom prst="rect">
            <a:avLst/>
          </a:prstGeom>
          <a:noFill/>
        </p:spPr>
        <p:txBody>
          <a:bodyPr wrap="none" rtlCol="0">
            <a:spAutoFit/>
          </a:bodyPr>
          <a:lstStyle/>
          <a:p>
            <a:r>
              <a:rPr lang="en-US" sz="1400" dirty="0" smtClean="0"/>
              <a:t>Console for script execution</a:t>
            </a:r>
            <a:endParaRPr lang="en-US" sz="1400" dirty="0"/>
          </a:p>
        </p:txBody>
      </p:sp>
      <p:sp>
        <p:nvSpPr>
          <p:cNvPr id="33" name="TextBox 32"/>
          <p:cNvSpPr txBox="1"/>
          <p:nvPr/>
        </p:nvSpPr>
        <p:spPr>
          <a:xfrm>
            <a:off x="2834728" y="3959853"/>
            <a:ext cx="2814706" cy="307777"/>
          </a:xfrm>
          <a:prstGeom prst="rect">
            <a:avLst/>
          </a:prstGeom>
          <a:noFill/>
        </p:spPr>
        <p:txBody>
          <a:bodyPr wrap="square" rtlCol="0">
            <a:spAutoFit/>
          </a:bodyPr>
          <a:lstStyle/>
          <a:p>
            <a:r>
              <a:rPr lang="en-US" sz="1400" dirty="0" err="1" smtClean="0"/>
              <a:t>uDig-Jgrass</a:t>
            </a:r>
            <a:r>
              <a:rPr lang="en-US" sz="1400" dirty="0" smtClean="0"/>
              <a:t> GIS integration</a:t>
            </a:r>
            <a:endParaRPr lang="en-US" sz="1400" dirty="0"/>
          </a:p>
        </p:txBody>
      </p:sp>
      <p:pic>
        <p:nvPicPr>
          <p:cNvPr id="31" name="Immagine 29" descr="Immagine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6559" y="1856146"/>
            <a:ext cx="2640386" cy="2037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5843096" y="2340510"/>
            <a:ext cx="3300904" cy="923330"/>
          </a:xfrm>
          <a:prstGeom prst="rect">
            <a:avLst/>
          </a:prstGeom>
          <a:noFill/>
        </p:spPr>
        <p:txBody>
          <a:bodyPr wrap="none" rtlCol="0">
            <a:spAutoFit/>
          </a:bodyPr>
          <a:lstStyle/>
          <a:p>
            <a:pPr marL="285750" indent="-285750">
              <a:buFont typeface="Arial"/>
              <a:buChar char="•"/>
            </a:pPr>
            <a:r>
              <a:rPr lang="en-US" dirty="0" smtClean="0"/>
              <a:t>PRMS </a:t>
            </a:r>
          </a:p>
          <a:p>
            <a:pPr marL="285750" indent="-285750">
              <a:buFont typeface="Arial"/>
              <a:buChar char="•"/>
            </a:pPr>
            <a:r>
              <a:rPr lang="en-US" dirty="0" err="1"/>
              <a:t>AgroEcoSystem</a:t>
            </a:r>
            <a:r>
              <a:rPr lang="en-US" dirty="0"/>
              <a:t>-Watershed</a:t>
            </a:r>
          </a:p>
          <a:p>
            <a:pPr marL="285750" indent="-285750">
              <a:buFont typeface="Arial"/>
              <a:buChar char="•"/>
            </a:pPr>
            <a:r>
              <a:rPr lang="en-US" dirty="0" err="1" smtClean="0"/>
              <a:t>NewAge</a:t>
            </a:r>
            <a:endParaRPr lang="en-US" dirty="0"/>
          </a:p>
        </p:txBody>
      </p:sp>
      <p:pic>
        <p:nvPicPr>
          <p:cNvPr id="12" name="Picture 11" descr="Screen Shot 2013-03-21 at 7.49.47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89873" y="1005878"/>
            <a:ext cx="3026450" cy="1295935"/>
          </a:xfrm>
          <a:prstGeom prst="rect">
            <a:avLst/>
          </a:prstGeom>
        </p:spPr>
      </p:pic>
      <p:pic>
        <p:nvPicPr>
          <p:cNvPr id="13" name="Picture 12" descr="Screen Shot 2013-03-21 at 7.54.12 PM.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6723" y="3388766"/>
            <a:ext cx="2780296" cy="1795033"/>
          </a:xfrm>
          <a:prstGeom prst="rect">
            <a:avLst/>
          </a:prstGeom>
        </p:spPr>
      </p:pic>
      <p:sp>
        <p:nvSpPr>
          <p:cNvPr id="14" name="TextBox 13"/>
          <p:cNvSpPr txBox="1"/>
          <p:nvPr/>
        </p:nvSpPr>
        <p:spPr>
          <a:xfrm>
            <a:off x="6474180" y="5205315"/>
            <a:ext cx="2005677" cy="923330"/>
          </a:xfrm>
          <a:prstGeom prst="rect">
            <a:avLst/>
          </a:prstGeom>
          <a:noFill/>
        </p:spPr>
        <p:txBody>
          <a:bodyPr wrap="none" rtlCol="0">
            <a:spAutoFit/>
          </a:bodyPr>
          <a:lstStyle/>
          <a:p>
            <a:pPr marL="285750" indent="-285750">
              <a:buFont typeface="Arial"/>
              <a:buChar char="•"/>
            </a:pPr>
            <a:r>
              <a:rPr lang="en-US" dirty="0" smtClean="0"/>
              <a:t>LUCA</a:t>
            </a:r>
          </a:p>
          <a:p>
            <a:pPr marL="285750" indent="-285750">
              <a:buFont typeface="Arial"/>
              <a:buChar char="•"/>
            </a:pPr>
            <a:r>
              <a:rPr lang="en-US" dirty="0" smtClean="0"/>
              <a:t>Particle Swarm</a:t>
            </a:r>
          </a:p>
          <a:p>
            <a:pPr marL="285750" indent="-285750">
              <a:buFont typeface="Arial"/>
              <a:buChar char="•"/>
            </a:pPr>
            <a:r>
              <a:rPr lang="en-US" dirty="0" smtClean="0"/>
              <a:t>DREAM</a:t>
            </a:r>
            <a:endParaRPr lang="en-US" dirty="0"/>
          </a:p>
        </p:txBody>
      </p:sp>
      <p:sp>
        <p:nvSpPr>
          <p:cNvPr id="25"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26" name="Rectangle 1"/>
          <p:cNvSpPr>
            <a:spLocks/>
          </p:cNvSpPr>
          <p:nvPr/>
        </p:nvSpPr>
        <p:spPr bwMode="auto">
          <a:xfrm>
            <a:off x="534596" y="46038"/>
            <a:ext cx="7313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Outline</a:t>
            </a:r>
          </a:p>
        </p:txBody>
      </p:sp>
      <p:sp>
        <p:nvSpPr>
          <p:cNvPr id="27" name="Rectangle 7"/>
          <p:cNvSpPr>
            <a:spLocks/>
          </p:cNvSpPr>
          <p:nvPr/>
        </p:nvSpPr>
        <p:spPr bwMode="auto">
          <a:xfrm>
            <a:off x="3835293" y="46038"/>
            <a:ext cx="833950"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smtClean="0">
                <a:solidFill>
                  <a:srgbClr val="FFFFFF">
                    <a:lumMod val="50000"/>
                  </a:srgbClr>
                </a:solidFill>
                <a:latin typeface="Arial" pitchFamily="-108" charset="0"/>
                <a:ea typeface="Arial" pitchFamily="-108" charset="0"/>
                <a:cs typeface="Arial" pitchFamily="-108" charset="0"/>
                <a:sym typeface="Arial" pitchFamily="-108" charset="0"/>
              </a:rPr>
              <a:t>GEOtop</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28" name="Rectangle 7"/>
          <p:cNvSpPr>
            <a:spLocks/>
          </p:cNvSpPr>
          <p:nvPr/>
        </p:nvSpPr>
        <p:spPr bwMode="auto">
          <a:xfrm>
            <a:off x="2130725" y="59532"/>
            <a:ext cx="65417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08" charset="0"/>
                <a:ea typeface="Arial" pitchFamily="-108" charset="0"/>
                <a:cs typeface="Arial" pitchFamily="-108" charset="0"/>
                <a:sym typeface="Arial" pitchFamily="-108" charset="0"/>
              </a:rPr>
              <a:t>OMS3</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08" charset="0"/>
              <a:ea typeface="Arial" pitchFamily="-108" charset="0"/>
              <a:cs typeface="Arial" pitchFamily="-108" charset="0"/>
              <a:sym typeface="Arial" pitchFamily="-108" charset="0"/>
            </a:endParaRPr>
          </a:p>
        </p:txBody>
      </p:sp>
      <p:sp>
        <p:nvSpPr>
          <p:cNvPr id="30" name="Rectangle 7"/>
          <p:cNvSpPr>
            <a:spLocks/>
          </p:cNvSpPr>
          <p:nvPr/>
        </p:nvSpPr>
        <p:spPr bwMode="auto">
          <a:xfrm>
            <a:off x="5706837" y="50374"/>
            <a:ext cx="7954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GOALS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39" name="Rectangle 7"/>
          <p:cNvSpPr>
            <a:spLocks/>
          </p:cNvSpPr>
          <p:nvPr/>
        </p:nvSpPr>
        <p:spPr bwMode="auto">
          <a:xfrm>
            <a:off x="7460762" y="59938"/>
            <a:ext cx="1142077"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Application</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Tree>
    <p:extLst>
      <p:ext uri="{BB962C8B-B14F-4D97-AF65-F5344CB8AC3E}">
        <p14:creationId xmlns:p14="http://schemas.microsoft.com/office/powerpoint/2010/main" val="778365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11"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95C9B2D4-318B-C942-AA1E-68D05657B26E}" type="slidenum">
              <a:rPr lang="en-US" sz="1700">
                <a:solidFill>
                  <a:srgbClr val="000000"/>
                </a:solidFill>
                <a:latin typeface="Times New Roman" charset="0"/>
                <a:cs typeface="Times New Roman" charset="0"/>
                <a:sym typeface="Times New Roman" charset="0"/>
              </a:rPr>
              <a:pPr eaLnBrk="1" hangingPunct="1"/>
              <a:t>88</a:t>
            </a:fld>
            <a:endParaRPr lang="en-US" sz="1700">
              <a:solidFill>
                <a:srgbClr val="000000"/>
              </a:solidFill>
              <a:latin typeface="Times New Roman" charset="0"/>
              <a:cs typeface="Times New Roman" charset="0"/>
              <a:sym typeface="Times New Roman" charset="0"/>
            </a:endParaRPr>
          </a:p>
        </p:txBody>
      </p:sp>
      <p:sp>
        <p:nvSpPr>
          <p:cNvPr id="32775" name="Rettangolo 13"/>
          <p:cNvSpPr>
            <a:spLocks noChangeArrowheads="1"/>
          </p:cNvSpPr>
          <p:nvPr/>
        </p:nvSpPr>
        <p:spPr bwMode="auto">
          <a:xfrm>
            <a:off x="1327150" y="6429375"/>
            <a:ext cx="20224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Rome  09 March 2011</a:t>
            </a:r>
          </a:p>
        </p:txBody>
      </p:sp>
      <p:sp>
        <p:nvSpPr>
          <p:cNvPr id="32777"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17 June 2011</a:t>
            </a:r>
          </a:p>
        </p:txBody>
      </p:sp>
      <p:sp>
        <p:nvSpPr>
          <p:cNvPr id="32778"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2783" name="Rettangolo 18"/>
          <p:cNvSpPr>
            <a:spLocks noChangeArrowheads="1"/>
          </p:cNvSpPr>
          <p:nvPr/>
        </p:nvSpPr>
        <p:spPr bwMode="auto">
          <a:xfrm>
            <a:off x="1079500" y="6448425"/>
            <a:ext cx="192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Leipzig 05 July 2012</a:t>
            </a:r>
          </a:p>
        </p:txBody>
      </p:sp>
      <p:sp>
        <p:nvSpPr>
          <p:cNvPr id="32784"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19"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20"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Hydrological </a:t>
            </a: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Components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21"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solidFill>
                <a:latin typeface="Arial" pitchFamily="-108" charset="0"/>
                <a:ea typeface="Arial" pitchFamily="-108" charset="0"/>
                <a:cs typeface="Arial" pitchFamily="-108" charset="0"/>
                <a:sym typeface="Arial" pitchFamily="-108" charset="0"/>
              </a:rPr>
              <a:t>Basin Delineation</a:t>
            </a:r>
            <a:endParaRPr lang="en-US" dirty="0">
              <a:solidFill>
                <a:srgbClr val="FFFFFF"/>
              </a:solidFill>
              <a:latin typeface="Arial" pitchFamily="-108" charset="0"/>
              <a:ea typeface="Arial" pitchFamily="-108" charset="0"/>
              <a:cs typeface="Arial" pitchFamily="-108" charset="0"/>
              <a:sym typeface="Arial" pitchFamily="-108" charset="0"/>
            </a:endParaRPr>
          </a:p>
        </p:txBody>
      </p:sp>
      <p:sp>
        <p:nvSpPr>
          <p:cNvPr id="23"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24" name="TextBox 23"/>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
        <p:nvSpPr>
          <p:cNvPr id="16" name="Rectangle 4"/>
          <p:cNvSpPr>
            <a:spLocks/>
          </p:cNvSpPr>
          <p:nvPr/>
        </p:nvSpPr>
        <p:spPr bwMode="auto">
          <a:xfrm>
            <a:off x="795338" y="652463"/>
            <a:ext cx="5338762"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0" tIns="0" rIns="0" bIns="0"/>
          <a:lstStyle/>
          <a:p>
            <a:pPr algn="l">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sz="2200" dirty="0">
                <a:cs typeface="Arial" charset="0"/>
              </a:rPr>
              <a:t>What and Why OMS3?</a:t>
            </a:r>
          </a:p>
        </p:txBody>
      </p:sp>
      <p:pic>
        <p:nvPicPr>
          <p:cNvPr id="32" name="Immagine 24" descr="Immagine 2.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669" y="1148398"/>
            <a:ext cx="2750605" cy="2065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26529" y="3221442"/>
            <a:ext cx="2400029" cy="307777"/>
          </a:xfrm>
          <a:prstGeom prst="rect">
            <a:avLst/>
          </a:prstGeom>
          <a:noFill/>
        </p:spPr>
        <p:txBody>
          <a:bodyPr wrap="none" rtlCol="0">
            <a:spAutoFit/>
          </a:bodyPr>
          <a:lstStyle/>
          <a:p>
            <a:r>
              <a:rPr lang="en-US" sz="1400" dirty="0" smtClean="0"/>
              <a:t>Console for script execution</a:t>
            </a:r>
            <a:endParaRPr lang="en-US" sz="1400" dirty="0"/>
          </a:p>
        </p:txBody>
      </p:sp>
      <p:sp>
        <p:nvSpPr>
          <p:cNvPr id="33" name="TextBox 32"/>
          <p:cNvSpPr txBox="1"/>
          <p:nvPr/>
        </p:nvSpPr>
        <p:spPr>
          <a:xfrm>
            <a:off x="2834728" y="3959853"/>
            <a:ext cx="2814706" cy="307777"/>
          </a:xfrm>
          <a:prstGeom prst="rect">
            <a:avLst/>
          </a:prstGeom>
          <a:noFill/>
        </p:spPr>
        <p:txBody>
          <a:bodyPr wrap="square" rtlCol="0">
            <a:spAutoFit/>
          </a:bodyPr>
          <a:lstStyle/>
          <a:p>
            <a:r>
              <a:rPr lang="en-US" sz="1400" dirty="0" err="1" smtClean="0"/>
              <a:t>uDig-Jgrass</a:t>
            </a:r>
            <a:r>
              <a:rPr lang="en-US" sz="1400" dirty="0" smtClean="0"/>
              <a:t> GIS integration</a:t>
            </a:r>
            <a:endParaRPr lang="en-US" sz="1400" dirty="0"/>
          </a:p>
        </p:txBody>
      </p:sp>
      <p:pic>
        <p:nvPicPr>
          <p:cNvPr id="31" name="Immagine 29" descr="Immagine 1.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26559" y="1856146"/>
            <a:ext cx="2640386" cy="2037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5843096" y="2340510"/>
            <a:ext cx="3300904" cy="923330"/>
          </a:xfrm>
          <a:prstGeom prst="rect">
            <a:avLst/>
          </a:prstGeom>
          <a:noFill/>
        </p:spPr>
        <p:txBody>
          <a:bodyPr wrap="none" rtlCol="0">
            <a:spAutoFit/>
          </a:bodyPr>
          <a:lstStyle/>
          <a:p>
            <a:pPr marL="285750" indent="-285750">
              <a:buFont typeface="Arial"/>
              <a:buChar char="•"/>
            </a:pPr>
            <a:r>
              <a:rPr lang="en-US" dirty="0" smtClean="0"/>
              <a:t>PRMS </a:t>
            </a:r>
          </a:p>
          <a:p>
            <a:pPr marL="285750" indent="-285750">
              <a:buFont typeface="Arial"/>
              <a:buChar char="•"/>
            </a:pPr>
            <a:r>
              <a:rPr lang="en-US" dirty="0" err="1"/>
              <a:t>AgroEcoSystem</a:t>
            </a:r>
            <a:r>
              <a:rPr lang="en-US" dirty="0"/>
              <a:t>-Watershed</a:t>
            </a:r>
          </a:p>
          <a:p>
            <a:pPr marL="285750" indent="-285750">
              <a:buFont typeface="Arial"/>
              <a:buChar char="•"/>
            </a:pPr>
            <a:r>
              <a:rPr lang="en-US" dirty="0" err="1" smtClean="0"/>
              <a:t>NewAge</a:t>
            </a:r>
            <a:endParaRPr lang="en-US" dirty="0"/>
          </a:p>
        </p:txBody>
      </p:sp>
      <p:pic>
        <p:nvPicPr>
          <p:cNvPr id="12" name="Picture 11" descr="Screen Shot 2013-03-21 at 7.49.47 PM.png"/>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89873" y="1005878"/>
            <a:ext cx="3026450" cy="1295935"/>
          </a:xfrm>
          <a:prstGeom prst="rect">
            <a:avLst/>
          </a:prstGeom>
        </p:spPr>
      </p:pic>
      <p:pic>
        <p:nvPicPr>
          <p:cNvPr id="13" name="Picture 12" descr="Screen Shot 2013-03-21 at 7.54.12 PM.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46723" y="3388766"/>
            <a:ext cx="2780296" cy="1795033"/>
          </a:xfrm>
          <a:prstGeom prst="rect">
            <a:avLst/>
          </a:prstGeom>
        </p:spPr>
      </p:pic>
      <p:sp>
        <p:nvSpPr>
          <p:cNvPr id="14" name="TextBox 13"/>
          <p:cNvSpPr txBox="1"/>
          <p:nvPr/>
        </p:nvSpPr>
        <p:spPr>
          <a:xfrm>
            <a:off x="6474180" y="5205315"/>
            <a:ext cx="2005677" cy="923330"/>
          </a:xfrm>
          <a:prstGeom prst="rect">
            <a:avLst/>
          </a:prstGeom>
          <a:noFill/>
        </p:spPr>
        <p:txBody>
          <a:bodyPr wrap="none" rtlCol="0">
            <a:spAutoFit/>
          </a:bodyPr>
          <a:lstStyle/>
          <a:p>
            <a:pPr marL="285750" indent="-285750">
              <a:buFont typeface="Arial"/>
              <a:buChar char="•"/>
            </a:pPr>
            <a:r>
              <a:rPr lang="en-US" dirty="0" smtClean="0"/>
              <a:t>LUCA</a:t>
            </a:r>
          </a:p>
          <a:p>
            <a:pPr marL="285750" indent="-285750">
              <a:buFont typeface="Arial"/>
              <a:buChar char="•"/>
            </a:pPr>
            <a:r>
              <a:rPr lang="en-US" dirty="0" smtClean="0"/>
              <a:t>Particle Swarm</a:t>
            </a:r>
          </a:p>
          <a:p>
            <a:pPr marL="285750" indent="-285750">
              <a:buFont typeface="Arial"/>
              <a:buChar char="•"/>
            </a:pPr>
            <a:r>
              <a:rPr lang="en-US" dirty="0" smtClean="0"/>
              <a:t>DREAM</a:t>
            </a:r>
            <a:endParaRPr lang="en-US" dirty="0"/>
          </a:p>
        </p:txBody>
      </p:sp>
      <p:sp>
        <p:nvSpPr>
          <p:cNvPr id="15" name="Rounded Rectangle 14"/>
          <p:cNvSpPr/>
          <p:nvPr/>
        </p:nvSpPr>
        <p:spPr bwMode="auto">
          <a:xfrm>
            <a:off x="5855426" y="2959470"/>
            <a:ext cx="3057903" cy="3156845"/>
          </a:xfrm>
          <a:prstGeom prst="roundRect">
            <a:avLst/>
          </a:prstGeom>
          <a:solidFill>
            <a:srgbClr val="FF0000">
              <a:alpha val="16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chemeClr val="tx1"/>
              </a:solidFill>
              <a:effectLst/>
              <a:latin typeface="Arial" pitchFamily="-108" charset="0"/>
              <a:ea typeface="ヒラギノ角ゴ ProN W3" pitchFamily="-108" charset="-128"/>
              <a:cs typeface="ヒラギノ角ゴ ProN W3" pitchFamily="-108" charset="-128"/>
              <a:sym typeface="Arial" pitchFamily="-108" charset="0"/>
            </a:endParaRPr>
          </a:p>
        </p:txBody>
      </p:sp>
      <p:sp>
        <p:nvSpPr>
          <p:cNvPr id="34" name="Left Arrow 33"/>
          <p:cNvSpPr/>
          <p:nvPr/>
        </p:nvSpPr>
        <p:spPr bwMode="auto">
          <a:xfrm>
            <a:off x="5215457" y="5057367"/>
            <a:ext cx="520287" cy="305743"/>
          </a:xfrm>
          <a:prstGeom prst="leftArrow">
            <a:avLst/>
          </a:prstGeom>
          <a:solidFill>
            <a:srgbClr val="FF0000">
              <a:alpha val="36000"/>
            </a:srgb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chemeClr val="tx1"/>
              </a:solidFill>
              <a:effectLst/>
              <a:latin typeface="Arial" pitchFamily="-108" charset="0"/>
              <a:ea typeface="ヒラギノ角ゴ ProN W3" pitchFamily="-108" charset="-128"/>
              <a:cs typeface="ヒラギノ角ゴ ProN W3" pitchFamily="-108" charset="-128"/>
              <a:sym typeface="Arial" pitchFamily="-108" charset="0"/>
            </a:endParaRPr>
          </a:p>
        </p:txBody>
      </p:sp>
      <p:sp>
        <p:nvSpPr>
          <p:cNvPr id="35" name="Rectangle 34"/>
          <p:cNvSpPr/>
          <p:nvPr/>
        </p:nvSpPr>
        <p:spPr>
          <a:xfrm>
            <a:off x="1063625" y="4411036"/>
            <a:ext cx="4572000" cy="2031325"/>
          </a:xfrm>
          <a:prstGeom prst="rect">
            <a:avLst/>
          </a:prstGeom>
        </p:spPr>
        <p:txBody>
          <a:bodyPr>
            <a:spAutoFit/>
          </a:bodyPr>
          <a:lstStyle/>
          <a:p>
            <a:r>
              <a:rPr lang="en-US" dirty="0"/>
              <a:t>March 26 </a:t>
            </a:r>
            <a:r>
              <a:rPr lang="en-US" dirty="0" smtClean="0"/>
              <a:t> 2</a:t>
            </a:r>
            <a:r>
              <a:rPr lang="en-US" dirty="0"/>
              <a:t>:00 pm </a:t>
            </a:r>
            <a:r>
              <a:rPr lang="en-US" dirty="0" smtClean="0"/>
              <a:t>Evapotranspiration </a:t>
            </a:r>
            <a:r>
              <a:rPr lang="en-US" dirty="0"/>
              <a:t>- Crop Water Use - Crop </a:t>
            </a:r>
            <a:r>
              <a:rPr lang="en-US" dirty="0" smtClean="0"/>
              <a:t>Yield:</a:t>
            </a:r>
          </a:p>
          <a:p>
            <a:r>
              <a:rPr lang="en-US" dirty="0">
                <a:hlinkClick r:id="rId7"/>
              </a:rPr>
              <a:t>3:30: Testing a new channel routing component in JGrass-NewAge model</a:t>
            </a:r>
            <a:r>
              <a:rPr lang="en-US" dirty="0"/>
              <a:t>     Giuseppe Formetta et al.</a:t>
            </a:r>
          </a:p>
          <a:p>
            <a:endParaRPr lang="en-US" dirty="0"/>
          </a:p>
          <a:p>
            <a:endParaRPr lang="en-US" dirty="0"/>
          </a:p>
        </p:txBody>
      </p:sp>
      <p:sp>
        <p:nvSpPr>
          <p:cNvPr id="26"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27" name="Rectangle 1"/>
          <p:cNvSpPr>
            <a:spLocks/>
          </p:cNvSpPr>
          <p:nvPr/>
        </p:nvSpPr>
        <p:spPr bwMode="auto">
          <a:xfrm>
            <a:off x="534596" y="46038"/>
            <a:ext cx="7313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smtClean="0">
                <a:solidFill>
                  <a:srgbClr val="FFFFFF"/>
                </a:solidFill>
                <a:latin typeface="Arial" charset="0"/>
                <a:ea typeface="ヒラギノ角ゴ ProN W3" charset="0"/>
                <a:cs typeface="Arial" charset="0"/>
                <a:sym typeface="Arial" charset="0"/>
              </a:rPr>
              <a:t>Outline</a:t>
            </a:r>
          </a:p>
        </p:txBody>
      </p:sp>
      <p:sp>
        <p:nvSpPr>
          <p:cNvPr id="28" name="Rectangle 7"/>
          <p:cNvSpPr>
            <a:spLocks/>
          </p:cNvSpPr>
          <p:nvPr/>
        </p:nvSpPr>
        <p:spPr bwMode="auto">
          <a:xfrm>
            <a:off x="3835293" y="46038"/>
            <a:ext cx="833950"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smtClean="0">
                <a:solidFill>
                  <a:srgbClr val="FFFFFF">
                    <a:lumMod val="50000"/>
                  </a:srgbClr>
                </a:solidFill>
                <a:latin typeface="Arial" pitchFamily="-108" charset="0"/>
                <a:ea typeface="Arial" pitchFamily="-108" charset="0"/>
                <a:cs typeface="Arial" pitchFamily="-108" charset="0"/>
                <a:sym typeface="Arial" pitchFamily="-108" charset="0"/>
              </a:rPr>
              <a:t>GEOtop</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29" name="Rectangle 7"/>
          <p:cNvSpPr>
            <a:spLocks/>
          </p:cNvSpPr>
          <p:nvPr/>
        </p:nvSpPr>
        <p:spPr bwMode="auto">
          <a:xfrm>
            <a:off x="2130725" y="59532"/>
            <a:ext cx="65417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OMS3</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30"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36" name="Rectangle 7"/>
          <p:cNvSpPr>
            <a:spLocks/>
          </p:cNvSpPr>
          <p:nvPr/>
        </p:nvSpPr>
        <p:spPr bwMode="auto">
          <a:xfrm>
            <a:off x="5533499" y="50374"/>
            <a:ext cx="1142077"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Application</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37" name="Rettangolo 17"/>
          <p:cNvSpPr>
            <a:spLocks noChangeArrowheads="1"/>
          </p:cNvSpPr>
          <p:nvPr/>
        </p:nvSpPr>
        <p:spPr bwMode="auto">
          <a:xfrm>
            <a:off x="1200" y="122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8" name="Rectangle 1"/>
          <p:cNvSpPr>
            <a:spLocks/>
          </p:cNvSpPr>
          <p:nvPr/>
        </p:nvSpPr>
        <p:spPr bwMode="auto">
          <a:xfrm>
            <a:off x="535796" y="47258"/>
            <a:ext cx="7313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Outline</a:t>
            </a:r>
          </a:p>
        </p:txBody>
      </p:sp>
      <p:sp>
        <p:nvSpPr>
          <p:cNvPr id="39" name="Rectangle 7"/>
          <p:cNvSpPr>
            <a:spLocks/>
          </p:cNvSpPr>
          <p:nvPr/>
        </p:nvSpPr>
        <p:spPr bwMode="auto">
          <a:xfrm>
            <a:off x="3836493" y="47258"/>
            <a:ext cx="833950"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smtClean="0">
                <a:solidFill>
                  <a:srgbClr val="FFFFFF">
                    <a:lumMod val="50000"/>
                  </a:srgbClr>
                </a:solidFill>
                <a:latin typeface="Arial" pitchFamily="-108" charset="0"/>
                <a:ea typeface="Arial" pitchFamily="-108" charset="0"/>
                <a:cs typeface="Arial" pitchFamily="-108" charset="0"/>
                <a:sym typeface="Arial" pitchFamily="-108" charset="0"/>
              </a:rPr>
              <a:t>GEOtop</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0" name="Rectangle 7"/>
          <p:cNvSpPr>
            <a:spLocks/>
          </p:cNvSpPr>
          <p:nvPr/>
        </p:nvSpPr>
        <p:spPr bwMode="auto">
          <a:xfrm>
            <a:off x="2131925" y="60752"/>
            <a:ext cx="65417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08" charset="0"/>
                <a:ea typeface="Arial" pitchFamily="-108" charset="0"/>
                <a:cs typeface="Arial" pitchFamily="-108" charset="0"/>
                <a:sym typeface="Arial" pitchFamily="-108" charset="0"/>
              </a:rPr>
              <a:t>OMS3</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108" charset="0"/>
              <a:ea typeface="Arial" pitchFamily="-108" charset="0"/>
              <a:cs typeface="Arial" pitchFamily="-108" charset="0"/>
              <a:sym typeface="Arial" pitchFamily="-108" charset="0"/>
            </a:endParaRPr>
          </a:p>
        </p:txBody>
      </p:sp>
      <p:sp>
        <p:nvSpPr>
          <p:cNvPr id="42" name="Rectangle 7"/>
          <p:cNvSpPr>
            <a:spLocks/>
          </p:cNvSpPr>
          <p:nvPr/>
        </p:nvSpPr>
        <p:spPr bwMode="auto">
          <a:xfrm>
            <a:off x="5708037" y="51594"/>
            <a:ext cx="7954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GOALS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3" name="Rectangle 7"/>
          <p:cNvSpPr>
            <a:spLocks/>
          </p:cNvSpPr>
          <p:nvPr/>
        </p:nvSpPr>
        <p:spPr bwMode="auto">
          <a:xfrm>
            <a:off x="7460762" y="59938"/>
            <a:ext cx="1142077"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Application</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Tree>
    <p:extLst>
      <p:ext uri="{BB962C8B-B14F-4D97-AF65-F5344CB8AC3E}">
        <p14:creationId xmlns:p14="http://schemas.microsoft.com/office/powerpoint/2010/main" val="13569190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62F3C9B1-4D06-0240-A186-7A9C2A5349AD}" type="slidenum">
              <a:rPr lang="en-US" sz="1700">
                <a:solidFill>
                  <a:srgbClr val="000000"/>
                </a:solidFill>
                <a:latin typeface="Times New Roman" charset="0"/>
                <a:cs typeface="Times New Roman" charset="0"/>
                <a:sym typeface="Times New Roman" charset="0"/>
              </a:rPr>
              <a:pPr eaLnBrk="1" hangingPunct="1"/>
              <a:t>89</a:t>
            </a:fld>
            <a:endParaRPr lang="en-US" sz="1700">
              <a:solidFill>
                <a:srgbClr val="000000"/>
              </a:solidFill>
              <a:latin typeface="Times New Roman" charset="0"/>
              <a:cs typeface="Times New Roman" charset="0"/>
              <a:sym typeface="Times New Roman" charset="0"/>
            </a:endParaRPr>
          </a:p>
        </p:txBody>
      </p:sp>
      <p:sp>
        <p:nvSpPr>
          <p:cNvPr id="36868" name="Rectangle 2"/>
          <p:cNvSpPr>
            <a:spLocks/>
          </p:cNvSpPr>
          <p:nvPr/>
        </p:nvSpPr>
        <p:spPr bwMode="auto">
          <a:xfrm>
            <a:off x="3530864" y="642938"/>
            <a:ext cx="20806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28567" bIns="0">
            <a:spAutoFit/>
          </a:bodyPr>
          <a:lstStyle/>
          <a:p>
            <a:pPr marL="25400" algn="ctr" defTabSz="914400" fontAlgn="base">
              <a:spcBef>
                <a:spcPct val="0"/>
              </a:spcBef>
              <a:spcAft>
                <a:spcPct val="0"/>
              </a:spcAft>
              <a:tabLst>
                <a:tab pos="247650" algn="l"/>
                <a:tab pos="496888" algn="l"/>
                <a:tab pos="747713" algn="l"/>
                <a:tab pos="996950" algn="l"/>
                <a:tab pos="1257300" algn="l"/>
                <a:tab pos="1497013" algn="l"/>
                <a:tab pos="1747838" algn="l"/>
                <a:tab pos="1997075" algn="l"/>
                <a:tab pos="2247900" algn="l"/>
                <a:tab pos="2497138" algn="l"/>
                <a:tab pos="2747963" algn="l"/>
                <a:tab pos="2989263" algn="l"/>
              </a:tabLst>
            </a:pPr>
            <a:r>
              <a:rPr lang="en-US" sz="2200" b="1" dirty="0" err="1" smtClean="0">
                <a:solidFill>
                  <a:srgbClr val="000000"/>
                </a:solidFill>
                <a:latin typeface="Lucida Bright" charset="0"/>
                <a:ea typeface="ヒラギノ角ゴ ProN W3" charset="0"/>
                <a:cs typeface="Lucida Bright" charset="0"/>
                <a:sym typeface="Lucida Bright" charset="0"/>
              </a:rPr>
              <a:t>GEOtop</a:t>
            </a:r>
            <a:r>
              <a:rPr lang="en-US" sz="2200" b="1" dirty="0" smtClean="0">
                <a:solidFill>
                  <a:srgbClr val="000000"/>
                </a:solidFill>
                <a:latin typeface="Lucida Bright" charset="0"/>
                <a:ea typeface="ヒラギノ角ゴ ProN W3" charset="0"/>
                <a:cs typeface="Lucida Bright" charset="0"/>
                <a:sym typeface="Lucida Bright" charset="0"/>
              </a:rPr>
              <a:t> model</a:t>
            </a:r>
            <a:endParaRPr lang="en-US" sz="2200" dirty="0">
              <a:solidFill>
                <a:srgbClr val="000000"/>
              </a:solidFill>
              <a:latin typeface="Lucida Bright" charset="0"/>
              <a:ea typeface="ヒラギノ角ゴ ProN W3" charset="0"/>
              <a:cs typeface="Lucida Bright" charset="0"/>
              <a:sym typeface="Lucida Bright" charset="0"/>
            </a:endParaRPr>
          </a:p>
        </p:txBody>
      </p:sp>
      <p:sp>
        <p:nvSpPr>
          <p:cNvPr id="16" name="Rectangle 2"/>
          <p:cNvSpPr>
            <a:spLocks/>
          </p:cNvSpPr>
          <p:nvPr/>
        </p:nvSpPr>
        <p:spPr bwMode="auto">
          <a:xfrm>
            <a:off x="1528763" y="55563"/>
            <a:ext cx="731837"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Outline</a:t>
            </a:r>
          </a:p>
        </p:txBody>
      </p:sp>
      <p:sp>
        <p:nvSpPr>
          <p:cNvPr id="18" name="Rectangle 8"/>
          <p:cNvSpPr>
            <a:spLocks/>
          </p:cNvSpPr>
          <p:nvPr/>
        </p:nvSpPr>
        <p:spPr bwMode="auto">
          <a:xfrm>
            <a:off x="517048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19" name="Rectangle 9"/>
          <p:cNvSpPr>
            <a:spLocks/>
          </p:cNvSpPr>
          <p:nvPr/>
        </p:nvSpPr>
        <p:spPr bwMode="auto">
          <a:xfrm>
            <a:off x="7107238" y="49213"/>
            <a:ext cx="2116137" cy="222250"/>
          </a:xfrm>
          <a:prstGeom prst="rect">
            <a:avLst/>
          </a:prstGeom>
          <a:noFill/>
          <a:ln w="12700">
            <a:noFill/>
            <a:miter lim="800000"/>
            <a:headEnd/>
            <a:tailEnd/>
          </a:ln>
        </p:spPr>
        <p:txBody>
          <a:bodyPr lIns="0" tIns="0" rIns="0" bIns="0"/>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Data Assimilation</a:t>
            </a:r>
          </a:p>
        </p:txBody>
      </p:sp>
      <p:sp>
        <p:nvSpPr>
          <p:cNvPr id="20" name="Rectangle 1"/>
          <p:cNvSpPr>
            <a:spLocks/>
          </p:cNvSpPr>
          <p:nvPr/>
        </p:nvSpPr>
        <p:spPr bwMode="auto">
          <a:xfrm>
            <a:off x="166688" y="46038"/>
            <a:ext cx="1052512"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Motivation</a:t>
            </a:r>
          </a:p>
        </p:txBody>
      </p:sp>
      <p:sp>
        <p:nvSpPr>
          <p:cNvPr id="36877" name="Rectangle 7"/>
          <p:cNvSpPr>
            <a:spLocks/>
          </p:cNvSpPr>
          <p:nvPr/>
        </p:nvSpPr>
        <p:spPr bwMode="auto">
          <a:xfrm>
            <a:off x="2486025" y="46038"/>
            <a:ext cx="25273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FFFFFF"/>
                </a:solidFill>
                <a:latin typeface="Arial" charset="0"/>
                <a:ea typeface="ヒラギノ角ゴ ProN W3" charset="0"/>
                <a:cs typeface="Arial" charset="0"/>
                <a:sym typeface="Arial" charset="0"/>
              </a:rPr>
              <a:t>Hydrological Component</a:t>
            </a:r>
          </a:p>
        </p:txBody>
      </p:sp>
      <p:sp>
        <p:nvSpPr>
          <p:cNvPr id="36878" name="Rettangolo 14"/>
          <p:cNvSpPr>
            <a:spLocks noChangeArrowheads="1"/>
          </p:cNvSpPr>
          <p:nvPr/>
        </p:nvSpPr>
        <p:spPr bwMode="auto">
          <a:xfrm>
            <a:off x="1327150" y="6429375"/>
            <a:ext cx="20224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Rome  09 March 2011</a:t>
            </a:r>
          </a:p>
        </p:txBody>
      </p:sp>
      <p:sp>
        <p:nvSpPr>
          <p:cNvPr id="36879"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17 June 2011</a:t>
            </a:r>
          </a:p>
        </p:txBody>
      </p:sp>
      <p:sp>
        <p:nvSpPr>
          <p:cNvPr id="36880"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6882" name="Rettangolo 18"/>
          <p:cNvSpPr>
            <a:spLocks noChangeArrowheads="1"/>
          </p:cNvSpPr>
          <p:nvPr/>
        </p:nvSpPr>
        <p:spPr bwMode="auto">
          <a:xfrm>
            <a:off x="1109663" y="644842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24 June 2011</a:t>
            </a:r>
          </a:p>
        </p:txBody>
      </p:sp>
      <p:sp>
        <p:nvSpPr>
          <p:cNvPr id="36884" name="Rettangolo 18"/>
          <p:cNvSpPr>
            <a:spLocks noChangeArrowheads="1"/>
          </p:cNvSpPr>
          <p:nvPr/>
        </p:nvSpPr>
        <p:spPr bwMode="auto">
          <a:xfrm>
            <a:off x="1106488" y="6448425"/>
            <a:ext cx="18684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14 June 2012</a:t>
            </a:r>
          </a:p>
        </p:txBody>
      </p:sp>
      <p:sp>
        <p:nvSpPr>
          <p:cNvPr id="36885"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6886"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7F7F7F"/>
                </a:solidFill>
                <a:latin typeface="Arial" charset="0"/>
                <a:ea typeface="ヒラギノ角ゴ ProN W3" charset="0"/>
                <a:cs typeface="Arial" charset="0"/>
                <a:sym typeface="Arial" charset="0"/>
              </a:rPr>
              <a:t>Outline</a:t>
            </a:r>
          </a:p>
        </p:txBody>
      </p:sp>
      <p:sp>
        <p:nvSpPr>
          <p:cNvPr id="34" name="Rectangle 8"/>
          <p:cNvSpPr>
            <a:spLocks/>
          </p:cNvSpPr>
          <p:nvPr/>
        </p:nvSpPr>
        <p:spPr bwMode="auto">
          <a:xfrm>
            <a:off x="7521575" y="47625"/>
            <a:ext cx="1258888"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Conclusions</a:t>
            </a:r>
          </a:p>
        </p:txBody>
      </p:sp>
      <p:sp>
        <p:nvSpPr>
          <p:cNvPr id="35" name="Rectangle 7"/>
          <p:cNvSpPr>
            <a:spLocks/>
          </p:cNvSpPr>
          <p:nvPr/>
        </p:nvSpPr>
        <p:spPr bwMode="auto">
          <a:xfrm>
            <a:off x="4919663" y="42863"/>
            <a:ext cx="2014537"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a:solidFill>
                  <a:srgbClr val="FFFFFF">
                    <a:lumMod val="50000"/>
                  </a:srgbClr>
                </a:solidFill>
                <a:latin typeface="Arial" pitchFamily="-108" charset="0"/>
                <a:ea typeface="Arial" pitchFamily="-108" charset="0"/>
                <a:cs typeface="Arial" pitchFamily="-108" charset="0"/>
                <a:sym typeface="Arial" pitchFamily="-108" charset="0"/>
              </a:rPr>
              <a:t>Informatic</a:t>
            </a:r>
            <a:r>
              <a:rPr lang="en-US" dirty="0">
                <a:solidFill>
                  <a:srgbClr val="FFFFFF">
                    <a:lumMod val="50000"/>
                  </a:srgbClr>
                </a:solidFill>
                <a:latin typeface="Arial" pitchFamily="-108" charset="0"/>
                <a:ea typeface="Arial" pitchFamily="-108" charset="0"/>
                <a:cs typeface="Arial" pitchFamily="-108" charset="0"/>
                <a:sym typeface="Arial" pitchFamily="-108" charset="0"/>
              </a:rPr>
              <a:t> Structure</a:t>
            </a:r>
          </a:p>
        </p:txBody>
      </p:sp>
      <p:sp>
        <p:nvSpPr>
          <p:cNvPr id="36889" name="Rectangle 7"/>
          <p:cNvSpPr>
            <a:spLocks/>
          </p:cNvSpPr>
          <p:nvPr/>
        </p:nvSpPr>
        <p:spPr bwMode="auto">
          <a:xfrm>
            <a:off x="1600200" y="36513"/>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FFFFFF"/>
                </a:solidFill>
                <a:latin typeface="Arial" charset="0"/>
                <a:ea typeface="ヒラギノ角ゴ ProN W3" charset="0"/>
                <a:cs typeface="Arial" charset="0"/>
                <a:sym typeface="Arial" charset="0"/>
              </a:rPr>
              <a:t>Hydrological Components</a:t>
            </a:r>
          </a:p>
        </p:txBody>
      </p:sp>
      <p:sp>
        <p:nvSpPr>
          <p:cNvPr id="36891" name="Rettangolo 18"/>
          <p:cNvSpPr>
            <a:spLocks noChangeArrowheads="1"/>
          </p:cNvSpPr>
          <p:nvPr/>
        </p:nvSpPr>
        <p:spPr bwMode="auto">
          <a:xfrm>
            <a:off x="1079500" y="6448425"/>
            <a:ext cx="192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Leipzig 05 July 2012</a:t>
            </a:r>
          </a:p>
        </p:txBody>
      </p:sp>
      <p:sp>
        <p:nvSpPr>
          <p:cNvPr id="36892"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3"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7"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Hydrological </a:t>
            </a: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Components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39"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40" name="TextBox 39"/>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sp>
        <p:nvSpPr>
          <p:cNvPr id="41"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42"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solidFill>
                <a:latin typeface="Arial" pitchFamily="-108" charset="0"/>
                <a:ea typeface="Arial" pitchFamily="-108" charset="0"/>
                <a:cs typeface="Arial" pitchFamily="-108" charset="0"/>
                <a:sym typeface="Arial" pitchFamily="-108" charset="0"/>
              </a:rPr>
              <a:t>Basin Delineation</a:t>
            </a:r>
            <a:endParaRPr lang="en-US" dirty="0">
              <a:solidFill>
                <a:srgbClr val="FFFFFF"/>
              </a:solidFill>
              <a:latin typeface="Arial" pitchFamily="-108" charset="0"/>
              <a:ea typeface="Arial" pitchFamily="-108" charset="0"/>
              <a:cs typeface="Arial" pitchFamily="-108" charset="0"/>
              <a:sym typeface="Arial" pitchFamily="-108" charset="0"/>
            </a:endParaRPr>
          </a:p>
        </p:txBody>
      </p:sp>
      <p:sp useBgFill="1">
        <p:nvSpPr>
          <p:cNvPr id="31" name="TextBox 30"/>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pic>
        <p:nvPicPr>
          <p:cNvPr id="32" name="Picture 31" descr="Macintosh HD:Users:giuseppeformetta:Desktop:Screen Shot 2012-10-18 at 3.32.20 AM.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665" y="1186195"/>
            <a:ext cx="4021911" cy="1906141"/>
          </a:xfrm>
          <a:prstGeom prst="rect">
            <a:avLst/>
          </a:prstGeom>
          <a:noFill/>
          <a:ln>
            <a:noFill/>
          </a:ln>
        </p:spPr>
      </p:pic>
      <p:sp>
        <p:nvSpPr>
          <p:cNvPr id="2" name="Rectangle 1"/>
          <p:cNvSpPr/>
          <p:nvPr/>
        </p:nvSpPr>
        <p:spPr>
          <a:xfrm>
            <a:off x="4896094" y="1418270"/>
            <a:ext cx="3938977" cy="2800766"/>
          </a:xfrm>
          <a:prstGeom prst="rect">
            <a:avLst/>
          </a:prstGeom>
        </p:spPr>
        <p:txBody>
          <a:bodyPr wrap="square">
            <a:spAutoFit/>
          </a:bodyPr>
          <a:lstStyle/>
          <a:p>
            <a:pPr marL="285750" indent="-285750">
              <a:buFont typeface="Arial"/>
              <a:buChar char="•"/>
            </a:pPr>
            <a:r>
              <a:rPr lang="en-US" sz="1600" dirty="0" smtClean="0"/>
              <a:t>3D </a:t>
            </a:r>
            <a:r>
              <a:rPr lang="en-US" sz="1600" dirty="0"/>
              <a:t>physically </a:t>
            </a:r>
            <a:r>
              <a:rPr lang="en-US" sz="1600" dirty="0" smtClean="0"/>
              <a:t>based </a:t>
            </a:r>
            <a:r>
              <a:rPr lang="en-US" sz="1600" dirty="0"/>
              <a:t>finite-</a:t>
            </a:r>
            <a:r>
              <a:rPr lang="en-US" sz="1600" dirty="0" smtClean="0"/>
              <a:t>difference model</a:t>
            </a:r>
          </a:p>
          <a:p>
            <a:pPr marL="285750" indent="-285750">
              <a:buFont typeface="Arial"/>
              <a:buChar char="•"/>
            </a:pPr>
            <a:endParaRPr lang="en-US" sz="1600" dirty="0" smtClean="0"/>
          </a:p>
          <a:p>
            <a:pPr marL="285750" indent="-285750">
              <a:buFont typeface="Arial"/>
              <a:buChar char="•"/>
            </a:pPr>
            <a:r>
              <a:rPr lang="en-US" sz="1600" dirty="0" smtClean="0"/>
              <a:t>spatially distributed</a:t>
            </a:r>
          </a:p>
          <a:p>
            <a:pPr marL="285750" indent="-285750">
              <a:buFont typeface="Arial"/>
              <a:buChar char="•"/>
            </a:pPr>
            <a:endParaRPr lang="en-US" sz="1600" dirty="0" smtClean="0"/>
          </a:p>
          <a:p>
            <a:pPr marL="285750" indent="-285750">
              <a:buFont typeface="Arial"/>
              <a:buChar char="•"/>
            </a:pPr>
            <a:r>
              <a:rPr lang="en-US" sz="1600" dirty="0" smtClean="0"/>
              <a:t>It models:</a:t>
            </a:r>
          </a:p>
          <a:p>
            <a:pPr lvl="1"/>
            <a:r>
              <a:rPr lang="en-US" sz="1600" dirty="0" smtClean="0"/>
              <a:t>- subsurface </a:t>
            </a:r>
            <a:r>
              <a:rPr lang="en-US" sz="1600" dirty="0"/>
              <a:t>saturated and </a:t>
            </a:r>
            <a:r>
              <a:rPr lang="en-US" sz="1600" dirty="0" smtClean="0"/>
              <a:t>unsaturated flows</a:t>
            </a:r>
            <a:endParaRPr lang="en-US" sz="1600" dirty="0"/>
          </a:p>
          <a:p>
            <a:pPr lvl="1"/>
            <a:r>
              <a:rPr lang="en-US" sz="1600" dirty="0" smtClean="0"/>
              <a:t>- surface runoff</a:t>
            </a:r>
          </a:p>
          <a:p>
            <a:pPr lvl="1"/>
            <a:r>
              <a:rPr lang="en-US" sz="1600" dirty="0" smtClean="0"/>
              <a:t>- turbulent </a:t>
            </a:r>
            <a:r>
              <a:rPr lang="en-US" sz="1600" dirty="0"/>
              <a:t>fluxes across the soil-atmosphere </a:t>
            </a:r>
            <a:r>
              <a:rPr lang="en-US" sz="1600" dirty="0" smtClean="0"/>
              <a:t>interface.</a:t>
            </a:r>
            <a:endParaRPr lang="en-US" sz="1600" dirty="0"/>
          </a:p>
        </p:txBody>
      </p:sp>
      <p:pic>
        <p:nvPicPr>
          <p:cNvPr id="38" name="Picture 37" descr="Macintosh HD:Users:giuseppeformetta:Desktop:Screen Shot 2012-09-06 at 12.32.53 AM.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188" y="3264941"/>
            <a:ext cx="2910332" cy="2970327"/>
          </a:xfrm>
          <a:prstGeom prst="rect">
            <a:avLst/>
          </a:prstGeom>
          <a:noFill/>
          <a:ln>
            <a:noFill/>
          </a:ln>
        </p:spPr>
      </p:pic>
      <p:sp>
        <p:nvSpPr>
          <p:cNvPr id="6" name="TextBox 5"/>
          <p:cNvSpPr txBox="1"/>
          <p:nvPr/>
        </p:nvSpPr>
        <p:spPr>
          <a:xfrm>
            <a:off x="5178466" y="4216514"/>
            <a:ext cx="184666" cy="369332"/>
          </a:xfrm>
          <a:prstGeom prst="rect">
            <a:avLst/>
          </a:prstGeom>
          <a:noFill/>
        </p:spPr>
        <p:txBody>
          <a:bodyPr wrap="none" rtlCol="0">
            <a:spAutoFit/>
          </a:bodyPr>
          <a:lstStyle/>
          <a:p>
            <a:endParaRPr lang="en-US" dirty="0"/>
          </a:p>
        </p:txBody>
      </p:sp>
      <p:sp>
        <p:nvSpPr>
          <p:cNvPr id="36"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43" name="Rectangle 1"/>
          <p:cNvSpPr>
            <a:spLocks/>
          </p:cNvSpPr>
          <p:nvPr/>
        </p:nvSpPr>
        <p:spPr bwMode="auto">
          <a:xfrm>
            <a:off x="534596" y="46038"/>
            <a:ext cx="7313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charset="0"/>
              </a:rPr>
              <a:t>Outline</a:t>
            </a:r>
          </a:p>
        </p:txBody>
      </p:sp>
      <p:sp>
        <p:nvSpPr>
          <p:cNvPr id="44" name="Rectangle 7"/>
          <p:cNvSpPr>
            <a:spLocks/>
          </p:cNvSpPr>
          <p:nvPr/>
        </p:nvSpPr>
        <p:spPr bwMode="auto">
          <a:xfrm>
            <a:off x="3835293" y="46038"/>
            <a:ext cx="833950"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a:solidFill>
                  <a:srgbClr val="FFFFFF"/>
                </a:solidFill>
                <a:latin typeface="Arial" charset="0"/>
                <a:ea typeface="ヒラギノ角ゴ ProN W3" charset="0"/>
                <a:cs typeface="Arial" charset="0"/>
                <a:sym typeface="Arial" pitchFamily="-108" charset="0"/>
              </a:rPr>
              <a:t>GEOtop</a:t>
            </a:r>
            <a:endParaRPr lang="en-US" dirty="0">
              <a:solidFill>
                <a:srgbClr val="FFFFFF"/>
              </a:solidFill>
              <a:latin typeface="Arial" charset="0"/>
              <a:ea typeface="ヒラギノ角ゴ ProN W3" charset="0"/>
              <a:cs typeface="Arial" charset="0"/>
              <a:sym typeface="Arial" pitchFamily="-108" charset="0"/>
            </a:endParaRPr>
          </a:p>
        </p:txBody>
      </p:sp>
      <p:sp>
        <p:nvSpPr>
          <p:cNvPr id="45" name="Rectangle 7"/>
          <p:cNvSpPr>
            <a:spLocks/>
          </p:cNvSpPr>
          <p:nvPr/>
        </p:nvSpPr>
        <p:spPr bwMode="auto">
          <a:xfrm>
            <a:off x="2130725" y="59532"/>
            <a:ext cx="65417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OMS3</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7" name="Rectangle 7"/>
          <p:cNvSpPr>
            <a:spLocks/>
          </p:cNvSpPr>
          <p:nvPr/>
        </p:nvSpPr>
        <p:spPr bwMode="auto">
          <a:xfrm>
            <a:off x="5706837" y="50374"/>
            <a:ext cx="7954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GOALS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8" name="Rectangle 7"/>
          <p:cNvSpPr>
            <a:spLocks/>
          </p:cNvSpPr>
          <p:nvPr/>
        </p:nvSpPr>
        <p:spPr bwMode="auto">
          <a:xfrm>
            <a:off x="7460762" y="59938"/>
            <a:ext cx="1142077"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Application</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Tree>
    <p:extLst>
      <p:ext uri="{BB962C8B-B14F-4D97-AF65-F5344CB8AC3E}">
        <p14:creationId xmlns:p14="http://schemas.microsoft.com/office/powerpoint/2010/main" val="796757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Measures McCabe WBM</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381152819"/>
              </p:ext>
            </p:extLst>
          </p:nvPr>
        </p:nvGraphicFramePr>
        <p:xfrm>
          <a:off x="1143000" y="2133600"/>
          <a:ext cx="6343650" cy="3352800"/>
        </p:xfrm>
        <a:graphic>
          <a:graphicData uri="http://schemas.openxmlformats.org/drawingml/2006/table">
            <a:tbl>
              <a:tblPr/>
              <a:tblGrid>
                <a:gridCol w="1808727"/>
                <a:gridCol w="1494165"/>
                <a:gridCol w="1887367"/>
                <a:gridCol w="1153391"/>
              </a:tblGrid>
              <a:tr h="558800">
                <a:tc>
                  <a:txBody>
                    <a:bodyPr/>
                    <a:lstStyle/>
                    <a:p>
                      <a:pPr marL="0" marR="0" algn="ctr">
                        <a:spcBef>
                          <a:spcPts val="0"/>
                        </a:spcBef>
                        <a:spcAft>
                          <a:spcPts val="0"/>
                        </a:spcAft>
                      </a:pPr>
                      <a:r>
                        <a:rPr lang="en-US" sz="1800" dirty="0">
                          <a:latin typeface="Times New Roman"/>
                          <a:ea typeface="Times New Roman"/>
                          <a:cs typeface="New York"/>
                        </a:rPr>
                        <a:t>Language/</a:t>
                      </a:r>
                    </a:p>
                    <a:p>
                      <a:pPr marL="0" marR="0" algn="ctr">
                        <a:spcBef>
                          <a:spcPts val="0"/>
                        </a:spcBef>
                        <a:spcAft>
                          <a:spcPts val="0"/>
                        </a:spcAft>
                      </a:pPr>
                      <a:r>
                        <a:rPr lang="en-US" sz="1800" dirty="0">
                          <a:latin typeface="Times New Roman"/>
                          <a:ea typeface="Times New Roman"/>
                          <a:cs typeface="New York"/>
                        </a:rPr>
                        <a:t>Framework</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latin typeface="Times New Roman"/>
                          <a:ea typeface="Times New Roman"/>
                          <a:cs typeface="New York"/>
                        </a:rPr>
                        <a:t>Total</a:t>
                      </a:r>
                    </a:p>
                    <a:p>
                      <a:pPr marL="0" marR="0" algn="ctr">
                        <a:spcBef>
                          <a:spcPts val="0"/>
                        </a:spcBef>
                        <a:spcAft>
                          <a:spcPts val="0"/>
                        </a:spcAft>
                      </a:pPr>
                      <a:r>
                        <a:rPr lang="en-US" sz="1800">
                          <a:latin typeface="Times New Roman"/>
                          <a:ea typeface="Times New Roman"/>
                          <a:cs typeface="New York"/>
                        </a:rPr>
                        <a:t>LOC</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latin typeface="Times New Roman"/>
                          <a:ea typeface="Times New Roman"/>
                          <a:cs typeface="New York"/>
                        </a:rPr>
                        <a:t>Average</a:t>
                      </a:r>
                    </a:p>
                    <a:p>
                      <a:pPr marL="0" marR="0" algn="ctr">
                        <a:spcBef>
                          <a:spcPts val="0"/>
                        </a:spcBef>
                        <a:spcAft>
                          <a:spcPts val="0"/>
                        </a:spcAft>
                      </a:pPr>
                      <a:r>
                        <a:rPr lang="en-US" sz="1800">
                          <a:latin typeface="Times New Roman"/>
                          <a:ea typeface="Times New Roman"/>
                          <a:cs typeface="New York"/>
                        </a:rPr>
                        <a:t>CC/method</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latin typeface="Times New Roman"/>
                          <a:ea typeface="Times New Roman"/>
                          <a:cs typeface="New York"/>
                        </a:rPr>
                        <a:t>Total</a:t>
                      </a:r>
                    </a:p>
                    <a:p>
                      <a:pPr marL="0" marR="0" algn="ctr">
                        <a:spcBef>
                          <a:spcPts val="0"/>
                        </a:spcBef>
                        <a:spcAft>
                          <a:spcPts val="0"/>
                        </a:spcAft>
                      </a:pPr>
                      <a:r>
                        <a:rPr lang="en-US" sz="1800">
                          <a:latin typeface="Times New Roman"/>
                          <a:ea typeface="Times New Roman"/>
                          <a:cs typeface="New York"/>
                        </a:rPr>
                        <a:t>CC</a:t>
                      </a:r>
                    </a:p>
                  </a:txBody>
                  <a:tcPr marL="68580" marR="68580" marT="0" marB="0" anchor="ctr">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9400">
                <a:tc>
                  <a:txBody>
                    <a:bodyPr/>
                    <a:lstStyle/>
                    <a:p>
                      <a:pPr marL="0" marR="0" algn="ctr">
                        <a:spcBef>
                          <a:spcPts val="0"/>
                        </a:spcBef>
                        <a:spcAft>
                          <a:spcPts val="0"/>
                        </a:spcAft>
                      </a:pPr>
                      <a:r>
                        <a:rPr lang="en-US" sz="1800">
                          <a:latin typeface="Times New Roman"/>
                          <a:ea typeface="Times New Roman"/>
                          <a:cs typeface="New York"/>
                        </a:rPr>
                        <a:t>FORTRAN only</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800" dirty="0">
                          <a:latin typeface="Times New Roman"/>
                          <a:ea typeface="Times New Roman"/>
                          <a:cs typeface="New York"/>
                        </a:rPr>
                        <a:t>244</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800">
                          <a:latin typeface="Times New Roman"/>
                          <a:ea typeface="Times New Roman"/>
                          <a:cs typeface="New York"/>
                        </a:rPr>
                        <a:t>3.33</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marL="0" marR="0" algn="ctr">
                        <a:spcBef>
                          <a:spcPts val="0"/>
                        </a:spcBef>
                        <a:spcAft>
                          <a:spcPts val="0"/>
                        </a:spcAft>
                      </a:pPr>
                      <a:r>
                        <a:rPr lang="en-US" sz="1800">
                          <a:latin typeface="Times New Roman"/>
                          <a:ea typeface="Times New Roman"/>
                          <a:cs typeface="New York"/>
                        </a:rPr>
                        <a:t>40</a:t>
                      </a: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r>
              <a:tr h="279400">
                <a:tc>
                  <a:txBody>
                    <a:bodyPr/>
                    <a:lstStyle/>
                    <a:p>
                      <a:pPr marL="0" marR="0" algn="ctr">
                        <a:spcBef>
                          <a:spcPts val="0"/>
                        </a:spcBef>
                        <a:spcAft>
                          <a:spcPts val="0"/>
                        </a:spcAft>
                      </a:pPr>
                      <a:r>
                        <a:rPr lang="en-US" sz="1800" dirty="0">
                          <a:latin typeface="Times New Roman"/>
                          <a:ea typeface="Times New Roman"/>
                          <a:cs typeface="New York"/>
                        </a:rPr>
                        <a:t>OMS 3.0 Java</a:t>
                      </a: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1800">
                          <a:latin typeface="Times New Roman"/>
                          <a:ea typeface="Times New Roman"/>
                          <a:cs typeface="New York"/>
                        </a:rPr>
                        <a:t>295</a:t>
                      </a: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1800">
                          <a:latin typeface="Times New Roman"/>
                          <a:ea typeface="Times New Roman"/>
                          <a:cs typeface="New York"/>
                        </a:rPr>
                        <a:t>2.38</a:t>
                      </a: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1800">
                          <a:latin typeface="Times New Roman"/>
                          <a:ea typeface="Times New Roman"/>
                          <a:cs typeface="New York"/>
                        </a:rPr>
                        <a:t>31</a:t>
                      </a:r>
                    </a:p>
                  </a:txBody>
                  <a:tcPr marL="68580" marR="68580" marT="0" marB="0" anchor="ctr">
                    <a:lnL>
                      <a:noFill/>
                    </a:lnL>
                    <a:lnR>
                      <a:noFill/>
                    </a:lnR>
                    <a:lnT>
                      <a:noFill/>
                    </a:lnT>
                    <a:lnB>
                      <a:noFill/>
                    </a:lnB>
                  </a:tcPr>
                </a:tc>
              </a:tr>
              <a:tr h="279400">
                <a:tc>
                  <a:txBody>
                    <a:bodyPr/>
                    <a:lstStyle/>
                    <a:p>
                      <a:pPr marL="0" marR="0" algn="ctr">
                        <a:spcBef>
                          <a:spcPts val="0"/>
                        </a:spcBef>
                        <a:spcAft>
                          <a:spcPts val="0"/>
                        </a:spcAft>
                      </a:pPr>
                      <a:r>
                        <a:rPr lang="en-US" sz="1800">
                          <a:latin typeface="Times New Roman"/>
                          <a:ea typeface="Times New Roman"/>
                          <a:cs typeface="New York"/>
                        </a:rPr>
                        <a:t>Java only</a:t>
                      </a: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1800">
                          <a:latin typeface="Times New Roman"/>
                          <a:ea typeface="Times New Roman"/>
                          <a:cs typeface="New York"/>
                        </a:rPr>
                        <a:t>319</a:t>
                      </a: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1800">
                          <a:latin typeface="Times New Roman"/>
                          <a:ea typeface="Times New Roman"/>
                          <a:cs typeface="New York"/>
                        </a:rPr>
                        <a:t>2.85</a:t>
                      </a: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1800">
                          <a:latin typeface="Times New Roman"/>
                          <a:ea typeface="Times New Roman"/>
                          <a:cs typeface="New York"/>
                        </a:rPr>
                        <a:t>37</a:t>
                      </a:r>
                    </a:p>
                  </a:txBody>
                  <a:tcPr marL="68580" marR="68580" marT="0" marB="0" anchor="ctr">
                    <a:lnL>
                      <a:noFill/>
                    </a:lnL>
                    <a:lnR>
                      <a:noFill/>
                    </a:lnR>
                    <a:lnT>
                      <a:noFill/>
                    </a:lnT>
                    <a:lnB>
                      <a:noFill/>
                    </a:lnB>
                  </a:tcPr>
                </a:tc>
              </a:tr>
              <a:tr h="279400">
                <a:tc>
                  <a:txBody>
                    <a:bodyPr/>
                    <a:lstStyle/>
                    <a:p>
                      <a:pPr marL="0" marR="0" algn="ctr">
                        <a:spcBef>
                          <a:spcPts val="0"/>
                        </a:spcBef>
                        <a:spcAft>
                          <a:spcPts val="0"/>
                        </a:spcAft>
                      </a:pPr>
                      <a:r>
                        <a:rPr lang="en-US" sz="1800">
                          <a:latin typeface="Times New Roman"/>
                          <a:ea typeface="Times New Roman"/>
                          <a:cs typeface="New York"/>
                        </a:rPr>
                        <a:t>C++ only</a:t>
                      </a: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1800">
                          <a:latin typeface="Times New Roman"/>
                          <a:ea typeface="Times New Roman"/>
                          <a:cs typeface="New York"/>
                        </a:rPr>
                        <a:t>405</a:t>
                      </a: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1800">
                          <a:latin typeface="Times New Roman"/>
                          <a:ea typeface="Times New Roman"/>
                          <a:cs typeface="New York"/>
                        </a:rPr>
                        <a:t>2.41</a:t>
                      </a: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1800">
                          <a:latin typeface="Times New Roman"/>
                          <a:ea typeface="Times New Roman"/>
                          <a:cs typeface="New York"/>
                        </a:rPr>
                        <a:t>41</a:t>
                      </a:r>
                    </a:p>
                  </a:txBody>
                  <a:tcPr marL="68580" marR="68580" marT="0" marB="0" anchor="ctr">
                    <a:lnL>
                      <a:noFill/>
                    </a:lnL>
                    <a:lnR>
                      <a:noFill/>
                    </a:lnR>
                    <a:lnT>
                      <a:noFill/>
                    </a:lnT>
                    <a:lnB>
                      <a:noFill/>
                    </a:lnB>
                  </a:tcPr>
                </a:tc>
              </a:tr>
              <a:tr h="279400">
                <a:tc>
                  <a:txBody>
                    <a:bodyPr/>
                    <a:lstStyle/>
                    <a:p>
                      <a:pPr marL="0" marR="0" algn="ctr">
                        <a:spcBef>
                          <a:spcPts val="0"/>
                        </a:spcBef>
                        <a:spcAft>
                          <a:spcPts val="0"/>
                        </a:spcAft>
                      </a:pPr>
                      <a:r>
                        <a:rPr lang="en-US" sz="1800">
                          <a:latin typeface="Times New Roman"/>
                          <a:ea typeface="Times New Roman"/>
                          <a:cs typeface="New York"/>
                        </a:rPr>
                        <a:t>OMS 2.2 Java</a:t>
                      </a: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1800">
                          <a:latin typeface="Times New Roman"/>
                          <a:ea typeface="Times New Roman"/>
                          <a:cs typeface="New York"/>
                        </a:rPr>
                        <a:t>450</a:t>
                      </a: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1800">
                          <a:latin typeface="Times New Roman"/>
                          <a:ea typeface="Times New Roman"/>
                          <a:cs typeface="New York"/>
                        </a:rPr>
                        <a:t>1.18</a:t>
                      </a: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1800">
                          <a:latin typeface="Times New Roman"/>
                          <a:ea typeface="Times New Roman"/>
                          <a:cs typeface="New York"/>
                        </a:rPr>
                        <a:t>103</a:t>
                      </a:r>
                    </a:p>
                  </a:txBody>
                  <a:tcPr marL="68580" marR="68580" marT="0" marB="0" anchor="ctr">
                    <a:lnL>
                      <a:noFill/>
                    </a:lnL>
                    <a:lnR>
                      <a:noFill/>
                    </a:lnR>
                    <a:lnT>
                      <a:noFill/>
                    </a:lnT>
                    <a:lnB>
                      <a:noFill/>
                    </a:lnB>
                  </a:tcPr>
                </a:tc>
              </a:tr>
              <a:tr h="279400">
                <a:tc>
                  <a:txBody>
                    <a:bodyPr/>
                    <a:lstStyle/>
                    <a:p>
                      <a:pPr marL="0" marR="0" algn="ctr">
                        <a:spcBef>
                          <a:spcPts val="0"/>
                        </a:spcBef>
                        <a:spcAft>
                          <a:spcPts val="0"/>
                        </a:spcAft>
                      </a:pPr>
                      <a:r>
                        <a:rPr lang="en-US" sz="1800">
                          <a:latin typeface="Times New Roman"/>
                          <a:ea typeface="Times New Roman"/>
                          <a:cs typeface="New York"/>
                        </a:rPr>
                        <a:t>ESMF 3.1.1 C</a:t>
                      </a: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1800">
                          <a:latin typeface="Times New Roman"/>
                          <a:ea typeface="Times New Roman"/>
                          <a:cs typeface="New York"/>
                        </a:rPr>
                        <a:t>583</a:t>
                      </a: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1800">
                          <a:latin typeface="Times New Roman"/>
                          <a:ea typeface="Times New Roman"/>
                          <a:cs typeface="New York"/>
                        </a:rPr>
                        <a:t>1.97</a:t>
                      </a: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1800">
                          <a:latin typeface="Times New Roman"/>
                          <a:ea typeface="Times New Roman"/>
                          <a:cs typeface="New York"/>
                        </a:rPr>
                        <a:t>65</a:t>
                      </a:r>
                    </a:p>
                  </a:txBody>
                  <a:tcPr marL="68580" marR="68580" marT="0" marB="0" anchor="ctr">
                    <a:lnL>
                      <a:noFill/>
                    </a:lnL>
                    <a:lnR>
                      <a:noFill/>
                    </a:lnR>
                    <a:lnT>
                      <a:noFill/>
                    </a:lnT>
                    <a:lnB>
                      <a:noFill/>
                    </a:lnB>
                  </a:tcPr>
                </a:tc>
              </a:tr>
              <a:tr h="558800">
                <a:tc>
                  <a:txBody>
                    <a:bodyPr/>
                    <a:lstStyle/>
                    <a:p>
                      <a:pPr marL="0" marR="0" algn="ctr">
                        <a:spcBef>
                          <a:spcPts val="0"/>
                        </a:spcBef>
                        <a:spcAft>
                          <a:spcPts val="0"/>
                        </a:spcAft>
                      </a:pPr>
                      <a:r>
                        <a:rPr lang="en-US" sz="1800">
                          <a:latin typeface="Times New Roman"/>
                          <a:ea typeface="Times New Roman"/>
                          <a:cs typeface="New York"/>
                        </a:rPr>
                        <a:t>ESMF 3.1.1 FORTRAN</a:t>
                      </a: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1800">
                          <a:latin typeface="Times New Roman"/>
                          <a:ea typeface="Times New Roman"/>
                          <a:cs typeface="New York"/>
                        </a:rPr>
                        <a:t>683</a:t>
                      </a: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1800" dirty="0">
                          <a:latin typeface="Times New Roman"/>
                          <a:ea typeface="Times New Roman"/>
                          <a:cs typeface="New York"/>
                        </a:rPr>
                        <a:t>1.44</a:t>
                      </a: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1800">
                          <a:latin typeface="Times New Roman"/>
                          <a:ea typeface="Times New Roman"/>
                          <a:cs typeface="New York"/>
                        </a:rPr>
                        <a:t>56</a:t>
                      </a:r>
                    </a:p>
                  </a:txBody>
                  <a:tcPr marL="68580" marR="68580" marT="0" marB="0" anchor="ctr">
                    <a:lnL>
                      <a:noFill/>
                    </a:lnL>
                    <a:lnR>
                      <a:noFill/>
                    </a:lnR>
                    <a:lnT>
                      <a:noFill/>
                    </a:lnT>
                    <a:lnB>
                      <a:noFill/>
                    </a:lnB>
                  </a:tcPr>
                </a:tc>
              </a:tr>
              <a:tr h="279400">
                <a:tc>
                  <a:txBody>
                    <a:bodyPr/>
                    <a:lstStyle/>
                    <a:p>
                      <a:pPr marL="0" marR="0" algn="ctr">
                        <a:spcBef>
                          <a:spcPts val="0"/>
                        </a:spcBef>
                        <a:spcAft>
                          <a:spcPts val="0"/>
                        </a:spcAft>
                      </a:pPr>
                      <a:r>
                        <a:rPr lang="en-US" sz="1800">
                          <a:latin typeface="Times New Roman"/>
                          <a:ea typeface="Times New Roman"/>
                          <a:cs typeface="New York"/>
                        </a:rPr>
                        <a:t>OpenMI 1.4 Java</a:t>
                      </a: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1800">
                          <a:latin typeface="Times New Roman"/>
                          <a:ea typeface="Times New Roman"/>
                          <a:cs typeface="New York"/>
                        </a:rPr>
                        <a:t>880</a:t>
                      </a: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1800" dirty="0">
                          <a:latin typeface="Times New Roman"/>
                          <a:ea typeface="Times New Roman"/>
                          <a:cs typeface="New York"/>
                        </a:rPr>
                        <a:t>1.61</a:t>
                      </a:r>
                    </a:p>
                  </a:txBody>
                  <a:tcPr marL="68580" marR="68580" marT="0" marB="0" anchor="ctr">
                    <a:lnL>
                      <a:noFill/>
                    </a:lnL>
                    <a:lnR>
                      <a:noFill/>
                    </a:lnR>
                    <a:lnT>
                      <a:noFill/>
                    </a:lnT>
                    <a:lnB>
                      <a:noFill/>
                    </a:lnB>
                  </a:tcPr>
                </a:tc>
                <a:tc>
                  <a:txBody>
                    <a:bodyPr/>
                    <a:lstStyle/>
                    <a:p>
                      <a:pPr marL="0" marR="0" algn="ctr">
                        <a:spcBef>
                          <a:spcPts val="0"/>
                        </a:spcBef>
                        <a:spcAft>
                          <a:spcPts val="0"/>
                        </a:spcAft>
                      </a:pPr>
                      <a:r>
                        <a:rPr lang="en-US" sz="1800">
                          <a:latin typeface="Times New Roman"/>
                          <a:ea typeface="Times New Roman"/>
                          <a:cs typeface="New York"/>
                        </a:rPr>
                        <a:t>116</a:t>
                      </a:r>
                    </a:p>
                  </a:txBody>
                  <a:tcPr marL="68580" marR="68580" marT="0" marB="0" anchor="ctr">
                    <a:lnL>
                      <a:noFill/>
                    </a:lnL>
                    <a:lnR>
                      <a:noFill/>
                    </a:lnR>
                    <a:lnT>
                      <a:noFill/>
                    </a:lnT>
                    <a:lnB>
                      <a:noFill/>
                    </a:lnB>
                  </a:tcPr>
                </a:tc>
              </a:tr>
              <a:tr h="279400">
                <a:tc>
                  <a:txBody>
                    <a:bodyPr/>
                    <a:lstStyle/>
                    <a:p>
                      <a:pPr marL="0" marR="0" algn="ctr">
                        <a:spcBef>
                          <a:spcPts val="0"/>
                        </a:spcBef>
                        <a:spcAft>
                          <a:spcPts val="0"/>
                        </a:spcAft>
                      </a:pPr>
                      <a:r>
                        <a:rPr lang="en-US" sz="1800" dirty="0">
                          <a:latin typeface="Times New Roman"/>
                          <a:ea typeface="Times New Roman"/>
                          <a:cs typeface="New York"/>
                        </a:rPr>
                        <a:t>CCA 0.6.6 Java</a:t>
                      </a:r>
                      <a:endParaRPr lang="en-US" sz="2800" dirty="0">
                        <a:latin typeface="Palatino"/>
                        <a:ea typeface="Times New Roman"/>
                        <a:cs typeface="New York"/>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latin typeface="Times New Roman"/>
                          <a:ea typeface="Times New Roman"/>
                          <a:cs typeface="New York"/>
                        </a:rPr>
                        <a:t>1635</a:t>
                      </a:r>
                      <a:endParaRPr lang="en-US" sz="2800">
                        <a:latin typeface="Palatino"/>
                        <a:ea typeface="Times New Roman"/>
                        <a:cs typeface="New York"/>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a:latin typeface="Times New Roman"/>
                          <a:ea typeface="Times New Roman"/>
                          <a:cs typeface="New York"/>
                        </a:rPr>
                        <a:t>2.25</a:t>
                      </a:r>
                      <a:endParaRPr lang="en-US" sz="2800">
                        <a:latin typeface="Palatino"/>
                        <a:ea typeface="Times New Roman"/>
                        <a:cs typeface="New York"/>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0"/>
                        </a:spcAft>
                      </a:pPr>
                      <a:r>
                        <a:rPr lang="en-US" sz="1800" dirty="0">
                          <a:latin typeface="Times New Roman"/>
                          <a:ea typeface="Times New Roman"/>
                          <a:cs typeface="New York"/>
                        </a:rPr>
                        <a:t>276</a:t>
                      </a:r>
                      <a:endParaRPr lang="en-US" sz="2800" dirty="0">
                        <a:latin typeface="Palatino"/>
                        <a:ea typeface="Times New Roman"/>
                        <a:cs typeface="New York"/>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r>
            </a:tbl>
          </a:graphicData>
        </a:graphic>
      </p:graphicFrame>
      <p:sp>
        <p:nvSpPr>
          <p:cNvPr id="6" name="Rectangle 5"/>
          <p:cNvSpPr/>
          <p:nvPr/>
        </p:nvSpPr>
        <p:spPr>
          <a:xfrm>
            <a:off x="457200" y="2971800"/>
            <a:ext cx="6934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7696200" y="6263074"/>
            <a:ext cx="1051698" cy="276999"/>
          </a:xfrm>
          <a:prstGeom prst="rect">
            <a:avLst/>
          </a:prstGeom>
          <a:noFill/>
        </p:spPr>
        <p:txBody>
          <a:bodyPr wrap="none" rtlCol="0">
            <a:spAutoFit/>
          </a:bodyPr>
          <a:lstStyle/>
          <a:p>
            <a:r>
              <a:rPr lang="en-US" sz="1200" i="1" dirty="0" smtClean="0"/>
              <a:t>[Lloyd, 2011]</a:t>
            </a:r>
            <a:endParaRPr lang="en-US" sz="1200" i="1" dirty="0"/>
          </a:p>
        </p:txBody>
      </p:sp>
      <p:sp>
        <p:nvSpPr>
          <p:cNvPr id="7" name="Rectangle 6"/>
          <p:cNvSpPr/>
          <p:nvPr/>
        </p:nvSpPr>
        <p:spPr>
          <a:xfrm>
            <a:off x="457200" y="3810000"/>
            <a:ext cx="69342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p:cNvSpPr>
            <a:spLocks noGrp="1"/>
          </p:cNvSpPr>
          <p:nvPr>
            <p:ph type="sldNum" sz="quarter" idx="12"/>
          </p:nvPr>
        </p:nvSpPr>
        <p:spPr/>
        <p:txBody>
          <a:bodyPr/>
          <a:lstStyle/>
          <a:p>
            <a:fld id="{E9353CB8-35B8-441F-A176-6CE3BA725640}" type="slidenum">
              <a:rPr lang="en-US" smtClean="0"/>
              <a:pPr/>
              <a:t>9</a:t>
            </a:fld>
            <a:endParaRPr lang="en-US"/>
          </a:p>
        </p:txBody>
      </p:sp>
    </p:spTree>
    <p:extLst>
      <p:ext uri="{BB962C8B-B14F-4D97-AF65-F5344CB8AC3E}">
        <p14:creationId xmlns:p14="http://schemas.microsoft.com/office/powerpoint/2010/main" val="682412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Screen Shot 2013-03-20 at 5.02.5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636" y="1026144"/>
            <a:ext cx="6899908" cy="5417844"/>
          </a:xfrm>
          <a:prstGeom prst="rect">
            <a:avLst/>
          </a:prstGeom>
        </p:spPr>
      </p:pic>
      <p:sp>
        <p:nvSpPr>
          <p:cNvPr id="4"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B9B8F0EF-C010-274B-AAF6-DAD24292D091}" type="slidenum">
              <a:rPr lang="en-US" sz="1700">
                <a:solidFill>
                  <a:srgbClr val="000000"/>
                </a:solidFill>
                <a:latin typeface="Times New Roman" charset="0"/>
                <a:cs typeface="Times New Roman" charset="0"/>
                <a:sym typeface="Times New Roman" charset="0"/>
              </a:rPr>
              <a:pPr eaLnBrk="1" hangingPunct="1"/>
              <a:t>90</a:t>
            </a:fld>
            <a:endParaRPr lang="en-US" sz="1700">
              <a:solidFill>
                <a:srgbClr val="000000"/>
              </a:solidFill>
              <a:latin typeface="Times New Roman" charset="0"/>
              <a:cs typeface="Times New Roman" charset="0"/>
              <a:sym typeface="Times New Roman" charset="0"/>
            </a:endParaRPr>
          </a:p>
        </p:txBody>
      </p:sp>
      <p:sp>
        <p:nvSpPr>
          <p:cNvPr id="6" name="Rectangle 2"/>
          <p:cNvSpPr>
            <a:spLocks/>
          </p:cNvSpPr>
          <p:nvPr/>
        </p:nvSpPr>
        <p:spPr bwMode="auto">
          <a:xfrm>
            <a:off x="1528763" y="55563"/>
            <a:ext cx="731837"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Outline</a:t>
            </a:r>
          </a:p>
        </p:txBody>
      </p:sp>
      <p:sp>
        <p:nvSpPr>
          <p:cNvPr id="7" name="Rectangle 8"/>
          <p:cNvSpPr>
            <a:spLocks/>
          </p:cNvSpPr>
          <p:nvPr/>
        </p:nvSpPr>
        <p:spPr bwMode="auto">
          <a:xfrm>
            <a:off x="517048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8" name="Rectangle 9"/>
          <p:cNvSpPr>
            <a:spLocks/>
          </p:cNvSpPr>
          <p:nvPr/>
        </p:nvSpPr>
        <p:spPr bwMode="auto">
          <a:xfrm>
            <a:off x="7107238" y="49213"/>
            <a:ext cx="2116137" cy="222250"/>
          </a:xfrm>
          <a:prstGeom prst="rect">
            <a:avLst/>
          </a:prstGeom>
          <a:noFill/>
          <a:ln w="12700">
            <a:noFill/>
            <a:miter lim="800000"/>
            <a:headEnd/>
            <a:tailEnd/>
          </a:ln>
        </p:spPr>
        <p:txBody>
          <a:bodyPr lIns="0" tIns="0" rIns="0" bIns="0"/>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Data Assimilation</a:t>
            </a:r>
          </a:p>
        </p:txBody>
      </p:sp>
      <p:sp>
        <p:nvSpPr>
          <p:cNvPr id="9" name="Rectangle 1"/>
          <p:cNvSpPr>
            <a:spLocks/>
          </p:cNvSpPr>
          <p:nvPr/>
        </p:nvSpPr>
        <p:spPr bwMode="auto">
          <a:xfrm>
            <a:off x="166688" y="46038"/>
            <a:ext cx="1052512"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Motivation</a:t>
            </a:r>
          </a:p>
        </p:txBody>
      </p:sp>
      <p:sp>
        <p:nvSpPr>
          <p:cNvPr id="37897" name="Rectangle 7"/>
          <p:cNvSpPr>
            <a:spLocks/>
          </p:cNvSpPr>
          <p:nvPr/>
        </p:nvSpPr>
        <p:spPr bwMode="auto">
          <a:xfrm>
            <a:off x="2486025" y="46038"/>
            <a:ext cx="25273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FFFFFF"/>
                </a:solidFill>
                <a:latin typeface="Arial" charset="0"/>
                <a:ea typeface="ヒラギノ角ゴ ProN W3" charset="0"/>
                <a:cs typeface="Arial" charset="0"/>
                <a:sym typeface="Arial" charset="0"/>
              </a:rPr>
              <a:t>Hydrological Component</a:t>
            </a:r>
          </a:p>
        </p:txBody>
      </p:sp>
      <p:sp>
        <p:nvSpPr>
          <p:cNvPr id="37910"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17 June 2011</a:t>
            </a:r>
          </a:p>
        </p:txBody>
      </p:sp>
      <p:sp>
        <p:nvSpPr>
          <p:cNvPr id="37911"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7913" name="Rettangolo 18"/>
          <p:cNvSpPr>
            <a:spLocks noChangeArrowheads="1"/>
          </p:cNvSpPr>
          <p:nvPr/>
        </p:nvSpPr>
        <p:spPr bwMode="auto">
          <a:xfrm>
            <a:off x="1109663" y="644842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24 June 2011</a:t>
            </a:r>
          </a:p>
        </p:txBody>
      </p:sp>
      <p:sp>
        <p:nvSpPr>
          <p:cNvPr id="37914" name="CasellaDiTesto 26"/>
          <p:cNvSpPr txBox="1">
            <a:spLocks noChangeArrowheads="1"/>
          </p:cNvSpPr>
          <p:nvPr/>
        </p:nvSpPr>
        <p:spPr bwMode="auto">
          <a:xfrm>
            <a:off x="9488488" y="503238"/>
            <a:ext cx="1841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algn="ctr" defTabSz="914400" eaLnBrk="1" fontAlgn="base" hangingPunct="1">
              <a:spcBef>
                <a:spcPct val="0"/>
              </a:spcBef>
              <a:spcAft>
                <a:spcPct val="0"/>
              </a:spcAft>
            </a:pPr>
            <a:endParaRPr lang="it-IT">
              <a:solidFill>
                <a:srgbClr val="000000"/>
              </a:solidFill>
            </a:endParaRPr>
          </a:p>
        </p:txBody>
      </p:sp>
      <p:sp>
        <p:nvSpPr>
          <p:cNvPr id="37916"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7917"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7F7F7F"/>
                </a:solidFill>
                <a:latin typeface="Arial" charset="0"/>
                <a:ea typeface="ヒラギノ角ゴ ProN W3" charset="0"/>
                <a:cs typeface="Arial" charset="0"/>
                <a:sym typeface="Arial" charset="0"/>
              </a:rPr>
              <a:t>Outline</a:t>
            </a:r>
          </a:p>
        </p:txBody>
      </p:sp>
      <p:sp>
        <p:nvSpPr>
          <p:cNvPr id="37" name="Rectangle 8"/>
          <p:cNvSpPr>
            <a:spLocks/>
          </p:cNvSpPr>
          <p:nvPr/>
        </p:nvSpPr>
        <p:spPr bwMode="auto">
          <a:xfrm>
            <a:off x="7521575" y="47625"/>
            <a:ext cx="1258888"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Conclusions</a:t>
            </a:r>
          </a:p>
        </p:txBody>
      </p:sp>
      <p:sp>
        <p:nvSpPr>
          <p:cNvPr id="38" name="Rectangle 7"/>
          <p:cNvSpPr>
            <a:spLocks/>
          </p:cNvSpPr>
          <p:nvPr/>
        </p:nvSpPr>
        <p:spPr bwMode="auto">
          <a:xfrm>
            <a:off x="4919663" y="42863"/>
            <a:ext cx="2014537"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a:solidFill>
                  <a:srgbClr val="FFFFFF">
                    <a:lumMod val="50000"/>
                  </a:srgbClr>
                </a:solidFill>
                <a:latin typeface="Arial" pitchFamily="-108" charset="0"/>
                <a:ea typeface="Arial" pitchFamily="-108" charset="0"/>
                <a:cs typeface="Arial" pitchFamily="-108" charset="0"/>
                <a:sym typeface="Arial" pitchFamily="-108" charset="0"/>
              </a:rPr>
              <a:t>Informatic</a:t>
            </a:r>
            <a:r>
              <a:rPr lang="en-US" dirty="0">
                <a:solidFill>
                  <a:srgbClr val="FFFFFF">
                    <a:lumMod val="50000"/>
                  </a:srgbClr>
                </a:solidFill>
                <a:latin typeface="Arial" pitchFamily="-108" charset="0"/>
                <a:ea typeface="Arial" pitchFamily="-108" charset="0"/>
                <a:cs typeface="Arial" pitchFamily="-108" charset="0"/>
                <a:sym typeface="Arial" pitchFamily="-108" charset="0"/>
              </a:rPr>
              <a:t> Structure</a:t>
            </a:r>
          </a:p>
        </p:txBody>
      </p:sp>
      <p:sp>
        <p:nvSpPr>
          <p:cNvPr id="37920" name="Rectangle 7"/>
          <p:cNvSpPr>
            <a:spLocks/>
          </p:cNvSpPr>
          <p:nvPr/>
        </p:nvSpPr>
        <p:spPr bwMode="auto">
          <a:xfrm>
            <a:off x="1600200" y="36513"/>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FFFFFF"/>
                </a:solidFill>
                <a:latin typeface="Arial" charset="0"/>
                <a:ea typeface="ヒラギノ角ゴ ProN W3" charset="0"/>
                <a:cs typeface="Arial" charset="0"/>
                <a:sym typeface="Arial" charset="0"/>
              </a:rPr>
              <a:t>Hydrological Components</a:t>
            </a:r>
          </a:p>
        </p:txBody>
      </p:sp>
      <p:sp>
        <p:nvSpPr>
          <p:cNvPr id="37922" name="Rettangolo 18"/>
          <p:cNvSpPr>
            <a:spLocks noChangeArrowheads="1"/>
          </p:cNvSpPr>
          <p:nvPr/>
        </p:nvSpPr>
        <p:spPr bwMode="auto">
          <a:xfrm>
            <a:off x="1079500" y="6448425"/>
            <a:ext cx="192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Leipzig 05 July 2012</a:t>
            </a:r>
          </a:p>
        </p:txBody>
      </p:sp>
      <p:sp>
        <p:nvSpPr>
          <p:cNvPr id="37923"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6"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40"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Hydrological </a:t>
            </a: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Components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2"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43" name="TextBox 42"/>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sp>
        <p:nvSpPr>
          <p:cNvPr id="50"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51"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solidFill>
                <a:latin typeface="Arial" pitchFamily="-108" charset="0"/>
                <a:ea typeface="Arial" pitchFamily="-108" charset="0"/>
                <a:cs typeface="Arial" pitchFamily="-108" charset="0"/>
                <a:sym typeface="Arial" pitchFamily="-108" charset="0"/>
              </a:rPr>
              <a:t>Basin Delineation</a:t>
            </a:r>
            <a:endParaRPr lang="en-US" dirty="0">
              <a:solidFill>
                <a:srgbClr val="FFFFFF"/>
              </a:solidFill>
              <a:latin typeface="Arial" pitchFamily="-108" charset="0"/>
              <a:ea typeface="Arial" pitchFamily="-108" charset="0"/>
              <a:cs typeface="Arial" pitchFamily="-108" charset="0"/>
              <a:sym typeface="Arial" pitchFamily="-108" charset="0"/>
            </a:endParaRPr>
          </a:p>
        </p:txBody>
      </p:sp>
      <p:sp useBgFill="1">
        <p:nvSpPr>
          <p:cNvPr id="39" name="TextBox 38"/>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
        <p:nvSpPr>
          <p:cNvPr id="47" name="Rectangle 2"/>
          <p:cNvSpPr>
            <a:spLocks/>
          </p:cNvSpPr>
          <p:nvPr/>
        </p:nvSpPr>
        <p:spPr bwMode="auto">
          <a:xfrm>
            <a:off x="714103" y="642938"/>
            <a:ext cx="77142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28567" bIns="0">
            <a:spAutoFit/>
          </a:bodyPr>
          <a:lstStyle/>
          <a:p>
            <a:pPr marL="25400" algn="ctr" defTabSz="914400" fontAlgn="base">
              <a:spcBef>
                <a:spcPct val="0"/>
              </a:spcBef>
              <a:spcAft>
                <a:spcPct val="0"/>
              </a:spcAft>
              <a:tabLst>
                <a:tab pos="247650" algn="l"/>
                <a:tab pos="496888" algn="l"/>
                <a:tab pos="747713" algn="l"/>
                <a:tab pos="996950" algn="l"/>
                <a:tab pos="1257300" algn="l"/>
                <a:tab pos="1497013" algn="l"/>
                <a:tab pos="1747838" algn="l"/>
                <a:tab pos="1997075" algn="l"/>
                <a:tab pos="2247900" algn="l"/>
                <a:tab pos="2497138" algn="l"/>
                <a:tab pos="2747963" algn="l"/>
                <a:tab pos="2989263" algn="l"/>
              </a:tabLst>
            </a:pPr>
            <a:r>
              <a:rPr lang="en-US" sz="2200" b="1" dirty="0" smtClean="0">
                <a:solidFill>
                  <a:srgbClr val="000000"/>
                </a:solidFill>
                <a:latin typeface="Lucida Bright" charset="0"/>
                <a:ea typeface="ヒラギノ角ゴ ProN W3" charset="0"/>
                <a:cs typeface="Lucida Bright" charset="0"/>
                <a:sym typeface="Lucida Bright" charset="0"/>
              </a:rPr>
              <a:t>Model integration goals n.1: enjoy the GIS </a:t>
            </a:r>
            <a:r>
              <a:rPr lang="en-US" sz="2200" b="1" dirty="0" err="1" smtClean="0">
                <a:solidFill>
                  <a:srgbClr val="000000"/>
                </a:solidFill>
                <a:latin typeface="Lucida Bright" charset="0"/>
                <a:ea typeface="ヒラギノ角ゴ ProN W3" charset="0"/>
                <a:cs typeface="Lucida Bright" charset="0"/>
                <a:sym typeface="Lucida Bright" charset="0"/>
              </a:rPr>
              <a:t>uDig-JGrass</a:t>
            </a:r>
            <a:endParaRPr lang="en-US" sz="2200" dirty="0">
              <a:solidFill>
                <a:srgbClr val="000000"/>
              </a:solidFill>
              <a:latin typeface="Lucida Bright" charset="0"/>
              <a:ea typeface="ヒラギノ角ゴ ProN W3" charset="0"/>
              <a:cs typeface="Lucida Bright" charset="0"/>
              <a:sym typeface="Lucida Bright" charset="0"/>
            </a:endParaRPr>
          </a:p>
        </p:txBody>
      </p:sp>
      <p:sp>
        <p:nvSpPr>
          <p:cNvPr id="16" name="Rectangle 15"/>
          <p:cNvSpPr/>
          <p:nvPr/>
        </p:nvSpPr>
        <p:spPr bwMode="auto">
          <a:xfrm>
            <a:off x="1109663" y="5387768"/>
            <a:ext cx="1150937" cy="674895"/>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chemeClr val="tx1"/>
              </a:solidFill>
              <a:effectLst/>
              <a:latin typeface="Arial" pitchFamily="-108" charset="0"/>
              <a:ea typeface="ヒラギノ角ゴ ProN W3" pitchFamily="-108" charset="-128"/>
              <a:cs typeface="ヒラギノ角ゴ ProN W3" pitchFamily="-108" charset="-128"/>
              <a:sym typeface="Arial" pitchFamily="-108" charset="0"/>
            </a:endParaRPr>
          </a:p>
        </p:txBody>
      </p:sp>
      <p:pic>
        <p:nvPicPr>
          <p:cNvPr id="52" name="Picture 51" descr="Screen Shot 2013-03-21 at 8.23.12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45" y="1257557"/>
            <a:ext cx="1244672" cy="882972"/>
          </a:xfrm>
          <a:prstGeom prst="rect">
            <a:avLst/>
          </a:prstGeom>
        </p:spPr>
      </p:pic>
      <p:pic>
        <p:nvPicPr>
          <p:cNvPr id="53" name="Picture 52" descr="Screen Shot 2013-03-21 at 8.23.2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1298" y="5252149"/>
            <a:ext cx="1642584" cy="810514"/>
          </a:xfrm>
          <a:prstGeom prst="rect">
            <a:avLst/>
          </a:prstGeom>
        </p:spPr>
      </p:pic>
      <p:sp>
        <p:nvSpPr>
          <p:cNvPr id="54" name="TextBox 53"/>
          <p:cNvSpPr txBox="1"/>
          <p:nvPr/>
        </p:nvSpPr>
        <p:spPr>
          <a:xfrm>
            <a:off x="71545" y="2146319"/>
            <a:ext cx="740632" cy="276999"/>
          </a:xfrm>
          <a:prstGeom prst="rect">
            <a:avLst/>
          </a:prstGeom>
          <a:noFill/>
        </p:spPr>
        <p:txBody>
          <a:bodyPr wrap="none" rtlCol="0">
            <a:spAutoFit/>
          </a:bodyPr>
          <a:lstStyle/>
          <a:p>
            <a:r>
              <a:rPr lang="en-US" sz="1200" dirty="0" err="1" smtClean="0"/>
              <a:t>GEOtop</a:t>
            </a:r>
            <a:endParaRPr lang="en-US" sz="1200" dirty="0"/>
          </a:p>
        </p:txBody>
      </p:sp>
      <p:sp>
        <p:nvSpPr>
          <p:cNvPr id="55" name="TextBox 54"/>
          <p:cNvSpPr txBox="1"/>
          <p:nvPr/>
        </p:nvSpPr>
        <p:spPr>
          <a:xfrm>
            <a:off x="719888" y="2165187"/>
            <a:ext cx="620783" cy="276999"/>
          </a:xfrm>
          <a:prstGeom prst="rect">
            <a:avLst/>
          </a:prstGeom>
          <a:noFill/>
        </p:spPr>
        <p:txBody>
          <a:bodyPr wrap="none" rtlCol="0">
            <a:spAutoFit/>
          </a:bodyPr>
          <a:lstStyle/>
          <a:p>
            <a:r>
              <a:rPr lang="en-US" sz="1200" dirty="0" smtClean="0"/>
              <a:t>OMS3</a:t>
            </a:r>
            <a:endParaRPr lang="en-US" sz="1200" dirty="0"/>
          </a:p>
        </p:txBody>
      </p:sp>
      <p:sp>
        <p:nvSpPr>
          <p:cNvPr id="2" name="Rectangle 1"/>
          <p:cNvSpPr/>
          <p:nvPr/>
        </p:nvSpPr>
        <p:spPr bwMode="auto">
          <a:xfrm>
            <a:off x="583407" y="5876961"/>
            <a:ext cx="1052512" cy="565644"/>
          </a:xfrm>
          <a:prstGeom prst="rect">
            <a:avLst/>
          </a:prstGeom>
          <a:solidFill>
            <a:schemeClr val="accent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chemeClr val="tx1"/>
              </a:solidFill>
              <a:effectLst/>
              <a:latin typeface="Arial" pitchFamily="-108" charset="0"/>
              <a:ea typeface="ヒラギノ角ゴ ProN W3" pitchFamily="-108" charset="-128"/>
              <a:cs typeface="ヒラギノ角ゴ ProN W3" pitchFamily="-108" charset="-128"/>
              <a:sym typeface="Arial" pitchFamily="-108" charset="0"/>
            </a:endParaRPr>
          </a:p>
        </p:txBody>
      </p:sp>
      <p:sp>
        <p:nvSpPr>
          <p:cNvPr id="34"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5" name="Rectangle 1"/>
          <p:cNvSpPr>
            <a:spLocks/>
          </p:cNvSpPr>
          <p:nvPr/>
        </p:nvSpPr>
        <p:spPr bwMode="auto">
          <a:xfrm>
            <a:off x="534596" y="46038"/>
            <a:ext cx="7313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Outline</a:t>
            </a:r>
          </a:p>
        </p:txBody>
      </p:sp>
      <p:sp>
        <p:nvSpPr>
          <p:cNvPr id="41" name="Rectangle 7"/>
          <p:cNvSpPr>
            <a:spLocks/>
          </p:cNvSpPr>
          <p:nvPr/>
        </p:nvSpPr>
        <p:spPr bwMode="auto">
          <a:xfrm>
            <a:off x="3835293" y="46038"/>
            <a:ext cx="833950"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smtClean="0">
                <a:solidFill>
                  <a:srgbClr val="FFFFFF">
                    <a:lumMod val="50000"/>
                  </a:srgbClr>
                </a:solidFill>
                <a:latin typeface="Arial" pitchFamily="-108" charset="0"/>
                <a:ea typeface="Arial" pitchFamily="-108" charset="0"/>
                <a:cs typeface="Arial" pitchFamily="-108" charset="0"/>
                <a:sym typeface="Arial" pitchFamily="-108" charset="0"/>
              </a:rPr>
              <a:t>GEOtop</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4" name="Rectangle 7"/>
          <p:cNvSpPr>
            <a:spLocks/>
          </p:cNvSpPr>
          <p:nvPr/>
        </p:nvSpPr>
        <p:spPr bwMode="auto">
          <a:xfrm>
            <a:off x="2130725" y="59532"/>
            <a:ext cx="65417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OMS3</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6" name="Rectangle 7"/>
          <p:cNvSpPr>
            <a:spLocks/>
          </p:cNvSpPr>
          <p:nvPr/>
        </p:nvSpPr>
        <p:spPr bwMode="auto">
          <a:xfrm>
            <a:off x="5706837" y="50374"/>
            <a:ext cx="7954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solidFill>
                <a:latin typeface="Arial" charset="0"/>
                <a:ea typeface="ヒラギノ角ゴ ProN W3" charset="0"/>
                <a:cs typeface="Arial" charset="0"/>
                <a:sym typeface="Arial" pitchFamily="-108" charset="0"/>
              </a:rPr>
              <a:t>GOALS</a:t>
            </a:r>
          </a:p>
        </p:txBody>
      </p:sp>
      <p:sp>
        <p:nvSpPr>
          <p:cNvPr id="48" name="Rectangle 7"/>
          <p:cNvSpPr>
            <a:spLocks/>
          </p:cNvSpPr>
          <p:nvPr/>
        </p:nvSpPr>
        <p:spPr bwMode="auto">
          <a:xfrm>
            <a:off x="7460762" y="59938"/>
            <a:ext cx="1142077"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Application</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Tree>
    <p:extLst>
      <p:ext uri="{BB962C8B-B14F-4D97-AF65-F5344CB8AC3E}">
        <p14:creationId xmlns:p14="http://schemas.microsoft.com/office/powerpoint/2010/main" val="11951610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Screen Shot 2013-03-21 at 8.53.3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140" y="981492"/>
            <a:ext cx="6704518" cy="5447883"/>
          </a:xfrm>
          <a:prstGeom prst="rect">
            <a:avLst/>
          </a:prstGeom>
        </p:spPr>
      </p:pic>
      <p:sp>
        <p:nvSpPr>
          <p:cNvPr id="4"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B9B8F0EF-C010-274B-AAF6-DAD24292D091}" type="slidenum">
              <a:rPr lang="en-US" sz="1700">
                <a:solidFill>
                  <a:srgbClr val="000000"/>
                </a:solidFill>
                <a:latin typeface="Times New Roman" charset="0"/>
                <a:cs typeface="Times New Roman" charset="0"/>
                <a:sym typeface="Times New Roman" charset="0"/>
              </a:rPr>
              <a:pPr eaLnBrk="1" hangingPunct="1"/>
              <a:t>91</a:t>
            </a:fld>
            <a:endParaRPr lang="en-US" sz="1700">
              <a:solidFill>
                <a:srgbClr val="000000"/>
              </a:solidFill>
              <a:latin typeface="Times New Roman" charset="0"/>
              <a:cs typeface="Times New Roman" charset="0"/>
              <a:sym typeface="Times New Roman" charset="0"/>
            </a:endParaRPr>
          </a:p>
        </p:txBody>
      </p:sp>
      <p:sp>
        <p:nvSpPr>
          <p:cNvPr id="6" name="Rectangle 2"/>
          <p:cNvSpPr>
            <a:spLocks/>
          </p:cNvSpPr>
          <p:nvPr/>
        </p:nvSpPr>
        <p:spPr bwMode="auto">
          <a:xfrm>
            <a:off x="1528763" y="55563"/>
            <a:ext cx="731837"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Outline</a:t>
            </a:r>
          </a:p>
        </p:txBody>
      </p:sp>
      <p:sp>
        <p:nvSpPr>
          <p:cNvPr id="7" name="Rectangle 8"/>
          <p:cNvSpPr>
            <a:spLocks/>
          </p:cNvSpPr>
          <p:nvPr/>
        </p:nvSpPr>
        <p:spPr bwMode="auto">
          <a:xfrm>
            <a:off x="517048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8" name="Rectangle 9"/>
          <p:cNvSpPr>
            <a:spLocks/>
          </p:cNvSpPr>
          <p:nvPr/>
        </p:nvSpPr>
        <p:spPr bwMode="auto">
          <a:xfrm>
            <a:off x="7107238" y="49213"/>
            <a:ext cx="2116137" cy="222250"/>
          </a:xfrm>
          <a:prstGeom prst="rect">
            <a:avLst/>
          </a:prstGeom>
          <a:noFill/>
          <a:ln w="12700">
            <a:noFill/>
            <a:miter lim="800000"/>
            <a:headEnd/>
            <a:tailEnd/>
          </a:ln>
        </p:spPr>
        <p:txBody>
          <a:bodyPr lIns="0" tIns="0" rIns="0" bIns="0"/>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Data Assimilation</a:t>
            </a:r>
          </a:p>
        </p:txBody>
      </p:sp>
      <p:sp>
        <p:nvSpPr>
          <p:cNvPr id="9" name="Rectangle 1"/>
          <p:cNvSpPr>
            <a:spLocks/>
          </p:cNvSpPr>
          <p:nvPr/>
        </p:nvSpPr>
        <p:spPr bwMode="auto">
          <a:xfrm>
            <a:off x="166688" y="46038"/>
            <a:ext cx="1052512"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Motivation</a:t>
            </a:r>
          </a:p>
        </p:txBody>
      </p:sp>
      <p:sp>
        <p:nvSpPr>
          <p:cNvPr id="37897" name="Rectangle 7"/>
          <p:cNvSpPr>
            <a:spLocks/>
          </p:cNvSpPr>
          <p:nvPr/>
        </p:nvSpPr>
        <p:spPr bwMode="auto">
          <a:xfrm>
            <a:off x="2486025" y="46038"/>
            <a:ext cx="25273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FFFFFF"/>
                </a:solidFill>
                <a:latin typeface="Arial" charset="0"/>
                <a:ea typeface="ヒラギノ角ゴ ProN W3" charset="0"/>
                <a:cs typeface="Arial" charset="0"/>
                <a:sym typeface="Arial" charset="0"/>
              </a:rPr>
              <a:t>Hydrological Component</a:t>
            </a:r>
          </a:p>
        </p:txBody>
      </p:sp>
      <p:sp>
        <p:nvSpPr>
          <p:cNvPr id="37910"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17 June 2011</a:t>
            </a:r>
          </a:p>
        </p:txBody>
      </p:sp>
      <p:sp>
        <p:nvSpPr>
          <p:cNvPr id="37911"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7913" name="Rettangolo 18"/>
          <p:cNvSpPr>
            <a:spLocks noChangeArrowheads="1"/>
          </p:cNvSpPr>
          <p:nvPr/>
        </p:nvSpPr>
        <p:spPr bwMode="auto">
          <a:xfrm>
            <a:off x="1109663" y="644842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24 June 2011</a:t>
            </a:r>
          </a:p>
        </p:txBody>
      </p:sp>
      <p:sp>
        <p:nvSpPr>
          <p:cNvPr id="37914" name="CasellaDiTesto 26"/>
          <p:cNvSpPr txBox="1">
            <a:spLocks noChangeArrowheads="1"/>
          </p:cNvSpPr>
          <p:nvPr/>
        </p:nvSpPr>
        <p:spPr bwMode="auto">
          <a:xfrm>
            <a:off x="9488488" y="503238"/>
            <a:ext cx="1841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algn="ctr" defTabSz="914400" eaLnBrk="1" fontAlgn="base" hangingPunct="1">
              <a:spcBef>
                <a:spcPct val="0"/>
              </a:spcBef>
              <a:spcAft>
                <a:spcPct val="0"/>
              </a:spcAft>
            </a:pPr>
            <a:endParaRPr lang="it-IT">
              <a:solidFill>
                <a:srgbClr val="000000"/>
              </a:solidFill>
            </a:endParaRPr>
          </a:p>
        </p:txBody>
      </p:sp>
      <p:sp>
        <p:nvSpPr>
          <p:cNvPr id="37916"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7917"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7F7F7F"/>
                </a:solidFill>
                <a:latin typeface="Arial" charset="0"/>
                <a:ea typeface="ヒラギノ角ゴ ProN W3" charset="0"/>
                <a:cs typeface="Arial" charset="0"/>
                <a:sym typeface="Arial" charset="0"/>
              </a:rPr>
              <a:t>Outline</a:t>
            </a:r>
          </a:p>
        </p:txBody>
      </p:sp>
      <p:sp>
        <p:nvSpPr>
          <p:cNvPr id="37" name="Rectangle 8"/>
          <p:cNvSpPr>
            <a:spLocks/>
          </p:cNvSpPr>
          <p:nvPr/>
        </p:nvSpPr>
        <p:spPr bwMode="auto">
          <a:xfrm>
            <a:off x="7521575" y="47625"/>
            <a:ext cx="1258888"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Conclusions</a:t>
            </a:r>
          </a:p>
        </p:txBody>
      </p:sp>
      <p:sp>
        <p:nvSpPr>
          <p:cNvPr id="38" name="Rectangle 7"/>
          <p:cNvSpPr>
            <a:spLocks/>
          </p:cNvSpPr>
          <p:nvPr/>
        </p:nvSpPr>
        <p:spPr bwMode="auto">
          <a:xfrm>
            <a:off x="4919663" y="42863"/>
            <a:ext cx="2014537"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a:solidFill>
                  <a:srgbClr val="FFFFFF">
                    <a:lumMod val="50000"/>
                  </a:srgbClr>
                </a:solidFill>
                <a:latin typeface="Arial" pitchFamily="-108" charset="0"/>
                <a:ea typeface="Arial" pitchFamily="-108" charset="0"/>
                <a:cs typeface="Arial" pitchFamily="-108" charset="0"/>
                <a:sym typeface="Arial" pitchFamily="-108" charset="0"/>
              </a:rPr>
              <a:t>Informatic</a:t>
            </a:r>
            <a:r>
              <a:rPr lang="en-US" dirty="0">
                <a:solidFill>
                  <a:srgbClr val="FFFFFF">
                    <a:lumMod val="50000"/>
                  </a:srgbClr>
                </a:solidFill>
                <a:latin typeface="Arial" pitchFamily="-108" charset="0"/>
                <a:ea typeface="Arial" pitchFamily="-108" charset="0"/>
                <a:cs typeface="Arial" pitchFamily="-108" charset="0"/>
                <a:sym typeface="Arial" pitchFamily="-108" charset="0"/>
              </a:rPr>
              <a:t> Structure</a:t>
            </a:r>
          </a:p>
        </p:txBody>
      </p:sp>
      <p:sp>
        <p:nvSpPr>
          <p:cNvPr id="37920" name="Rectangle 7"/>
          <p:cNvSpPr>
            <a:spLocks/>
          </p:cNvSpPr>
          <p:nvPr/>
        </p:nvSpPr>
        <p:spPr bwMode="auto">
          <a:xfrm>
            <a:off x="1600200" y="36513"/>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FFFFFF"/>
                </a:solidFill>
                <a:latin typeface="Arial" charset="0"/>
                <a:ea typeface="ヒラギノ角ゴ ProN W3" charset="0"/>
                <a:cs typeface="Arial" charset="0"/>
                <a:sym typeface="Arial" charset="0"/>
              </a:rPr>
              <a:t>Hydrological Components</a:t>
            </a:r>
          </a:p>
        </p:txBody>
      </p:sp>
      <p:sp>
        <p:nvSpPr>
          <p:cNvPr id="37922" name="Rettangolo 18"/>
          <p:cNvSpPr>
            <a:spLocks noChangeArrowheads="1"/>
          </p:cNvSpPr>
          <p:nvPr/>
        </p:nvSpPr>
        <p:spPr bwMode="auto">
          <a:xfrm>
            <a:off x="1079500" y="6448425"/>
            <a:ext cx="192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Leipzig 05 July 2012</a:t>
            </a:r>
          </a:p>
        </p:txBody>
      </p:sp>
      <p:sp>
        <p:nvSpPr>
          <p:cNvPr id="37923"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6"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40"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Hydrological </a:t>
            </a: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Components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2"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43" name="TextBox 42"/>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sp>
        <p:nvSpPr>
          <p:cNvPr id="50"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51"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solidFill>
                <a:latin typeface="Arial" pitchFamily="-108" charset="0"/>
                <a:ea typeface="Arial" pitchFamily="-108" charset="0"/>
                <a:cs typeface="Arial" pitchFamily="-108" charset="0"/>
                <a:sym typeface="Arial" pitchFamily="-108" charset="0"/>
              </a:rPr>
              <a:t>Basin Delineation</a:t>
            </a:r>
            <a:endParaRPr lang="en-US" dirty="0">
              <a:solidFill>
                <a:srgbClr val="FFFFFF"/>
              </a:solidFill>
              <a:latin typeface="Arial" pitchFamily="-108" charset="0"/>
              <a:ea typeface="Arial" pitchFamily="-108" charset="0"/>
              <a:cs typeface="Arial" pitchFamily="-108" charset="0"/>
              <a:sym typeface="Arial" pitchFamily="-108" charset="0"/>
            </a:endParaRPr>
          </a:p>
        </p:txBody>
      </p:sp>
      <p:sp useBgFill="1">
        <p:nvSpPr>
          <p:cNvPr id="39" name="TextBox 38"/>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pic>
        <p:nvPicPr>
          <p:cNvPr id="10" name="Picture 9" descr="Screen Shot 2013-03-21 at 8.23.12 PM.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45" y="1257557"/>
            <a:ext cx="1244672" cy="882972"/>
          </a:xfrm>
          <a:prstGeom prst="rect">
            <a:avLst/>
          </a:prstGeom>
        </p:spPr>
      </p:pic>
      <p:pic>
        <p:nvPicPr>
          <p:cNvPr id="11" name="Picture 10" descr="Screen Shot 2013-03-21 at 8.23.21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1298" y="5252149"/>
            <a:ext cx="1642584" cy="810514"/>
          </a:xfrm>
          <a:prstGeom prst="rect">
            <a:avLst/>
          </a:prstGeom>
        </p:spPr>
      </p:pic>
      <p:sp>
        <p:nvSpPr>
          <p:cNvPr id="12" name="TextBox 11"/>
          <p:cNvSpPr txBox="1"/>
          <p:nvPr/>
        </p:nvSpPr>
        <p:spPr>
          <a:xfrm>
            <a:off x="71545" y="2146319"/>
            <a:ext cx="740632" cy="276999"/>
          </a:xfrm>
          <a:prstGeom prst="rect">
            <a:avLst/>
          </a:prstGeom>
          <a:noFill/>
        </p:spPr>
        <p:txBody>
          <a:bodyPr wrap="none" rtlCol="0">
            <a:spAutoFit/>
          </a:bodyPr>
          <a:lstStyle/>
          <a:p>
            <a:r>
              <a:rPr lang="en-US" sz="1200" dirty="0" err="1" smtClean="0"/>
              <a:t>GEOtop</a:t>
            </a:r>
            <a:endParaRPr lang="en-US" sz="1200" dirty="0"/>
          </a:p>
        </p:txBody>
      </p:sp>
      <p:sp>
        <p:nvSpPr>
          <p:cNvPr id="13" name="TextBox 12"/>
          <p:cNvSpPr txBox="1"/>
          <p:nvPr/>
        </p:nvSpPr>
        <p:spPr>
          <a:xfrm>
            <a:off x="719888" y="2165187"/>
            <a:ext cx="620783" cy="276999"/>
          </a:xfrm>
          <a:prstGeom prst="rect">
            <a:avLst/>
          </a:prstGeom>
          <a:noFill/>
        </p:spPr>
        <p:txBody>
          <a:bodyPr wrap="none" rtlCol="0">
            <a:spAutoFit/>
          </a:bodyPr>
          <a:lstStyle/>
          <a:p>
            <a:r>
              <a:rPr lang="en-US" sz="1200" dirty="0" smtClean="0"/>
              <a:t>OMS3</a:t>
            </a:r>
            <a:endParaRPr lang="en-US" sz="1200" dirty="0"/>
          </a:p>
        </p:txBody>
      </p:sp>
      <p:sp>
        <p:nvSpPr>
          <p:cNvPr id="47" name="Rectangle 2"/>
          <p:cNvSpPr>
            <a:spLocks/>
          </p:cNvSpPr>
          <p:nvPr/>
        </p:nvSpPr>
        <p:spPr bwMode="auto">
          <a:xfrm>
            <a:off x="530205" y="642938"/>
            <a:ext cx="808204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28567" bIns="0">
            <a:spAutoFit/>
          </a:bodyPr>
          <a:lstStyle/>
          <a:p>
            <a:pPr marL="25400" algn="ctr" defTabSz="914400" fontAlgn="base">
              <a:spcBef>
                <a:spcPct val="0"/>
              </a:spcBef>
              <a:spcAft>
                <a:spcPct val="0"/>
              </a:spcAft>
              <a:tabLst>
                <a:tab pos="247650" algn="l"/>
                <a:tab pos="496888" algn="l"/>
                <a:tab pos="747713" algn="l"/>
                <a:tab pos="996950" algn="l"/>
                <a:tab pos="1257300" algn="l"/>
                <a:tab pos="1497013" algn="l"/>
                <a:tab pos="1747838" algn="l"/>
                <a:tab pos="1997075" algn="l"/>
                <a:tab pos="2247900" algn="l"/>
                <a:tab pos="2497138" algn="l"/>
                <a:tab pos="2747963" algn="l"/>
                <a:tab pos="2989263" algn="l"/>
              </a:tabLst>
            </a:pPr>
            <a:r>
              <a:rPr lang="en-US" sz="2200" b="1" dirty="0" smtClean="0">
                <a:solidFill>
                  <a:srgbClr val="000000"/>
                </a:solidFill>
                <a:latin typeface="Lucida Bright" charset="0"/>
                <a:ea typeface="ヒラギノ角ゴ ProN W3" charset="0"/>
                <a:cs typeface="Lucida Bright" charset="0"/>
                <a:sym typeface="Lucida Bright" charset="0"/>
              </a:rPr>
              <a:t>Model integration goals n.2: enjoy calibration algorithms</a:t>
            </a:r>
            <a:endParaRPr lang="en-US" sz="2200" dirty="0">
              <a:solidFill>
                <a:srgbClr val="000000"/>
              </a:solidFill>
              <a:latin typeface="Lucida Bright" charset="0"/>
              <a:ea typeface="ヒラギノ角ゴ ProN W3" charset="0"/>
              <a:cs typeface="Lucida Bright" charset="0"/>
              <a:sym typeface="Lucida Bright" charset="0"/>
            </a:endParaRPr>
          </a:p>
        </p:txBody>
      </p:sp>
      <p:sp>
        <p:nvSpPr>
          <p:cNvPr id="16" name="Rectangle 15"/>
          <p:cNvSpPr/>
          <p:nvPr/>
        </p:nvSpPr>
        <p:spPr bwMode="auto">
          <a:xfrm>
            <a:off x="1109663" y="5387768"/>
            <a:ext cx="1150937" cy="674895"/>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chemeClr val="tx1"/>
              </a:solidFill>
              <a:effectLst/>
              <a:latin typeface="Arial" pitchFamily="-108" charset="0"/>
              <a:ea typeface="ヒラギノ角ゴ ProN W3" pitchFamily="-108" charset="-128"/>
              <a:cs typeface="ヒラギノ角ゴ ProN W3" pitchFamily="-108" charset="-128"/>
              <a:sym typeface="Arial" pitchFamily="-108" charset="0"/>
            </a:endParaRPr>
          </a:p>
        </p:txBody>
      </p:sp>
      <p:sp>
        <p:nvSpPr>
          <p:cNvPr id="33"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5" name="Rectangle 7"/>
          <p:cNvSpPr>
            <a:spLocks/>
          </p:cNvSpPr>
          <p:nvPr/>
        </p:nvSpPr>
        <p:spPr bwMode="auto">
          <a:xfrm>
            <a:off x="3835293" y="46038"/>
            <a:ext cx="833950"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smtClean="0">
                <a:solidFill>
                  <a:srgbClr val="FFFFFF">
                    <a:lumMod val="50000"/>
                  </a:srgbClr>
                </a:solidFill>
                <a:latin typeface="Arial" pitchFamily="-108" charset="0"/>
                <a:ea typeface="Arial" pitchFamily="-108" charset="0"/>
                <a:cs typeface="Arial" pitchFamily="-108" charset="0"/>
                <a:sym typeface="Arial" pitchFamily="-108" charset="0"/>
              </a:rPr>
              <a:t>GEOtop</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1" name="Rectangle 7"/>
          <p:cNvSpPr>
            <a:spLocks/>
          </p:cNvSpPr>
          <p:nvPr/>
        </p:nvSpPr>
        <p:spPr bwMode="auto">
          <a:xfrm>
            <a:off x="2130725" y="59532"/>
            <a:ext cx="65417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OMS3</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6" name="Rectangle 7"/>
          <p:cNvSpPr>
            <a:spLocks/>
          </p:cNvSpPr>
          <p:nvPr/>
        </p:nvSpPr>
        <p:spPr bwMode="auto">
          <a:xfrm>
            <a:off x="7460762" y="59938"/>
            <a:ext cx="1142077"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Application</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8" name="Rectangle 1"/>
          <p:cNvSpPr>
            <a:spLocks/>
          </p:cNvSpPr>
          <p:nvPr/>
        </p:nvSpPr>
        <p:spPr bwMode="auto">
          <a:xfrm>
            <a:off x="534596" y="46038"/>
            <a:ext cx="73138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Outline</a:t>
            </a:r>
          </a:p>
        </p:txBody>
      </p:sp>
      <p:sp>
        <p:nvSpPr>
          <p:cNvPr id="49" name="Rectangle 7"/>
          <p:cNvSpPr>
            <a:spLocks/>
          </p:cNvSpPr>
          <p:nvPr/>
        </p:nvSpPr>
        <p:spPr bwMode="auto">
          <a:xfrm>
            <a:off x="5706837" y="50374"/>
            <a:ext cx="7954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solidFill>
                <a:latin typeface="Arial" charset="0"/>
                <a:ea typeface="ヒラギノ角ゴ ProN W3" charset="0"/>
                <a:cs typeface="Arial" charset="0"/>
                <a:sym typeface="Arial" pitchFamily="-108" charset="0"/>
              </a:rPr>
              <a:t>GOALS</a:t>
            </a:r>
          </a:p>
        </p:txBody>
      </p:sp>
      <p:sp>
        <p:nvSpPr>
          <p:cNvPr id="2" name="TextBox 1"/>
          <p:cNvSpPr txBox="1"/>
          <p:nvPr/>
        </p:nvSpPr>
        <p:spPr>
          <a:xfrm>
            <a:off x="7403098" y="1811555"/>
            <a:ext cx="1724526" cy="369332"/>
          </a:xfrm>
          <a:prstGeom prst="rect">
            <a:avLst/>
          </a:prstGeom>
          <a:noFill/>
        </p:spPr>
        <p:txBody>
          <a:bodyPr wrap="none" rtlCol="0">
            <a:spAutoFit/>
          </a:bodyPr>
          <a:lstStyle/>
          <a:p>
            <a:r>
              <a:rPr lang="en-US" dirty="0" smtClean="0"/>
              <a:t>Measured data</a:t>
            </a:r>
            <a:endParaRPr lang="en-US" dirty="0"/>
          </a:p>
        </p:txBody>
      </p:sp>
      <p:sp>
        <p:nvSpPr>
          <p:cNvPr id="5" name="Curved Down Arrow 4"/>
          <p:cNvSpPr/>
          <p:nvPr/>
        </p:nvSpPr>
        <p:spPr bwMode="auto">
          <a:xfrm flipH="1">
            <a:off x="6535330" y="1178026"/>
            <a:ext cx="1656453" cy="484975"/>
          </a:xfrm>
          <a:prstGeom prst="curvedDownArrow">
            <a:avLst/>
          </a:prstGeom>
          <a:solidFill>
            <a:schemeClr val="accent6">
              <a:lumMod val="40000"/>
              <a:lumOff val="6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chemeClr val="tx1"/>
              </a:solidFill>
              <a:effectLst/>
              <a:latin typeface="Arial" pitchFamily="-108" charset="0"/>
              <a:ea typeface="ヒラギノ角ゴ ProN W3" pitchFamily="-108" charset="-128"/>
              <a:cs typeface="ヒラギノ角ゴ ProN W3" pitchFamily="-108" charset="-128"/>
              <a:sym typeface="Arial" pitchFamily="-108" charset="0"/>
            </a:endParaRPr>
          </a:p>
        </p:txBody>
      </p:sp>
      <p:sp>
        <p:nvSpPr>
          <p:cNvPr id="14" name="Round Same Side Corner Rectangle 13"/>
          <p:cNvSpPr/>
          <p:nvPr/>
        </p:nvSpPr>
        <p:spPr bwMode="auto">
          <a:xfrm>
            <a:off x="7447950" y="1801433"/>
            <a:ext cx="1597625" cy="369332"/>
          </a:xfrm>
          <a:prstGeom prst="round2SameRect">
            <a:avLst/>
          </a:prstGeom>
          <a:solidFill>
            <a:srgbClr val="9C9CDF">
              <a:alpha val="10000"/>
            </a:srgbClr>
          </a:solidFill>
          <a:ln w="12700"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chemeClr val="tx1"/>
              </a:solidFill>
              <a:effectLst/>
              <a:latin typeface="Arial" pitchFamily="-108" charset="0"/>
              <a:ea typeface="ヒラギノ角ゴ ProN W3" pitchFamily="-108" charset="-128"/>
              <a:cs typeface="ヒラギノ角ゴ ProN W3" pitchFamily="-108" charset="-128"/>
              <a:sym typeface="Arial" pitchFamily="-108" charset="0"/>
            </a:endParaRPr>
          </a:p>
        </p:txBody>
      </p:sp>
    </p:spTree>
    <p:extLst>
      <p:ext uri="{BB962C8B-B14F-4D97-AF65-F5344CB8AC3E}">
        <p14:creationId xmlns:p14="http://schemas.microsoft.com/office/powerpoint/2010/main" val="36275512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creen Shot 2013-03-22 at 10.43.4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99" y="981492"/>
            <a:ext cx="5218111" cy="4439602"/>
          </a:xfrm>
          <a:prstGeom prst="rect">
            <a:avLst/>
          </a:prstGeom>
        </p:spPr>
      </p:pic>
      <p:sp>
        <p:nvSpPr>
          <p:cNvPr id="4"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B9B8F0EF-C010-274B-AAF6-DAD24292D091}" type="slidenum">
              <a:rPr lang="en-US" sz="1700">
                <a:solidFill>
                  <a:srgbClr val="000000"/>
                </a:solidFill>
                <a:latin typeface="Times New Roman" charset="0"/>
                <a:cs typeface="Times New Roman" charset="0"/>
                <a:sym typeface="Times New Roman" charset="0"/>
              </a:rPr>
              <a:pPr eaLnBrk="1" hangingPunct="1"/>
              <a:t>92</a:t>
            </a:fld>
            <a:endParaRPr lang="en-US" sz="1700">
              <a:solidFill>
                <a:srgbClr val="000000"/>
              </a:solidFill>
              <a:latin typeface="Times New Roman" charset="0"/>
              <a:cs typeface="Times New Roman" charset="0"/>
              <a:sym typeface="Times New Roman" charset="0"/>
            </a:endParaRPr>
          </a:p>
        </p:txBody>
      </p:sp>
      <p:sp>
        <p:nvSpPr>
          <p:cNvPr id="6" name="Rectangle 2"/>
          <p:cNvSpPr>
            <a:spLocks/>
          </p:cNvSpPr>
          <p:nvPr/>
        </p:nvSpPr>
        <p:spPr bwMode="auto">
          <a:xfrm>
            <a:off x="1528763" y="55563"/>
            <a:ext cx="731837"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Outline</a:t>
            </a:r>
          </a:p>
        </p:txBody>
      </p:sp>
      <p:sp>
        <p:nvSpPr>
          <p:cNvPr id="7" name="Rectangle 8"/>
          <p:cNvSpPr>
            <a:spLocks/>
          </p:cNvSpPr>
          <p:nvPr/>
        </p:nvSpPr>
        <p:spPr bwMode="auto">
          <a:xfrm>
            <a:off x="517048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8" name="Rectangle 9"/>
          <p:cNvSpPr>
            <a:spLocks/>
          </p:cNvSpPr>
          <p:nvPr/>
        </p:nvSpPr>
        <p:spPr bwMode="auto">
          <a:xfrm>
            <a:off x="7107238" y="49213"/>
            <a:ext cx="2116137" cy="222250"/>
          </a:xfrm>
          <a:prstGeom prst="rect">
            <a:avLst/>
          </a:prstGeom>
          <a:noFill/>
          <a:ln w="12700">
            <a:noFill/>
            <a:miter lim="800000"/>
            <a:headEnd/>
            <a:tailEnd/>
          </a:ln>
        </p:spPr>
        <p:txBody>
          <a:bodyPr lIns="0" tIns="0" rIns="0" bIns="0"/>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Data Assimilation</a:t>
            </a:r>
          </a:p>
        </p:txBody>
      </p:sp>
      <p:sp>
        <p:nvSpPr>
          <p:cNvPr id="9" name="Rectangle 1"/>
          <p:cNvSpPr>
            <a:spLocks/>
          </p:cNvSpPr>
          <p:nvPr/>
        </p:nvSpPr>
        <p:spPr bwMode="auto">
          <a:xfrm>
            <a:off x="166688" y="46038"/>
            <a:ext cx="1052512"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Motivation</a:t>
            </a:r>
          </a:p>
        </p:txBody>
      </p:sp>
      <p:sp>
        <p:nvSpPr>
          <p:cNvPr id="37897" name="Rectangle 7"/>
          <p:cNvSpPr>
            <a:spLocks/>
          </p:cNvSpPr>
          <p:nvPr/>
        </p:nvSpPr>
        <p:spPr bwMode="auto">
          <a:xfrm>
            <a:off x="2486025" y="46038"/>
            <a:ext cx="25273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FFFFFF"/>
                </a:solidFill>
                <a:latin typeface="Arial" charset="0"/>
                <a:ea typeface="ヒラギノ角ゴ ProN W3" charset="0"/>
                <a:cs typeface="Arial" charset="0"/>
                <a:sym typeface="Arial" charset="0"/>
              </a:rPr>
              <a:t>Hydrological Component</a:t>
            </a:r>
          </a:p>
        </p:txBody>
      </p:sp>
      <p:sp>
        <p:nvSpPr>
          <p:cNvPr id="37910"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17 June 2011</a:t>
            </a:r>
          </a:p>
        </p:txBody>
      </p:sp>
      <p:sp>
        <p:nvSpPr>
          <p:cNvPr id="37911"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7913" name="Rettangolo 18"/>
          <p:cNvSpPr>
            <a:spLocks noChangeArrowheads="1"/>
          </p:cNvSpPr>
          <p:nvPr/>
        </p:nvSpPr>
        <p:spPr bwMode="auto">
          <a:xfrm>
            <a:off x="1109663" y="644842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24 June 2011</a:t>
            </a:r>
          </a:p>
        </p:txBody>
      </p:sp>
      <p:sp>
        <p:nvSpPr>
          <p:cNvPr id="37914" name="CasellaDiTesto 26"/>
          <p:cNvSpPr txBox="1">
            <a:spLocks noChangeArrowheads="1"/>
          </p:cNvSpPr>
          <p:nvPr/>
        </p:nvSpPr>
        <p:spPr bwMode="auto">
          <a:xfrm>
            <a:off x="9488488" y="503238"/>
            <a:ext cx="1841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algn="ctr" defTabSz="914400" eaLnBrk="1" fontAlgn="base" hangingPunct="1">
              <a:spcBef>
                <a:spcPct val="0"/>
              </a:spcBef>
              <a:spcAft>
                <a:spcPct val="0"/>
              </a:spcAft>
            </a:pPr>
            <a:endParaRPr lang="it-IT">
              <a:solidFill>
                <a:srgbClr val="000000"/>
              </a:solidFill>
            </a:endParaRPr>
          </a:p>
        </p:txBody>
      </p:sp>
      <p:sp>
        <p:nvSpPr>
          <p:cNvPr id="37916"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7917"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7F7F7F"/>
                </a:solidFill>
                <a:latin typeface="Arial" charset="0"/>
                <a:ea typeface="ヒラギノ角ゴ ProN W3" charset="0"/>
                <a:cs typeface="Arial" charset="0"/>
                <a:sym typeface="Arial" charset="0"/>
              </a:rPr>
              <a:t>Outline</a:t>
            </a:r>
          </a:p>
        </p:txBody>
      </p:sp>
      <p:sp>
        <p:nvSpPr>
          <p:cNvPr id="37" name="Rectangle 8"/>
          <p:cNvSpPr>
            <a:spLocks/>
          </p:cNvSpPr>
          <p:nvPr/>
        </p:nvSpPr>
        <p:spPr bwMode="auto">
          <a:xfrm>
            <a:off x="7521575" y="47625"/>
            <a:ext cx="1258888"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Conclusions</a:t>
            </a:r>
          </a:p>
        </p:txBody>
      </p:sp>
      <p:sp>
        <p:nvSpPr>
          <p:cNvPr id="38" name="Rectangle 7"/>
          <p:cNvSpPr>
            <a:spLocks/>
          </p:cNvSpPr>
          <p:nvPr/>
        </p:nvSpPr>
        <p:spPr bwMode="auto">
          <a:xfrm>
            <a:off x="4919663" y="42863"/>
            <a:ext cx="2014537"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a:solidFill>
                  <a:srgbClr val="FFFFFF">
                    <a:lumMod val="50000"/>
                  </a:srgbClr>
                </a:solidFill>
                <a:latin typeface="Arial" pitchFamily="-108" charset="0"/>
                <a:ea typeface="Arial" pitchFamily="-108" charset="0"/>
                <a:cs typeface="Arial" pitchFamily="-108" charset="0"/>
                <a:sym typeface="Arial" pitchFamily="-108" charset="0"/>
              </a:rPr>
              <a:t>Informatic</a:t>
            </a:r>
            <a:r>
              <a:rPr lang="en-US" dirty="0">
                <a:solidFill>
                  <a:srgbClr val="FFFFFF">
                    <a:lumMod val="50000"/>
                  </a:srgbClr>
                </a:solidFill>
                <a:latin typeface="Arial" pitchFamily="-108" charset="0"/>
                <a:ea typeface="Arial" pitchFamily="-108" charset="0"/>
                <a:cs typeface="Arial" pitchFamily="-108" charset="0"/>
                <a:sym typeface="Arial" pitchFamily="-108" charset="0"/>
              </a:rPr>
              <a:t> Structure</a:t>
            </a:r>
          </a:p>
        </p:txBody>
      </p:sp>
      <p:sp>
        <p:nvSpPr>
          <p:cNvPr id="37920" name="Rectangle 7"/>
          <p:cNvSpPr>
            <a:spLocks/>
          </p:cNvSpPr>
          <p:nvPr/>
        </p:nvSpPr>
        <p:spPr bwMode="auto">
          <a:xfrm>
            <a:off x="1600200" y="36513"/>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FFFFFF"/>
                </a:solidFill>
                <a:latin typeface="Arial" charset="0"/>
                <a:ea typeface="ヒラギノ角ゴ ProN W3" charset="0"/>
                <a:cs typeface="Arial" charset="0"/>
                <a:sym typeface="Arial" charset="0"/>
              </a:rPr>
              <a:t>Hydrological Components</a:t>
            </a:r>
          </a:p>
        </p:txBody>
      </p:sp>
      <p:sp>
        <p:nvSpPr>
          <p:cNvPr id="37922" name="Rettangolo 18"/>
          <p:cNvSpPr>
            <a:spLocks noChangeArrowheads="1"/>
          </p:cNvSpPr>
          <p:nvPr/>
        </p:nvSpPr>
        <p:spPr bwMode="auto">
          <a:xfrm>
            <a:off x="1079500" y="6448425"/>
            <a:ext cx="192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Leipzig 05 July 2012</a:t>
            </a:r>
          </a:p>
        </p:txBody>
      </p:sp>
      <p:sp>
        <p:nvSpPr>
          <p:cNvPr id="37923"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6"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40"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Hydrological </a:t>
            </a: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Components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2"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43" name="TextBox 42"/>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sp>
        <p:nvSpPr>
          <p:cNvPr id="50"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51"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solidFill>
                <a:latin typeface="Arial" pitchFamily="-108" charset="0"/>
                <a:ea typeface="Arial" pitchFamily="-108" charset="0"/>
                <a:cs typeface="Arial" pitchFamily="-108" charset="0"/>
                <a:sym typeface="Arial" pitchFamily="-108" charset="0"/>
              </a:rPr>
              <a:t>Basin Delineation</a:t>
            </a:r>
            <a:endParaRPr lang="en-US" dirty="0">
              <a:solidFill>
                <a:srgbClr val="FFFFFF"/>
              </a:solidFill>
              <a:latin typeface="Arial" pitchFamily="-108" charset="0"/>
              <a:ea typeface="Arial" pitchFamily="-108" charset="0"/>
              <a:cs typeface="Arial" pitchFamily="-108" charset="0"/>
              <a:sym typeface="Arial" pitchFamily="-108" charset="0"/>
            </a:endParaRPr>
          </a:p>
        </p:txBody>
      </p:sp>
      <p:sp useBgFill="1">
        <p:nvSpPr>
          <p:cNvPr id="39" name="TextBox 38"/>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
        <p:nvSpPr>
          <p:cNvPr id="47" name="Rectangle 2"/>
          <p:cNvSpPr>
            <a:spLocks/>
          </p:cNvSpPr>
          <p:nvPr/>
        </p:nvSpPr>
        <p:spPr bwMode="auto">
          <a:xfrm>
            <a:off x="3258506" y="642938"/>
            <a:ext cx="26254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28567" bIns="0">
            <a:spAutoFit/>
          </a:bodyPr>
          <a:lstStyle/>
          <a:p>
            <a:pPr marL="25400" algn="ctr" defTabSz="914400" fontAlgn="base">
              <a:spcBef>
                <a:spcPct val="0"/>
              </a:spcBef>
              <a:spcAft>
                <a:spcPct val="0"/>
              </a:spcAft>
              <a:tabLst>
                <a:tab pos="247650" algn="l"/>
                <a:tab pos="496888" algn="l"/>
                <a:tab pos="747713" algn="l"/>
                <a:tab pos="996950" algn="l"/>
                <a:tab pos="1257300" algn="l"/>
                <a:tab pos="1497013" algn="l"/>
                <a:tab pos="1747838" algn="l"/>
                <a:tab pos="1997075" algn="l"/>
                <a:tab pos="2247900" algn="l"/>
                <a:tab pos="2497138" algn="l"/>
                <a:tab pos="2747963" algn="l"/>
                <a:tab pos="2989263" algn="l"/>
              </a:tabLst>
            </a:pPr>
            <a:r>
              <a:rPr lang="en-US" sz="2200" b="1" dirty="0" smtClean="0">
                <a:solidFill>
                  <a:srgbClr val="000000"/>
                </a:solidFill>
                <a:latin typeface="Lucida Bright" charset="0"/>
                <a:ea typeface="ヒラギノ角ゴ ProN W3" charset="0"/>
                <a:cs typeface="Lucida Bright" charset="0"/>
                <a:sym typeface="Lucida Bright" charset="0"/>
              </a:rPr>
              <a:t>Model Application</a:t>
            </a:r>
            <a:endParaRPr lang="en-US" sz="2200" dirty="0">
              <a:solidFill>
                <a:srgbClr val="000000"/>
              </a:solidFill>
              <a:latin typeface="Lucida Bright" charset="0"/>
              <a:ea typeface="ヒラギノ角ゴ ProN W3" charset="0"/>
              <a:cs typeface="Lucida Bright" charset="0"/>
              <a:sym typeface="Lucida Bright" charset="0"/>
            </a:endParaRPr>
          </a:p>
        </p:txBody>
      </p:sp>
      <p:sp>
        <p:nvSpPr>
          <p:cNvPr id="16" name="Rectangle 15"/>
          <p:cNvSpPr/>
          <p:nvPr/>
        </p:nvSpPr>
        <p:spPr bwMode="auto">
          <a:xfrm>
            <a:off x="1109663" y="5387768"/>
            <a:ext cx="1150937" cy="674895"/>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chemeClr val="tx1"/>
              </a:solidFill>
              <a:effectLst/>
              <a:latin typeface="Arial" pitchFamily="-108" charset="0"/>
              <a:ea typeface="ヒラギノ角ゴ ProN W3" pitchFamily="-108" charset="-128"/>
              <a:cs typeface="ヒラギノ角ゴ ProN W3" pitchFamily="-108" charset="-128"/>
              <a:sym typeface="Arial" pitchFamily="-108" charset="0"/>
            </a:endParaRPr>
          </a:p>
        </p:txBody>
      </p:sp>
      <p:sp>
        <p:nvSpPr>
          <p:cNvPr id="19" name="Oval 18"/>
          <p:cNvSpPr/>
          <p:nvPr/>
        </p:nvSpPr>
        <p:spPr bwMode="auto">
          <a:xfrm>
            <a:off x="1426544" y="2622783"/>
            <a:ext cx="108000" cy="1080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chemeClr val="tx1"/>
              </a:solidFill>
              <a:effectLst/>
              <a:latin typeface="Arial" pitchFamily="-108" charset="0"/>
              <a:ea typeface="ヒラギノ角ゴ ProN W3" pitchFamily="-108" charset="-128"/>
              <a:cs typeface="ヒラギノ角ゴ ProN W3" pitchFamily="-108" charset="-128"/>
              <a:sym typeface="Arial" pitchFamily="-108" charset="0"/>
            </a:endParaRPr>
          </a:p>
        </p:txBody>
      </p:sp>
      <p:sp>
        <p:nvSpPr>
          <p:cNvPr id="41" name="Oval 40"/>
          <p:cNvSpPr/>
          <p:nvPr/>
        </p:nvSpPr>
        <p:spPr bwMode="auto">
          <a:xfrm>
            <a:off x="3178862" y="3204053"/>
            <a:ext cx="108000" cy="1080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chemeClr val="tx1"/>
              </a:solidFill>
              <a:effectLst/>
              <a:latin typeface="Arial" pitchFamily="-108" charset="0"/>
              <a:ea typeface="ヒラギノ角ゴ ProN W3" pitchFamily="-108" charset="-128"/>
              <a:cs typeface="ヒラギノ角ゴ ProN W3" pitchFamily="-108" charset="-128"/>
              <a:sym typeface="Arial" pitchFamily="-108" charset="0"/>
            </a:endParaRPr>
          </a:p>
        </p:txBody>
      </p:sp>
      <p:sp>
        <p:nvSpPr>
          <p:cNvPr id="20" name="TextBox 19"/>
          <p:cNvSpPr txBox="1"/>
          <p:nvPr/>
        </p:nvSpPr>
        <p:spPr>
          <a:xfrm>
            <a:off x="3279701" y="3122653"/>
            <a:ext cx="1501909" cy="261610"/>
          </a:xfrm>
          <a:prstGeom prst="rect">
            <a:avLst/>
          </a:prstGeom>
          <a:noFill/>
        </p:spPr>
        <p:txBody>
          <a:bodyPr wrap="none" rtlCol="0">
            <a:spAutoFit/>
          </a:bodyPr>
          <a:lstStyle/>
          <a:p>
            <a:r>
              <a:rPr lang="en-US" sz="1100" dirty="0" smtClean="0"/>
              <a:t>Measurement station</a:t>
            </a:r>
            <a:endParaRPr lang="en-US" sz="1100" dirty="0"/>
          </a:p>
        </p:txBody>
      </p:sp>
      <p:sp>
        <p:nvSpPr>
          <p:cNvPr id="2" name="TextBox 1"/>
          <p:cNvSpPr txBox="1"/>
          <p:nvPr/>
        </p:nvSpPr>
        <p:spPr>
          <a:xfrm>
            <a:off x="505019" y="1663005"/>
            <a:ext cx="2190361" cy="369332"/>
          </a:xfrm>
          <a:prstGeom prst="rect">
            <a:avLst/>
          </a:prstGeom>
          <a:noFill/>
        </p:spPr>
        <p:txBody>
          <a:bodyPr wrap="none" rtlCol="0">
            <a:spAutoFit/>
          </a:bodyPr>
          <a:lstStyle/>
          <a:p>
            <a:r>
              <a:rPr lang="en-US" dirty="0" err="1" smtClean="0"/>
              <a:t>Tuostolo</a:t>
            </a:r>
            <a:r>
              <a:rPr lang="en-US" dirty="0" smtClean="0"/>
              <a:t> river basin</a:t>
            </a:r>
            <a:endParaRPr lang="en-US" dirty="0"/>
          </a:p>
        </p:txBody>
      </p:sp>
      <p:sp>
        <p:nvSpPr>
          <p:cNvPr id="35"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44" name="Rectangle 1"/>
          <p:cNvSpPr>
            <a:spLocks/>
          </p:cNvSpPr>
          <p:nvPr/>
        </p:nvSpPr>
        <p:spPr bwMode="auto">
          <a:xfrm>
            <a:off x="534596" y="46038"/>
            <a:ext cx="731383" cy="2769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Outline</a:t>
            </a:r>
          </a:p>
        </p:txBody>
      </p:sp>
      <p:sp>
        <p:nvSpPr>
          <p:cNvPr id="45" name="Rectangle 7"/>
          <p:cNvSpPr>
            <a:spLocks/>
          </p:cNvSpPr>
          <p:nvPr/>
        </p:nvSpPr>
        <p:spPr bwMode="auto">
          <a:xfrm>
            <a:off x="3835293" y="46038"/>
            <a:ext cx="833950"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smtClean="0">
                <a:solidFill>
                  <a:srgbClr val="FFFFFF">
                    <a:lumMod val="50000"/>
                  </a:srgbClr>
                </a:solidFill>
                <a:latin typeface="Arial" pitchFamily="-108" charset="0"/>
                <a:ea typeface="Arial" pitchFamily="-108" charset="0"/>
                <a:cs typeface="Arial" pitchFamily="-108" charset="0"/>
                <a:sym typeface="Arial" pitchFamily="-108" charset="0"/>
              </a:rPr>
              <a:t>GEOtop</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6" name="Rectangle 7"/>
          <p:cNvSpPr>
            <a:spLocks/>
          </p:cNvSpPr>
          <p:nvPr/>
        </p:nvSpPr>
        <p:spPr bwMode="auto">
          <a:xfrm>
            <a:off x="2130725" y="59532"/>
            <a:ext cx="65417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OMS3</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9" name="Rectangle 7"/>
          <p:cNvSpPr>
            <a:spLocks/>
          </p:cNvSpPr>
          <p:nvPr/>
        </p:nvSpPr>
        <p:spPr bwMode="auto">
          <a:xfrm>
            <a:off x="5706837" y="50374"/>
            <a:ext cx="7954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GOALS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52" name="Rectangle 7"/>
          <p:cNvSpPr>
            <a:spLocks/>
          </p:cNvSpPr>
          <p:nvPr/>
        </p:nvSpPr>
        <p:spPr bwMode="auto">
          <a:xfrm>
            <a:off x="7460762" y="59938"/>
            <a:ext cx="1142077"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solidFill>
                <a:latin typeface="Arial" charset="0"/>
                <a:ea typeface="ヒラギノ角ゴ ProN W3" charset="0"/>
                <a:cs typeface="Arial" charset="0"/>
                <a:sym typeface="Arial" pitchFamily="-108" charset="0"/>
              </a:rPr>
              <a:t>Application</a:t>
            </a:r>
          </a:p>
        </p:txBody>
      </p:sp>
    </p:spTree>
    <p:extLst>
      <p:ext uri="{BB962C8B-B14F-4D97-AF65-F5344CB8AC3E}">
        <p14:creationId xmlns:p14="http://schemas.microsoft.com/office/powerpoint/2010/main" val="17018108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Screen Shot 2013-03-22 at 10.43.4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99" y="981492"/>
            <a:ext cx="5218111" cy="4439602"/>
          </a:xfrm>
          <a:prstGeom prst="rect">
            <a:avLst/>
          </a:prstGeom>
        </p:spPr>
      </p:pic>
      <p:sp>
        <p:nvSpPr>
          <p:cNvPr id="4"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B9B8F0EF-C010-274B-AAF6-DAD24292D091}" type="slidenum">
              <a:rPr lang="en-US" sz="1700">
                <a:solidFill>
                  <a:srgbClr val="000000"/>
                </a:solidFill>
                <a:latin typeface="Times New Roman" charset="0"/>
                <a:cs typeface="Times New Roman" charset="0"/>
                <a:sym typeface="Times New Roman" charset="0"/>
              </a:rPr>
              <a:pPr eaLnBrk="1" hangingPunct="1"/>
              <a:t>93</a:t>
            </a:fld>
            <a:endParaRPr lang="en-US" sz="1700">
              <a:solidFill>
                <a:srgbClr val="000000"/>
              </a:solidFill>
              <a:latin typeface="Times New Roman" charset="0"/>
              <a:cs typeface="Times New Roman" charset="0"/>
              <a:sym typeface="Times New Roman" charset="0"/>
            </a:endParaRPr>
          </a:p>
        </p:txBody>
      </p:sp>
      <p:sp>
        <p:nvSpPr>
          <p:cNvPr id="6" name="Rectangle 2"/>
          <p:cNvSpPr>
            <a:spLocks/>
          </p:cNvSpPr>
          <p:nvPr/>
        </p:nvSpPr>
        <p:spPr bwMode="auto">
          <a:xfrm>
            <a:off x="1528763" y="55563"/>
            <a:ext cx="731837"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Outline</a:t>
            </a:r>
          </a:p>
        </p:txBody>
      </p:sp>
      <p:sp>
        <p:nvSpPr>
          <p:cNvPr id="7" name="Rectangle 8"/>
          <p:cNvSpPr>
            <a:spLocks/>
          </p:cNvSpPr>
          <p:nvPr/>
        </p:nvSpPr>
        <p:spPr bwMode="auto">
          <a:xfrm>
            <a:off x="517048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8" name="Rectangle 9"/>
          <p:cNvSpPr>
            <a:spLocks/>
          </p:cNvSpPr>
          <p:nvPr/>
        </p:nvSpPr>
        <p:spPr bwMode="auto">
          <a:xfrm>
            <a:off x="7107238" y="49213"/>
            <a:ext cx="2116137" cy="222250"/>
          </a:xfrm>
          <a:prstGeom prst="rect">
            <a:avLst/>
          </a:prstGeom>
          <a:noFill/>
          <a:ln w="12700">
            <a:noFill/>
            <a:miter lim="800000"/>
            <a:headEnd/>
            <a:tailEnd/>
          </a:ln>
        </p:spPr>
        <p:txBody>
          <a:bodyPr lIns="0" tIns="0" rIns="0" bIns="0"/>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Data Assimilation</a:t>
            </a:r>
          </a:p>
        </p:txBody>
      </p:sp>
      <p:sp>
        <p:nvSpPr>
          <p:cNvPr id="9" name="Rectangle 1"/>
          <p:cNvSpPr>
            <a:spLocks/>
          </p:cNvSpPr>
          <p:nvPr/>
        </p:nvSpPr>
        <p:spPr bwMode="auto">
          <a:xfrm>
            <a:off x="166688" y="46038"/>
            <a:ext cx="1052512"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Motivation</a:t>
            </a:r>
          </a:p>
        </p:txBody>
      </p:sp>
      <p:sp>
        <p:nvSpPr>
          <p:cNvPr id="37897" name="Rectangle 7"/>
          <p:cNvSpPr>
            <a:spLocks/>
          </p:cNvSpPr>
          <p:nvPr/>
        </p:nvSpPr>
        <p:spPr bwMode="auto">
          <a:xfrm>
            <a:off x="2486025" y="46038"/>
            <a:ext cx="25273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FFFFFF"/>
                </a:solidFill>
                <a:latin typeface="Arial" charset="0"/>
                <a:ea typeface="ヒラギノ角ゴ ProN W3" charset="0"/>
                <a:cs typeface="Arial" charset="0"/>
                <a:sym typeface="Arial" charset="0"/>
              </a:rPr>
              <a:t>Hydrological Component</a:t>
            </a:r>
          </a:p>
        </p:txBody>
      </p:sp>
      <p:sp>
        <p:nvSpPr>
          <p:cNvPr id="37910"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17 June 2011</a:t>
            </a:r>
          </a:p>
        </p:txBody>
      </p:sp>
      <p:sp>
        <p:nvSpPr>
          <p:cNvPr id="37911"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7913" name="Rettangolo 18"/>
          <p:cNvSpPr>
            <a:spLocks noChangeArrowheads="1"/>
          </p:cNvSpPr>
          <p:nvPr/>
        </p:nvSpPr>
        <p:spPr bwMode="auto">
          <a:xfrm>
            <a:off x="1109663" y="644842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24 June 2011</a:t>
            </a:r>
          </a:p>
        </p:txBody>
      </p:sp>
      <p:sp>
        <p:nvSpPr>
          <p:cNvPr id="37914" name="CasellaDiTesto 26"/>
          <p:cNvSpPr txBox="1">
            <a:spLocks noChangeArrowheads="1"/>
          </p:cNvSpPr>
          <p:nvPr/>
        </p:nvSpPr>
        <p:spPr bwMode="auto">
          <a:xfrm>
            <a:off x="9488488" y="503238"/>
            <a:ext cx="1841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algn="ctr" defTabSz="914400" eaLnBrk="1" fontAlgn="base" hangingPunct="1">
              <a:spcBef>
                <a:spcPct val="0"/>
              </a:spcBef>
              <a:spcAft>
                <a:spcPct val="0"/>
              </a:spcAft>
            </a:pPr>
            <a:endParaRPr lang="it-IT">
              <a:solidFill>
                <a:srgbClr val="000000"/>
              </a:solidFill>
            </a:endParaRPr>
          </a:p>
        </p:txBody>
      </p:sp>
      <p:sp>
        <p:nvSpPr>
          <p:cNvPr id="37916"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7917"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7F7F7F"/>
                </a:solidFill>
                <a:latin typeface="Arial" charset="0"/>
                <a:ea typeface="ヒラギノ角ゴ ProN W3" charset="0"/>
                <a:cs typeface="Arial" charset="0"/>
                <a:sym typeface="Arial" charset="0"/>
              </a:rPr>
              <a:t>Outline</a:t>
            </a:r>
          </a:p>
        </p:txBody>
      </p:sp>
      <p:sp>
        <p:nvSpPr>
          <p:cNvPr id="37" name="Rectangle 8"/>
          <p:cNvSpPr>
            <a:spLocks/>
          </p:cNvSpPr>
          <p:nvPr/>
        </p:nvSpPr>
        <p:spPr bwMode="auto">
          <a:xfrm>
            <a:off x="7521575" y="47625"/>
            <a:ext cx="1258888"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Conclusions</a:t>
            </a:r>
          </a:p>
        </p:txBody>
      </p:sp>
      <p:sp>
        <p:nvSpPr>
          <p:cNvPr id="38" name="Rectangle 7"/>
          <p:cNvSpPr>
            <a:spLocks/>
          </p:cNvSpPr>
          <p:nvPr/>
        </p:nvSpPr>
        <p:spPr bwMode="auto">
          <a:xfrm>
            <a:off x="4919663" y="42863"/>
            <a:ext cx="2014537"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a:solidFill>
                  <a:srgbClr val="FFFFFF">
                    <a:lumMod val="50000"/>
                  </a:srgbClr>
                </a:solidFill>
                <a:latin typeface="Arial" pitchFamily="-108" charset="0"/>
                <a:ea typeface="Arial" pitchFamily="-108" charset="0"/>
                <a:cs typeface="Arial" pitchFamily="-108" charset="0"/>
                <a:sym typeface="Arial" pitchFamily="-108" charset="0"/>
              </a:rPr>
              <a:t>Informatic</a:t>
            </a:r>
            <a:r>
              <a:rPr lang="en-US" dirty="0">
                <a:solidFill>
                  <a:srgbClr val="FFFFFF">
                    <a:lumMod val="50000"/>
                  </a:srgbClr>
                </a:solidFill>
                <a:latin typeface="Arial" pitchFamily="-108" charset="0"/>
                <a:ea typeface="Arial" pitchFamily="-108" charset="0"/>
                <a:cs typeface="Arial" pitchFamily="-108" charset="0"/>
                <a:sym typeface="Arial" pitchFamily="-108" charset="0"/>
              </a:rPr>
              <a:t> Structure</a:t>
            </a:r>
          </a:p>
        </p:txBody>
      </p:sp>
      <p:sp>
        <p:nvSpPr>
          <p:cNvPr id="37920" name="Rectangle 7"/>
          <p:cNvSpPr>
            <a:spLocks/>
          </p:cNvSpPr>
          <p:nvPr/>
        </p:nvSpPr>
        <p:spPr bwMode="auto">
          <a:xfrm>
            <a:off x="1600200" y="36513"/>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FFFFFF"/>
                </a:solidFill>
                <a:latin typeface="Arial" charset="0"/>
                <a:ea typeface="ヒラギノ角ゴ ProN W3" charset="0"/>
                <a:cs typeface="Arial" charset="0"/>
                <a:sym typeface="Arial" charset="0"/>
              </a:rPr>
              <a:t>Hydrological Components</a:t>
            </a:r>
          </a:p>
        </p:txBody>
      </p:sp>
      <p:sp>
        <p:nvSpPr>
          <p:cNvPr id="37922" name="Rettangolo 18"/>
          <p:cNvSpPr>
            <a:spLocks noChangeArrowheads="1"/>
          </p:cNvSpPr>
          <p:nvPr/>
        </p:nvSpPr>
        <p:spPr bwMode="auto">
          <a:xfrm>
            <a:off x="1079500" y="6448425"/>
            <a:ext cx="192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Leipzig 05 July 2012</a:t>
            </a:r>
          </a:p>
        </p:txBody>
      </p:sp>
      <p:sp>
        <p:nvSpPr>
          <p:cNvPr id="37923"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6"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40"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Hydrological </a:t>
            </a: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Components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2"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43" name="TextBox 42"/>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sp>
        <p:nvSpPr>
          <p:cNvPr id="50"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51"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solidFill>
                <a:latin typeface="Arial" pitchFamily="-108" charset="0"/>
                <a:ea typeface="Arial" pitchFamily="-108" charset="0"/>
                <a:cs typeface="Arial" pitchFamily="-108" charset="0"/>
                <a:sym typeface="Arial" pitchFamily="-108" charset="0"/>
              </a:rPr>
              <a:t>Basin Delineation</a:t>
            </a:r>
            <a:endParaRPr lang="en-US" dirty="0">
              <a:solidFill>
                <a:srgbClr val="FFFFFF"/>
              </a:solidFill>
              <a:latin typeface="Arial" pitchFamily="-108" charset="0"/>
              <a:ea typeface="Arial" pitchFamily="-108" charset="0"/>
              <a:cs typeface="Arial" pitchFamily="-108" charset="0"/>
              <a:sym typeface="Arial" pitchFamily="-108" charset="0"/>
            </a:endParaRPr>
          </a:p>
        </p:txBody>
      </p:sp>
      <p:sp useBgFill="1">
        <p:nvSpPr>
          <p:cNvPr id="39" name="TextBox 38"/>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
        <p:nvSpPr>
          <p:cNvPr id="47" name="Rectangle 2"/>
          <p:cNvSpPr>
            <a:spLocks/>
          </p:cNvSpPr>
          <p:nvPr/>
        </p:nvSpPr>
        <p:spPr bwMode="auto">
          <a:xfrm>
            <a:off x="3258506" y="642938"/>
            <a:ext cx="26254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28567" bIns="0">
            <a:spAutoFit/>
          </a:bodyPr>
          <a:lstStyle/>
          <a:p>
            <a:pPr marL="25400" algn="ctr" defTabSz="914400" fontAlgn="base">
              <a:spcBef>
                <a:spcPct val="0"/>
              </a:spcBef>
              <a:spcAft>
                <a:spcPct val="0"/>
              </a:spcAft>
              <a:tabLst>
                <a:tab pos="247650" algn="l"/>
                <a:tab pos="496888" algn="l"/>
                <a:tab pos="747713" algn="l"/>
                <a:tab pos="996950" algn="l"/>
                <a:tab pos="1257300" algn="l"/>
                <a:tab pos="1497013" algn="l"/>
                <a:tab pos="1747838" algn="l"/>
                <a:tab pos="1997075" algn="l"/>
                <a:tab pos="2247900" algn="l"/>
                <a:tab pos="2497138" algn="l"/>
                <a:tab pos="2747963" algn="l"/>
                <a:tab pos="2989263" algn="l"/>
              </a:tabLst>
            </a:pPr>
            <a:r>
              <a:rPr lang="en-US" sz="2200" b="1" dirty="0" smtClean="0">
                <a:solidFill>
                  <a:srgbClr val="000000"/>
                </a:solidFill>
                <a:latin typeface="Lucida Bright" charset="0"/>
                <a:ea typeface="ヒラギノ角ゴ ProN W3" charset="0"/>
                <a:cs typeface="Lucida Bright" charset="0"/>
                <a:sym typeface="Lucida Bright" charset="0"/>
              </a:rPr>
              <a:t>Model Application</a:t>
            </a:r>
            <a:endParaRPr lang="en-US" sz="2200" dirty="0">
              <a:solidFill>
                <a:srgbClr val="000000"/>
              </a:solidFill>
              <a:latin typeface="Lucida Bright" charset="0"/>
              <a:ea typeface="ヒラギノ角ゴ ProN W3" charset="0"/>
              <a:cs typeface="Lucida Bright" charset="0"/>
              <a:sym typeface="Lucida Bright" charset="0"/>
            </a:endParaRPr>
          </a:p>
        </p:txBody>
      </p:sp>
      <p:sp>
        <p:nvSpPr>
          <p:cNvPr id="16" name="Rectangle 15"/>
          <p:cNvSpPr/>
          <p:nvPr/>
        </p:nvSpPr>
        <p:spPr bwMode="auto">
          <a:xfrm>
            <a:off x="1109663" y="5387768"/>
            <a:ext cx="1150937" cy="674895"/>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chemeClr val="tx1"/>
              </a:solidFill>
              <a:effectLst/>
              <a:latin typeface="Arial" pitchFamily="-108" charset="0"/>
              <a:ea typeface="ヒラギノ角ゴ ProN W3" pitchFamily="-108" charset="-128"/>
              <a:cs typeface="ヒラギノ角ゴ ProN W3" pitchFamily="-108" charset="-128"/>
              <a:sym typeface="Arial" pitchFamily="-108" charset="0"/>
            </a:endParaRPr>
          </a:p>
        </p:txBody>
      </p:sp>
      <p:pic>
        <p:nvPicPr>
          <p:cNvPr id="14" name="Picture 13" descr="Screen Shot 2013-03-22 at 10.29.3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3834" y="4453782"/>
            <a:ext cx="4457505" cy="1507214"/>
          </a:xfrm>
          <a:prstGeom prst="rect">
            <a:avLst/>
          </a:prstGeom>
        </p:spPr>
      </p:pic>
      <p:pic>
        <p:nvPicPr>
          <p:cNvPr id="15" name="Picture 14" descr="Screen Shot 2013-03-22 at 10.32.12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51640" y="1421088"/>
            <a:ext cx="2733994" cy="2766619"/>
          </a:xfrm>
          <a:prstGeom prst="rect">
            <a:avLst/>
          </a:prstGeom>
        </p:spPr>
      </p:pic>
      <p:sp>
        <p:nvSpPr>
          <p:cNvPr id="19" name="Oval 18"/>
          <p:cNvSpPr/>
          <p:nvPr/>
        </p:nvSpPr>
        <p:spPr bwMode="auto">
          <a:xfrm>
            <a:off x="1426544" y="2622783"/>
            <a:ext cx="108000" cy="1080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chemeClr val="tx1"/>
              </a:solidFill>
              <a:effectLst/>
              <a:latin typeface="Arial" pitchFamily="-108" charset="0"/>
              <a:ea typeface="ヒラギノ角ゴ ProN W3" pitchFamily="-108" charset="-128"/>
              <a:cs typeface="ヒラギノ角ゴ ProN W3" pitchFamily="-108" charset="-128"/>
              <a:sym typeface="Arial" pitchFamily="-108" charset="0"/>
            </a:endParaRPr>
          </a:p>
        </p:txBody>
      </p:sp>
      <p:sp>
        <p:nvSpPr>
          <p:cNvPr id="41" name="Oval 40"/>
          <p:cNvSpPr/>
          <p:nvPr/>
        </p:nvSpPr>
        <p:spPr bwMode="auto">
          <a:xfrm>
            <a:off x="3178862" y="3204053"/>
            <a:ext cx="108000" cy="1080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chemeClr val="tx1"/>
              </a:solidFill>
              <a:effectLst/>
              <a:latin typeface="Arial" pitchFamily="-108" charset="0"/>
              <a:ea typeface="ヒラギノ角ゴ ProN W3" pitchFamily="-108" charset="-128"/>
              <a:cs typeface="ヒラギノ角ゴ ProN W3" pitchFamily="-108" charset="-128"/>
              <a:sym typeface="Arial" pitchFamily="-108" charset="0"/>
            </a:endParaRPr>
          </a:p>
        </p:txBody>
      </p:sp>
      <p:sp>
        <p:nvSpPr>
          <p:cNvPr id="20" name="TextBox 19"/>
          <p:cNvSpPr txBox="1"/>
          <p:nvPr/>
        </p:nvSpPr>
        <p:spPr>
          <a:xfrm>
            <a:off x="3279701" y="3122653"/>
            <a:ext cx="1501909" cy="261610"/>
          </a:xfrm>
          <a:prstGeom prst="rect">
            <a:avLst/>
          </a:prstGeom>
          <a:noFill/>
        </p:spPr>
        <p:txBody>
          <a:bodyPr wrap="none" rtlCol="0">
            <a:spAutoFit/>
          </a:bodyPr>
          <a:lstStyle/>
          <a:p>
            <a:r>
              <a:rPr lang="en-US" sz="1100" dirty="0" smtClean="0"/>
              <a:t>Measurement station</a:t>
            </a:r>
            <a:endParaRPr lang="en-US" sz="1100" dirty="0"/>
          </a:p>
        </p:txBody>
      </p:sp>
      <p:sp>
        <p:nvSpPr>
          <p:cNvPr id="2" name="TextBox 1"/>
          <p:cNvSpPr txBox="1"/>
          <p:nvPr/>
        </p:nvSpPr>
        <p:spPr>
          <a:xfrm>
            <a:off x="505019" y="1663005"/>
            <a:ext cx="2190361" cy="369332"/>
          </a:xfrm>
          <a:prstGeom prst="rect">
            <a:avLst/>
          </a:prstGeom>
          <a:noFill/>
        </p:spPr>
        <p:txBody>
          <a:bodyPr wrap="none" rtlCol="0">
            <a:spAutoFit/>
          </a:bodyPr>
          <a:lstStyle/>
          <a:p>
            <a:r>
              <a:rPr lang="en-US" dirty="0" err="1" smtClean="0"/>
              <a:t>Tuostolo</a:t>
            </a:r>
            <a:r>
              <a:rPr lang="en-US" dirty="0" smtClean="0"/>
              <a:t> river basin</a:t>
            </a:r>
            <a:endParaRPr lang="en-US" dirty="0"/>
          </a:p>
        </p:txBody>
      </p:sp>
      <p:sp>
        <p:nvSpPr>
          <p:cNvPr id="35"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45" name="Rectangle 7"/>
          <p:cNvSpPr>
            <a:spLocks/>
          </p:cNvSpPr>
          <p:nvPr/>
        </p:nvSpPr>
        <p:spPr bwMode="auto">
          <a:xfrm>
            <a:off x="3835293" y="46038"/>
            <a:ext cx="833950"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smtClean="0">
                <a:solidFill>
                  <a:srgbClr val="FFFFFF">
                    <a:lumMod val="50000"/>
                  </a:srgbClr>
                </a:solidFill>
                <a:latin typeface="Arial" pitchFamily="-108" charset="0"/>
                <a:ea typeface="Arial" pitchFamily="-108" charset="0"/>
                <a:cs typeface="Arial" pitchFamily="-108" charset="0"/>
                <a:sym typeface="Arial" pitchFamily="-108" charset="0"/>
              </a:rPr>
              <a:t>GEOtop</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6" name="Rectangle 7"/>
          <p:cNvSpPr>
            <a:spLocks/>
          </p:cNvSpPr>
          <p:nvPr/>
        </p:nvSpPr>
        <p:spPr bwMode="auto">
          <a:xfrm>
            <a:off x="2130725" y="59532"/>
            <a:ext cx="65417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OMS3</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9" name="Rectangle 7"/>
          <p:cNvSpPr>
            <a:spLocks/>
          </p:cNvSpPr>
          <p:nvPr/>
        </p:nvSpPr>
        <p:spPr bwMode="auto">
          <a:xfrm>
            <a:off x="5706837" y="50374"/>
            <a:ext cx="7954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GOALS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53" name="Rectangle 1"/>
          <p:cNvSpPr>
            <a:spLocks/>
          </p:cNvSpPr>
          <p:nvPr/>
        </p:nvSpPr>
        <p:spPr bwMode="auto">
          <a:xfrm>
            <a:off x="534596" y="46038"/>
            <a:ext cx="731383" cy="2769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Outline</a:t>
            </a:r>
          </a:p>
        </p:txBody>
      </p:sp>
      <p:sp>
        <p:nvSpPr>
          <p:cNvPr id="54" name="Rectangle 7"/>
          <p:cNvSpPr>
            <a:spLocks/>
          </p:cNvSpPr>
          <p:nvPr/>
        </p:nvSpPr>
        <p:spPr bwMode="auto">
          <a:xfrm>
            <a:off x="7460762" y="59938"/>
            <a:ext cx="1142077"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solidFill>
                <a:latin typeface="Arial" charset="0"/>
                <a:ea typeface="ヒラギノ角ゴ ProN W3" charset="0"/>
                <a:cs typeface="Arial" charset="0"/>
                <a:sym typeface="Arial" pitchFamily="-108" charset="0"/>
              </a:rPr>
              <a:t>Application</a:t>
            </a:r>
          </a:p>
        </p:txBody>
      </p:sp>
    </p:spTree>
    <p:extLst>
      <p:ext uri="{BB962C8B-B14F-4D97-AF65-F5344CB8AC3E}">
        <p14:creationId xmlns:p14="http://schemas.microsoft.com/office/powerpoint/2010/main" val="1657552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763917400"/>
              </p:ext>
            </p:extLst>
          </p:nvPr>
        </p:nvGraphicFramePr>
        <p:xfrm>
          <a:off x="2940965" y="1195131"/>
          <a:ext cx="7022769" cy="5153282"/>
        </p:xfrm>
        <a:graphic>
          <a:graphicData uri="http://schemas.openxmlformats.org/presentationml/2006/ole">
            <mc:AlternateContent xmlns:mc="http://schemas.openxmlformats.org/markup-compatibility/2006">
              <mc:Choice xmlns:v="urn:schemas-microsoft-com:vml" Requires="v">
                <p:oleObj spid="_x0000_s9231" name="Document" r:id="rId3" imgW="5486400" imgH="4025900" progId="Word.Document.12">
                  <p:link updateAutomatic="1"/>
                </p:oleObj>
              </mc:Choice>
              <mc:Fallback>
                <p:oleObj name="Document" r:id="rId3" imgW="5486400" imgH="4025900" progId="Word.Document.12">
                  <p:link updateAutomatic="1"/>
                  <p:pic>
                    <p:nvPicPr>
                      <p:cNvPr id="0" name=""/>
                      <p:cNvPicPr/>
                      <p:nvPr/>
                    </p:nvPicPr>
                    <p:blipFill>
                      <a:blip r:embed="rId4"/>
                      <a:stretch>
                        <a:fillRect/>
                      </a:stretch>
                    </p:blipFill>
                    <p:spPr>
                      <a:xfrm>
                        <a:off x="2940965" y="1195131"/>
                        <a:ext cx="7022769" cy="5153282"/>
                      </a:xfrm>
                      <a:prstGeom prst="rect">
                        <a:avLst/>
                      </a:prstGeom>
                    </p:spPr>
                  </p:pic>
                </p:oleObj>
              </mc:Fallback>
            </mc:AlternateContent>
          </a:graphicData>
        </a:graphic>
      </p:graphicFrame>
      <p:sp>
        <p:nvSpPr>
          <p:cNvPr id="4"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B9B8F0EF-C010-274B-AAF6-DAD24292D091}" type="slidenum">
              <a:rPr lang="en-US" sz="1700">
                <a:solidFill>
                  <a:srgbClr val="000000"/>
                </a:solidFill>
                <a:latin typeface="Times New Roman" charset="0"/>
                <a:cs typeface="Times New Roman" charset="0"/>
                <a:sym typeface="Times New Roman" charset="0"/>
              </a:rPr>
              <a:pPr eaLnBrk="1" hangingPunct="1"/>
              <a:t>94</a:t>
            </a:fld>
            <a:endParaRPr lang="en-US" sz="1700">
              <a:solidFill>
                <a:srgbClr val="000000"/>
              </a:solidFill>
              <a:latin typeface="Times New Roman" charset="0"/>
              <a:cs typeface="Times New Roman" charset="0"/>
              <a:sym typeface="Times New Roman" charset="0"/>
            </a:endParaRPr>
          </a:p>
        </p:txBody>
      </p:sp>
      <p:sp>
        <p:nvSpPr>
          <p:cNvPr id="6" name="Rectangle 2"/>
          <p:cNvSpPr>
            <a:spLocks/>
          </p:cNvSpPr>
          <p:nvPr/>
        </p:nvSpPr>
        <p:spPr bwMode="auto">
          <a:xfrm>
            <a:off x="1528763" y="55563"/>
            <a:ext cx="731837"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Outline</a:t>
            </a:r>
          </a:p>
        </p:txBody>
      </p:sp>
      <p:sp>
        <p:nvSpPr>
          <p:cNvPr id="7" name="Rectangle 8"/>
          <p:cNvSpPr>
            <a:spLocks/>
          </p:cNvSpPr>
          <p:nvPr/>
        </p:nvSpPr>
        <p:spPr bwMode="auto">
          <a:xfrm>
            <a:off x="517048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8" name="Rectangle 9"/>
          <p:cNvSpPr>
            <a:spLocks/>
          </p:cNvSpPr>
          <p:nvPr/>
        </p:nvSpPr>
        <p:spPr bwMode="auto">
          <a:xfrm>
            <a:off x="7107238" y="49213"/>
            <a:ext cx="2116137" cy="222250"/>
          </a:xfrm>
          <a:prstGeom prst="rect">
            <a:avLst/>
          </a:prstGeom>
          <a:noFill/>
          <a:ln w="12700">
            <a:noFill/>
            <a:miter lim="800000"/>
            <a:headEnd/>
            <a:tailEnd/>
          </a:ln>
        </p:spPr>
        <p:txBody>
          <a:bodyPr lIns="0" tIns="0" rIns="0" bIns="0"/>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Data Assimilation</a:t>
            </a:r>
          </a:p>
        </p:txBody>
      </p:sp>
      <p:sp>
        <p:nvSpPr>
          <p:cNvPr id="9" name="Rectangle 1"/>
          <p:cNvSpPr>
            <a:spLocks/>
          </p:cNvSpPr>
          <p:nvPr/>
        </p:nvSpPr>
        <p:spPr bwMode="auto">
          <a:xfrm>
            <a:off x="166688" y="46038"/>
            <a:ext cx="1052512"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Motivation</a:t>
            </a:r>
          </a:p>
        </p:txBody>
      </p:sp>
      <p:sp>
        <p:nvSpPr>
          <p:cNvPr id="37897" name="Rectangle 7"/>
          <p:cNvSpPr>
            <a:spLocks/>
          </p:cNvSpPr>
          <p:nvPr/>
        </p:nvSpPr>
        <p:spPr bwMode="auto">
          <a:xfrm>
            <a:off x="2486025" y="46038"/>
            <a:ext cx="25273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FFFFFF"/>
                </a:solidFill>
                <a:latin typeface="Arial" charset="0"/>
                <a:ea typeface="ヒラギノ角ゴ ProN W3" charset="0"/>
                <a:cs typeface="Arial" charset="0"/>
                <a:sym typeface="Arial" charset="0"/>
              </a:rPr>
              <a:t>Hydrological Component</a:t>
            </a:r>
          </a:p>
        </p:txBody>
      </p:sp>
      <p:sp>
        <p:nvSpPr>
          <p:cNvPr id="37910"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17 June 2011</a:t>
            </a:r>
          </a:p>
        </p:txBody>
      </p:sp>
      <p:sp>
        <p:nvSpPr>
          <p:cNvPr id="37911"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7913" name="Rettangolo 18"/>
          <p:cNvSpPr>
            <a:spLocks noChangeArrowheads="1"/>
          </p:cNvSpPr>
          <p:nvPr/>
        </p:nvSpPr>
        <p:spPr bwMode="auto">
          <a:xfrm>
            <a:off x="1109663" y="644842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24 June 2011</a:t>
            </a:r>
          </a:p>
        </p:txBody>
      </p:sp>
      <p:sp>
        <p:nvSpPr>
          <p:cNvPr id="37914" name="CasellaDiTesto 26"/>
          <p:cNvSpPr txBox="1">
            <a:spLocks noChangeArrowheads="1"/>
          </p:cNvSpPr>
          <p:nvPr/>
        </p:nvSpPr>
        <p:spPr bwMode="auto">
          <a:xfrm>
            <a:off x="9488488" y="503238"/>
            <a:ext cx="1841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algn="ctr" defTabSz="914400" eaLnBrk="1" fontAlgn="base" hangingPunct="1">
              <a:spcBef>
                <a:spcPct val="0"/>
              </a:spcBef>
              <a:spcAft>
                <a:spcPct val="0"/>
              </a:spcAft>
            </a:pPr>
            <a:endParaRPr lang="it-IT">
              <a:solidFill>
                <a:srgbClr val="000000"/>
              </a:solidFill>
            </a:endParaRPr>
          </a:p>
        </p:txBody>
      </p:sp>
      <p:sp>
        <p:nvSpPr>
          <p:cNvPr id="37916"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7917"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7F7F7F"/>
                </a:solidFill>
                <a:latin typeface="Arial" charset="0"/>
                <a:ea typeface="ヒラギノ角ゴ ProN W3" charset="0"/>
                <a:cs typeface="Arial" charset="0"/>
                <a:sym typeface="Arial" charset="0"/>
              </a:rPr>
              <a:t>Outline</a:t>
            </a:r>
          </a:p>
        </p:txBody>
      </p:sp>
      <p:sp>
        <p:nvSpPr>
          <p:cNvPr id="37" name="Rectangle 8"/>
          <p:cNvSpPr>
            <a:spLocks/>
          </p:cNvSpPr>
          <p:nvPr/>
        </p:nvSpPr>
        <p:spPr bwMode="auto">
          <a:xfrm>
            <a:off x="7521575" y="47625"/>
            <a:ext cx="1258888"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Conclusions</a:t>
            </a:r>
          </a:p>
        </p:txBody>
      </p:sp>
      <p:sp>
        <p:nvSpPr>
          <p:cNvPr id="38" name="Rectangle 7"/>
          <p:cNvSpPr>
            <a:spLocks/>
          </p:cNvSpPr>
          <p:nvPr/>
        </p:nvSpPr>
        <p:spPr bwMode="auto">
          <a:xfrm>
            <a:off x="4919663" y="42863"/>
            <a:ext cx="2014537"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a:solidFill>
                  <a:srgbClr val="FFFFFF">
                    <a:lumMod val="50000"/>
                  </a:srgbClr>
                </a:solidFill>
                <a:latin typeface="Arial" pitchFamily="-108" charset="0"/>
                <a:ea typeface="Arial" pitchFamily="-108" charset="0"/>
                <a:cs typeface="Arial" pitchFamily="-108" charset="0"/>
                <a:sym typeface="Arial" pitchFamily="-108" charset="0"/>
              </a:rPr>
              <a:t>Informatic</a:t>
            </a:r>
            <a:r>
              <a:rPr lang="en-US" dirty="0">
                <a:solidFill>
                  <a:srgbClr val="FFFFFF">
                    <a:lumMod val="50000"/>
                  </a:srgbClr>
                </a:solidFill>
                <a:latin typeface="Arial" pitchFamily="-108" charset="0"/>
                <a:ea typeface="Arial" pitchFamily="-108" charset="0"/>
                <a:cs typeface="Arial" pitchFamily="-108" charset="0"/>
                <a:sym typeface="Arial" pitchFamily="-108" charset="0"/>
              </a:rPr>
              <a:t> Structure</a:t>
            </a:r>
          </a:p>
        </p:txBody>
      </p:sp>
      <p:sp>
        <p:nvSpPr>
          <p:cNvPr id="37920" name="Rectangle 7"/>
          <p:cNvSpPr>
            <a:spLocks/>
          </p:cNvSpPr>
          <p:nvPr/>
        </p:nvSpPr>
        <p:spPr bwMode="auto">
          <a:xfrm>
            <a:off x="1600200" y="36513"/>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FFFFFF"/>
                </a:solidFill>
                <a:latin typeface="Arial" charset="0"/>
                <a:ea typeface="ヒラギノ角ゴ ProN W3" charset="0"/>
                <a:cs typeface="Arial" charset="0"/>
                <a:sym typeface="Arial" charset="0"/>
              </a:rPr>
              <a:t>Hydrological Components</a:t>
            </a:r>
          </a:p>
        </p:txBody>
      </p:sp>
      <p:sp>
        <p:nvSpPr>
          <p:cNvPr id="37922" name="Rettangolo 18"/>
          <p:cNvSpPr>
            <a:spLocks noChangeArrowheads="1"/>
          </p:cNvSpPr>
          <p:nvPr/>
        </p:nvSpPr>
        <p:spPr bwMode="auto">
          <a:xfrm>
            <a:off x="1079500" y="6448425"/>
            <a:ext cx="192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Leipzig 05 July 2012</a:t>
            </a:r>
          </a:p>
        </p:txBody>
      </p:sp>
      <p:sp>
        <p:nvSpPr>
          <p:cNvPr id="37923"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6"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40"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Hydrological </a:t>
            </a: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Components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2"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43" name="TextBox 42"/>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sp>
        <p:nvSpPr>
          <p:cNvPr id="50"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51"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solidFill>
                <a:latin typeface="Arial" pitchFamily="-108" charset="0"/>
                <a:ea typeface="Arial" pitchFamily="-108" charset="0"/>
                <a:cs typeface="Arial" pitchFamily="-108" charset="0"/>
                <a:sym typeface="Arial" pitchFamily="-108" charset="0"/>
              </a:rPr>
              <a:t>Basin Delineation</a:t>
            </a:r>
            <a:endParaRPr lang="en-US" dirty="0">
              <a:solidFill>
                <a:srgbClr val="FFFFFF"/>
              </a:solidFill>
              <a:latin typeface="Arial" pitchFamily="-108" charset="0"/>
              <a:ea typeface="Arial" pitchFamily="-108" charset="0"/>
              <a:cs typeface="Arial" pitchFamily="-108" charset="0"/>
              <a:sym typeface="Arial" pitchFamily="-108" charset="0"/>
            </a:endParaRPr>
          </a:p>
        </p:txBody>
      </p:sp>
      <p:sp useBgFill="1">
        <p:nvSpPr>
          <p:cNvPr id="39" name="TextBox 38"/>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
        <p:nvSpPr>
          <p:cNvPr id="47" name="Rectangle 2"/>
          <p:cNvSpPr>
            <a:spLocks/>
          </p:cNvSpPr>
          <p:nvPr/>
        </p:nvSpPr>
        <p:spPr bwMode="auto">
          <a:xfrm>
            <a:off x="3221105" y="642938"/>
            <a:ext cx="27002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28567" bIns="0">
            <a:spAutoFit/>
          </a:bodyPr>
          <a:lstStyle/>
          <a:p>
            <a:pPr marL="25400" algn="ctr" defTabSz="914400" fontAlgn="base">
              <a:spcBef>
                <a:spcPct val="0"/>
              </a:spcBef>
              <a:spcAft>
                <a:spcPct val="0"/>
              </a:spcAft>
              <a:tabLst>
                <a:tab pos="247650" algn="l"/>
                <a:tab pos="496888" algn="l"/>
                <a:tab pos="747713" algn="l"/>
                <a:tab pos="996950" algn="l"/>
                <a:tab pos="1257300" algn="l"/>
                <a:tab pos="1497013" algn="l"/>
                <a:tab pos="1747838" algn="l"/>
                <a:tab pos="1997075" algn="l"/>
                <a:tab pos="2247900" algn="l"/>
                <a:tab pos="2497138" algn="l"/>
                <a:tab pos="2747963" algn="l"/>
                <a:tab pos="2989263" algn="l"/>
              </a:tabLst>
            </a:pPr>
            <a:r>
              <a:rPr lang="en-US" sz="2200" b="1" dirty="0" smtClean="0">
                <a:solidFill>
                  <a:srgbClr val="000000"/>
                </a:solidFill>
                <a:latin typeface="Lucida Bright" charset="0"/>
                <a:ea typeface="ヒラギノ角ゴ ProN W3" charset="0"/>
                <a:cs typeface="Lucida Bright" charset="0"/>
                <a:sym typeface="Lucida Bright" charset="0"/>
              </a:rPr>
              <a:t>Model Application </a:t>
            </a:r>
            <a:endParaRPr lang="en-US" sz="2200" dirty="0">
              <a:solidFill>
                <a:srgbClr val="000000"/>
              </a:solidFill>
              <a:latin typeface="Lucida Bright" charset="0"/>
              <a:ea typeface="ヒラギノ角ゴ ProN W3" charset="0"/>
              <a:cs typeface="Lucida Bright" charset="0"/>
              <a:sym typeface="Lucida Bright" charset="0"/>
            </a:endParaRPr>
          </a:p>
        </p:txBody>
      </p:sp>
      <p:sp>
        <p:nvSpPr>
          <p:cNvPr id="16" name="Rectangle 15"/>
          <p:cNvSpPr/>
          <p:nvPr/>
        </p:nvSpPr>
        <p:spPr bwMode="auto">
          <a:xfrm>
            <a:off x="1109663" y="5387768"/>
            <a:ext cx="1150937" cy="674895"/>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chemeClr val="tx1"/>
              </a:solidFill>
              <a:effectLst/>
              <a:latin typeface="Arial" pitchFamily="-108" charset="0"/>
              <a:ea typeface="ヒラギノ角ゴ ProN W3" pitchFamily="-108" charset="-128"/>
              <a:cs typeface="ヒラギノ角ゴ ProN W3" pitchFamily="-108" charset="-128"/>
              <a:sym typeface="Arial" pitchFamily="-108" charset="0"/>
            </a:endParaRPr>
          </a:p>
        </p:txBody>
      </p:sp>
      <p:sp>
        <p:nvSpPr>
          <p:cNvPr id="3" name="Rectangle 2"/>
          <p:cNvSpPr/>
          <p:nvPr/>
        </p:nvSpPr>
        <p:spPr>
          <a:xfrm>
            <a:off x="166688" y="2351736"/>
            <a:ext cx="2571551" cy="1600438"/>
          </a:xfrm>
          <a:prstGeom prst="rect">
            <a:avLst/>
          </a:prstGeom>
        </p:spPr>
        <p:txBody>
          <a:bodyPr wrap="square">
            <a:spAutoFit/>
          </a:bodyPr>
          <a:lstStyle/>
          <a:p>
            <a:pPr marL="285750" indent="-285750">
              <a:buFont typeface="Arial"/>
              <a:buChar char="•"/>
            </a:pPr>
            <a:r>
              <a:rPr lang="en-US" sz="1400" dirty="0"/>
              <a:t>Suction [</a:t>
            </a:r>
            <a:r>
              <a:rPr lang="en-US" sz="1400" dirty="0" err="1"/>
              <a:t>KPa</a:t>
            </a:r>
            <a:r>
              <a:rPr lang="en-US" sz="1400" dirty="0"/>
              <a:t>] simulation at 0.35 m </a:t>
            </a:r>
            <a:r>
              <a:rPr lang="en-US" sz="1400" dirty="0" smtClean="0"/>
              <a:t>depth</a:t>
            </a:r>
          </a:p>
          <a:p>
            <a:pPr marL="285750" indent="-285750">
              <a:buFont typeface="Arial"/>
              <a:buChar char="•"/>
            </a:pPr>
            <a:endParaRPr lang="en-US" sz="1400" dirty="0"/>
          </a:p>
          <a:p>
            <a:pPr marL="285750" indent="-285750">
              <a:buFont typeface="Arial"/>
              <a:buChar char="•"/>
            </a:pPr>
            <a:r>
              <a:rPr lang="en-US" sz="1400" dirty="0" smtClean="0"/>
              <a:t>Simulation period:</a:t>
            </a:r>
          </a:p>
          <a:p>
            <a:r>
              <a:rPr lang="en-US" sz="1400" dirty="0"/>
              <a:t> </a:t>
            </a:r>
            <a:r>
              <a:rPr lang="en-US" sz="1400" dirty="0" smtClean="0"/>
              <a:t>     01</a:t>
            </a:r>
            <a:r>
              <a:rPr lang="en-US" sz="1400" dirty="0"/>
              <a:t>-12-2007 to 01-05-</a:t>
            </a:r>
            <a:r>
              <a:rPr lang="en-US" sz="1400" dirty="0" smtClean="0"/>
              <a:t>2008</a:t>
            </a:r>
          </a:p>
          <a:p>
            <a:endParaRPr lang="en-US" sz="1400" dirty="0"/>
          </a:p>
          <a:p>
            <a:pPr marL="285750" indent="-285750">
              <a:buFont typeface="Arial"/>
              <a:buChar char="•"/>
            </a:pPr>
            <a:r>
              <a:rPr lang="en-US" sz="1400" dirty="0" smtClean="0"/>
              <a:t>Time step: hourly </a:t>
            </a:r>
            <a:endParaRPr lang="en-US" sz="1400" dirty="0"/>
          </a:p>
        </p:txBody>
      </p:sp>
      <p:sp>
        <p:nvSpPr>
          <p:cNvPr id="30"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2" name="Rectangle 7"/>
          <p:cNvSpPr>
            <a:spLocks/>
          </p:cNvSpPr>
          <p:nvPr/>
        </p:nvSpPr>
        <p:spPr bwMode="auto">
          <a:xfrm>
            <a:off x="3835293" y="46038"/>
            <a:ext cx="833950"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smtClean="0">
                <a:solidFill>
                  <a:srgbClr val="FFFFFF">
                    <a:lumMod val="50000"/>
                  </a:srgbClr>
                </a:solidFill>
                <a:latin typeface="Arial" pitchFamily="-108" charset="0"/>
                <a:ea typeface="Arial" pitchFamily="-108" charset="0"/>
                <a:cs typeface="Arial" pitchFamily="-108" charset="0"/>
                <a:sym typeface="Arial" pitchFamily="-108" charset="0"/>
              </a:rPr>
              <a:t>GEOtop</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33" name="Rectangle 7"/>
          <p:cNvSpPr>
            <a:spLocks/>
          </p:cNvSpPr>
          <p:nvPr/>
        </p:nvSpPr>
        <p:spPr bwMode="auto">
          <a:xfrm>
            <a:off x="2130725" y="59532"/>
            <a:ext cx="65417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OMS3</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35" name="Rectangle 7"/>
          <p:cNvSpPr>
            <a:spLocks/>
          </p:cNvSpPr>
          <p:nvPr/>
        </p:nvSpPr>
        <p:spPr bwMode="auto">
          <a:xfrm>
            <a:off x="5706837" y="50374"/>
            <a:ext cx="7954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GOALS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4" name="Rectangle 1"/>
          <p:cNvSpPr>
            <a:spLocks/>
          </p:cNvSpPr>
          <p:nvPr/>
        </p:nvSpPr>
        <p:spPr bwMode="auto">
          <a:xfrm>
            <a:off x="534596" y="46038"/>
            <a:ext cx="731383" cy="2769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Outline</a:t>
            </a:r>
          </a:p>
        </p:txBody>
      </p:sp>
      <p:sp>
        <p:nvSpPr>
          <p:cNvPr id="45" name="Rectangle 7"/>
          <p:cNvSpPr>
            <a:spLocks/>
          </p:cNvSpPr>
          <p:nvPr/>
        </p:nvSpPr>
        <p:spPr bwMode="auto">
          <a:xfrm>
            <a:off x="7460762" y="59938"/>
            <a:ext cx="1142077"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solidFill>
                <a:latin typeface="Arial" charset="0"/>
                <a:ea typeface="ヒラギノ角ゴ ProN W3" charset="0"/>
                <a:cs typeface="Arial" charset="0"/>
                <a:sym typeface="Arial" pitchFamily="-108" charset="0"/>
              </a:rPr>
              <a:t>Application</a:t>
            </a:r>
          </a:p>
        </p:txBody>
      </p:sp>
      <p:sp>
        <p:nvSpPr>
          <p:cNvPr id="10" name="TextBox 9"/>
          <p:cNvSpPr txBox="1"/>
          <p:nvPr/>
        </p:nvSpPr>
        <p:spPr>
          <a:xfrm>
            <a:off x="455527" y="4775200"/>
            <a:ext cx="1308271" cy="584776"/>
          </a:xfrm>
          <a:prstGeom prst="rect">
            <a:avLst/>
          </a:prstGeom>
          <a:noFill/>
        </p:spPr>
        <p:txBody>
          <a:bodyPr wrap="none" rtlCol="0">
            <a:spAutoFit/>
          </a:bodyPr>
          <a:lstStyle/>
          <a:p>
            <a:pPr algn="ctr"/>
            <a:r>
              <a:rPr lang="en-US" sz="1600" dirty="0" smtClean="0"/>
              <a:t>PBIAS=1.90</a:t>
            </a:r>
          </a:p>
          <a:p>
            <a:pPr algn="ctr"/>
            <a:r>
              <a:rPr lang="en-US" sz="1600" dirty="0" smtClean="0"/>
              <a:t>NSE=0.83</a:t>
            </a:r>
            <a:endParaRPr lang="en-US" sz="1600" dirty="0"/>
          </a:p>
        </p:txBody>
      </p:sp>
    </p:spTree>
    <p:extLst>
      <p:ext uri="{BB962C8B-B14F-4D97-AF65-F5344CB8AC3E}">
        <p14:creationId xmlns:p14="http://schemas.microsoft.com/office/powerpoint/2010/main" val="294053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extLst>
              <p:ext uri="{D42A27DB-BD31-4B8C-83A1-F6EECF244321}">
                <p14:modId xmlns:p14="http://schemas.microsoft.com/office/powerpoint/2010/main" val="870241780"/>
              </p:ext>
            </p:extLst>
          </p:nvPr>
        </p:nvGraphicFramePr>
        <p:xfrm>
          <a:off x="2872290" y="1177454"/>
          <a:ext cx="7176508" cy="5149809"/>
        </p:xfrm>
        <a:graphic>
          <a:graphicData uri="http://schemas.openxmlformats.org/presentationml/2006/ole">
            <mc:AlternateContent xmlns:mc="http://schemas.openxmlformats.org/markup-compatibility/2006">
              <mc:Choice xmlns:v="urn:schemas-microsoft-com:vml" Requires="v">
                <p:oleObj spid="_x0000_s10255" name="Document" r:id="rId3" imgW="5486400" imgH="3937000" progId="Word.Document.12">
                  <p:link updateAutomatic="1"/>
                </p:oleObj>
              </mc:Choice>
              <mc:Fallback>
                <p:oleObj name="Document" r:id="rId3" imgW="5486400" imgH="3937000" progId="Word.Document.12">
                  <p:link updateAutomatic="1"/>
                  <p:pic>
                    <p:nvPicPr>
                      <p:cNvPr id="0" name=""/>
                      <p:cNvPicPr/>
                      <p:nvPr/>
                    </p:nvPicPr>
                    <p:blipFill>
                      <a:blip r:embed="rId4"/>
                      <a:stretch>
                        <a:fillRect/>
                      </a:stretch>
                    </p:blipFill>
                    <p:spPr>
                      <a:xfrm>
                        <a:off x="2872290" y="1177454"/>
                        <a:ext cx="7176508" cy="5149809"/>
                      </a:xfrm>
                      <a:prstGeom prst="rect">
                        <a:avLst/>
                      </a:prstGeom>
                    </p:spPr>
                  </p:pic>
                </p:oleObj>
              </mc:Fallback>
            </mc:AlternateContent>
          </a:graphicData>
        </a:graphic>
      </p:graphicFrame>
      <p:sp>
        <p:nvSpPr>
          <p:cNvPr id="4"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B9B8F0EF-C010-274B-AAF6-DAD24292D091}" type="slidenum">
              <a:rPr lang="en-US" sz="1700">
                <a:solidFill>
                  <a:srgbClr val="000000"/>
                </a:solidFill>
                <a:latin typeface="Times New Roman" charset="0"/>
                <a:cs typeface="Times New Roman" charset="0"/>
                <a:sym typeface="Times New Roman" charset="0"/>
              </a:rPr>
              <a:pPr eaLnBrk="1" hangingPunct="1"/>
              <a:t>95</a:t>
            </a:fld>
            <a:endParaRPr lang="en-US" sz="1700">
              <a:solidFill>
                <a:srgbClr val="000000"/>
              </a:solidFill>
              <a:latin typeface="Times New Roman" charset="0"/>
              <a:cs typeface="Times New Roman" charset="0"/>
              <a:sym typeface="Times New Roman" charset="0"/>
            </a:endParaRPr>
          </a:p>
        </p:txBody>
      </p:sp>
      <p:sp>
        <p:nvSpPr>
          <p:cNvPr id="6" name="Rectangle 2"/>
          <p:cNvSpPr>
            <a:spLocks/>
          </p:cNvSpPr>
          <p:nvPr/>
        </p:nvSpPr>
        <p:spPr bwMode="auto">
          <a:xfrm>
            <a:off x="1528763" y="55563"/>
            <a:ext cx="731837"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Outline</a:t>
            </a:r>
          </a:p>
        </p:txBody>
      </p:sp>
      <p:sp>
        <p:nvSpPr>
          <p:cNvPr id="7" name="Rectangle 8"/>
          <p:cNvSpPr>
            <a:spLocks/>
          </p:cNvSpPr>
          <p:nvPr/>
        </p:nvSpPr>
        <p:spPr bwMode="auto">
          <a:xfrm>
            <a:off x="517048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8" name="Rectangle 9"/>
          <p:cNvSpPr>
            <a:spLocks/>
          </p:cNvSpPr>
          <p:nvPr/>
        </p:nvSpPr>
        <p:spPr bwMode="auto">
          <a:xfrm>
            <a:off x="7107238" y="49213"/>
            <a:ext cx="2116137" cy="222250"/>
          </a:xfrm>
          <a:prstGeom prst="rect">
            <a:avLst/>
          </a:prstGeom>
          <a:noFill/>
          <a:ln w="12700">
            <a:noFill/>
            <a:miter lim="800000"/>
            <a:headEnd/>
            <a:tailEnd/>
          </a:ln>
        </p:spPr>
        <p:txBody>
          <a:bodyPr lIns="0" tIns="0" rIns="0" bIns="0"/>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Data Assimilation</a:t>
            </a:r>
          </a:p>
        </p:txBody>
      </p:sp>
      <p:sp>
        <p:nvSpPr>
          <p:cNvPr id="9" name="Rectangle 1"/>
          <p:cNvSpPr>
            <a:spLocks/>
          </p:cNvSpPr>
          <p:nvPr/>
        </p:nvSpPr>
        <p:spPr bwMode="auto">
          <a:xfrm>
            <a:off x="166688" y="46038"/>
            <a:ext cx="1052512"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Motivation</a:t>
            </a:r>
          </a:p>
        </p:txBody>
      </p:sp>
      <p:sp>
        <p:nvSpPr>
          <p:cNvPr id="37897" name="Rectangle 7"/>
          <p:cNvSpPr>
            <a:spLocks/>
          </p:cNvSpPr>
          <p:nvPr/>
        </p:nvSpPr>
        <p:spPr bwMode="auto">
          <a:xfrm>
            <a:off x="2486025" y="46038"/>
            <a:ext cx="25273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FFFFFF"/>
                </a:solidFill>
                <a:latin typeface="Arial" charset="0"/>
                <a:ea typeface="ヒラギノ角ゴ ProN W3" charset="0"/>
                <a:cs typeface="Arial" charset="0"/>
                <a:sym typeface="Arial" charset="0"/>
              </a:rPr>
              <a:t>Hydrological Component</a:t>
            </a:r>
          </a:p>
        </p:txBody>
      </p:sp>
      <p:sp>
        <p:nvSpPr>
          <p:cNvPr id="37910"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17 June 2011</a:t>
            </a:r>
          </a:p>
        </p:txBody>
      </p:sp>
      <p:sp>
        <p:nvSpPr>
          <p:cNvPr id="37911"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7913" name="Rettangolo 18"/>
          <p:cNvSpPr>
            <a:spLocks noChangeArrowheads="1"/>
          </p:cNvSpPr>
          <p:nvPr/>
        </p:nvSpPr>
        <p:spPr bwMode="auto">
          <a:xfrm>
            <a:off x="1109663" y="644842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24 June 2011</a:t>
            </a:r>
          </a:p>
        </p:txBody>
      </p:sp>
      <p:sp>
        <p:nvSpPr>
          <p:cNvPr id="37914" name="CasellaDiTesto 26"/>
          <p:cNvSpPr txBox="1">
            <a:spLocks noChangeArrowheads="1"/>
          </p:cNvSpPr>
          <p:nvPr/>
        </p:nvSpPr>
        <p:spPr bwMode="auto">
          <a:xfrm>
            <a:off x="9488488" y="503238"/>
            <a:ext cx="1841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algn="ctr" defTabSz="914400" eaLnBrk="1" fontAlgn="base" hangingPunct="1">
              <a:spcBef>
                <a:spcPct val="0"/>
              </a:spcBef>
              <a:spcAft>
                <a:spcPct val="0"/>
              </a:spcAft>
            </a:pPr>
            <a:endParaRPr lang="it-IT">
              <a:solidFill>
                <a:srgbClr val="000000"/>
              </a:solidFill>
            </a:endParaRPr>
          </a:p>
        </p:txBody>
      </p:sp>
      <p:sp>
        <p:nvSpPr>
          <p:cNvPr id="37916"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7917"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7F7F7F"/>
                </a:solidFill>
                <a:latin typeface="Arial" charset="0"/>
                <a:ea typeface="ヒラギノ角ゴ ProN W3" charset="0"/>
                <a:cs typeface="Arial" charset="0"/>
                <a:sym typeface="Arial" charset="0"/>
              </a:rPr>
              <a:t>Outline</a:t>
            </a:r>
          </a:p>
        </p:txBody>
      </p:sp>
      <p:sp>
        <p:nvSpPr>
          <p:cNvPr id="37" name="Rectangle 8"/>
          <p:cNvSpPr>
            <a:spLocks/>
          </p:cNvSpPr>
          <p:nvPr/>
        </p:nvSpPr>
        <p:spPr bwMode="auto">
          <a:xfrm>
            <a:off x="7521575" y="47625"/>
            <a:ext cx="1258888"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Conclusions</a:t>
            </a:r>
          </a:p>
        </p:txBody>
      </p:sp>
      <p:sp>
        <p:nvSpPr>
          <p:cNvPr id="38" name="Rectangle 7"/>
          <p:cNvSpPr>
            <a:spLocks/>
          </p:cNvSpPr>
          <p:nvPr/>
        </p:nvSpPr>
        <p:spPr bwMode="auto">
          <a:xfrm>
            <a:off x="4919663" y="42863"/>
            <a:ext cx="2014537"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a:solidFill>
                  <a:srgbClr val="FFFFFF">
                    <a:lumMod val="50000"/>
                  </a:srgbClr>
                </a:solidFill>
                <a:latin typeface="Arial" pitchFamily="-108" charset="0"/>
                <a:ea typeface="Arial" pitchFamily="-108" charset="0"/>
                <a:cs typeface="Arial" pitchFamily="-108" charset="0"/>
                <a:sym typeface="Arial" pitchFamily="-108" charset="0"/>
              </a:rPr>
              <a:t>Informatic</a:t>
            </a:r>
            <a:r>
              <a:rPr lang="en-US" dirty="0">
                <a:solidFill>
                  <a:srgbClr val="FFFFFF">
                    <a:lumMod val="50000"/>
                  </a:srgbClr>
                </a:solidFill>
                <a:latin typeface="Arial" pitchFamily="-108" charset="0"/>
                <a:ea typeface="Arial" pitchFamily="-108" charset="0"/>
                <a:cs typeface="Arial" pitchFamily="-108" charset="0"/>
                <a:sym typeface="Arial" pitchFamily="-108" charset="0"/>
              </a:rPr>
              <a:t> Structure</a:t>
            </a:r>
          </a:p>
        </p:txBody>
      </p:sp>
      <p:sp>
        <p:nvSpPr>
          <p:cNvPr id="37920" name="Rectangle 7"/>
          <p:cNvSpPr>
            <a:spLocks/>
          </p:cNvSpPr>
          <p:nvPr/>
        </p:nvSpPr>
        <p:spPr bwMode="auto">
          <a:xfrm>
            <a:off x="1600200" y="36513"/>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FFFFFF"/>
                </a:solidFill>
                <a:latin typeface="Arial" charset="0"/>
                <a:ea typeface="ヒラギノ角ゴ ProN W3" charset="0"/>
                <a:cs typeface="Arial" charset="0"/>
                <a:sym typeface="Arial" charset="0"/>
              </a:rPr>
              <a:t>Hydrological Components</a:t>
            </a:r>
          </a:p>
        </p:txBody>
      </p:sp>
      <p:sp>
        <p:nvSpPr>
          <p:cNvPr id="37922" name="Rettangolo 18"/>
          <p:cNvSpPr>
            <a:spLocks noChangeArrowheads="1"/>
          </p:cNvSpPr>
          <p:nvPr/>
        </p:nvSpPr>
        <p:spPr bwMode="auto">
          <a:xfrm>
            <a:off x="1079500" y="6448425"/>
            <a:ext cx="192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Leipzig 05 July 2012</a:t>
            </a:r>
          </a:p>
        </p:txBody>
      </p:sp>
      <p:sp>
        <p:nvSpPr>
          <p:cNvPr id="37923"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6"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40"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Hydrological </a:t>
            </a: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Components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2"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43" name="TextBox 42"/>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sp>
        <p:nvSpPr>
          <p:cNvPr id="50"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51"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solidFill>
                <a:latin typeface="Arial" pitchFamily="-108" charset="0"/>
                <a:ea typeface="Arial" pitchFamily="-108" charset="0"/>
                <a:cs typeface="Arial" pitchFamily="-108" charset="0"/>
                <a:sym typeface="Arial" pitchFamily="-108" charset="0"/>
              </a:rPr>
              <a:t>Basin Delineation</a:t>
            </a:r>
            <a:endParaRPr lang="en-US" dirty="0">
              <a:solidFill>
                <a:srgbClr val="FFFFFF"/>
              </a:solidFill>
              <a:latin typeface="Arial" pitchFamily="-108" charset="0"/>
              <a:ea typeface="Arial" pitchFamily="-108" charset="0"/>
              <a:cs typeface="Arial" pitchFamily="-108" charset="0"/>
              <a:sym typeface="Arial" pitchFamily="-108" charset="0"/>
            </a:endParaRPr>
          </a:p>
        </p:txBody>
      </p:sp>
      <p:sp useBgFill="1">
        <p:nvSpPr>
          <p:cNvPr id="39" name="TextBox 38"/>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
        <p:nvSpPr>
          <p:cNvPr id="47" name="Rectangle 2"/>
          <p:cNvSpPr>
            <a:spLocks/>
          </p:cNvSpPr>
          <p:nvPr/>
        </p:nvSpPr>
        <p:spPr bwMode="auto">
          <a:xfrm>
            <a:off x="3221105" y="642938"/>
            <a:ext cx="270025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28567" bIns="0">
            <a:spAutoFit/>
          </a:bodyPr>
          <a:lstStyle/>
          <a:p>
            <a:pPr marL="25400" algn="ctr" defTabSz="914400" fontAlgn="base">
              <a:spcBef>
                <a:spcPct val="0"/>
              </a:spcBef>
              <a:spcAft>
                <a:spcPct val="0"/>
              </a:spcAft>
              <a:tabLst>
                <a:tab pos="247650" algn="l"/>
                <a:tab pos="496888" algn="l"/>
                <a:tab pos="747713" algn="l"/>
                <a:tab pos="996950" algn="l"/>
                <a:tab pos="1257300" algn="l"/>
                <a:tab pos="1497013" algn="l"/>
                <a:tab pos="1747838" algn="l"/>
                <a:tab pos="1997075" algn="l"/>
                <a:tab pos="2247900" algn="l"/>
                <a:tab pos="2497138" algn="l"/>
                <a:tab pos="2747963" algn="l"/>
                <a:tab pos="2989263" algn="l"/>
              </a:tabLst>
            </a:pPr>
            <a:r>
              <a:rPr lang="en-US" sz="2200" b="1" dirty="0" smtClean="0">
                <a:solidFill>
                  <a:srgbClr val="000000"/>
                </a:solidFill>
                <a:latin typeface="Lucida Bright" charset="0"/>
                <a:ea typeface="ヒラギノ角ゴ ProN W3" charset="0"/>
                <a:cs typeface="Lucida Bright" charset="0"/>
                <a:sym typeface="Lucida Bright" charset="0"/>
              </a:rPr>
              <a:t>Model Application </a:t>
            </a:r>
            <a:endParaRPr lang="en-US" sz="2200" dirty="0">
              <a:solidFill>
                <a:srgbClr val="000000"/>
              </a:solidFill>
              <a:latin typeface="Lucida Bright" charset="0"/>
              <a:ea typeface="ヒラギノ角ゴ ProN W3" charset="0"/>
              <a:cs typeface="Lucida Bright" charset="0"/>
              <a:sym typeface="Lucida Bright" charset="0"/>
            </a:endParaRPr>
          </a:p>
        </p:txBody>
      </p:sp>
      <p:sp>
        <p:nvSpPr>
          <p:cNvPr id="16" name="Rectangle 15"/>
          <p:cNvSpPr/>
          <p:nvPr/>
        </p:nvSpPr>
        <p:spPr bwMode="auto">
          <a:xfrm>
            <a:off x="1109663" y="5387768"/>
            <a:ext cx="1150937" cy="674895"/>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chemeClr val="tx1"/>
              </a:solidFill>
              <a:effectLst/>
              <a:latin typeface="Arial" pitchFamily="-108" charset="0"/>
              <a:ea typeface="ヒラギノ角ゴ ProN W3" pitchFamily="-108" charset="-128"/>
              <a:cs typeface="ヒラギノ角ゴ ProN W3" pitchFamily="-108" charset="-128"/>
              <a:sym typeface="Arial" pitchFamily="-108" charset="0"/>
            </a:endParaRPr>
          </a:p>
        </p:txBody>
      </p:sp>
      <p:sp>
        <p:nvSpPr>
          <p:cNvPr id="3" name="Rectangle 2"/>
          <p:cNvSpPr/>
          <p:nvPr/>
        </p:nvSpPr>
        <p:spPr>
          <a:xfrm>
            <a:off x="166688" y="2351736"/>
            <a:ext cx="2571551" cy="1600438"/>
          </a:xfrm>
          <a:prstGeom prst="rect">
            <a:avLst/>
          </a:prstGeom>
        </p:spPr>
        <p:txBody>
          <a:bodyPr wrap="square">
            <a:spAutoFit/>
          </a:bodyPr>
          <a:lstStyle/>
          <a:p>
            <a:pPr marL="285750" indent="-285750">
              <a:buFont typeface="Arial"/>
              <a:buChar char="•"/>
            </a:pPr>
            <a:r>
              <a:rPr lang="en-US" sz="1400" dirty="0"/>
              <a:t>Soil moisture simulation at 0.35 m </a:t>
            </a:r>
            <a:r>
              <a:rPr lang="en-US" sz="1400" dirty="0" smtClean="0"/>
              <a:t>depth</a:t>
            </a:r>
          </a:p>
          <a:p>
            <a:pPr marL="285750" indent="-285750">
              <a:buFont typeface="Arial"/>
              <a:buChar char="•"/>
            </a:pPr>
            <a:endParaRPr lang="en-US" sz="1400" dirty="0"/>
          </a:p>
          <a:p>
            <a:pPr marL="285750" indent="-285750">
              <a:buFont typeface="Arial"/>
              <a:buChar char="•"/>
            </a:pPr>
            <a:r>
              <a:rPr lang="en-US" sz="1400" dirty="0" smtClean="0"/>
              <a:t>Simulation period:</a:t>
            </a:r>
          </a:p>
          <a:p>
            <a:r>
              <a:rPr lang="en-US" sz="1400" dirty="0"/>
              <a:t> </a:t>
            </a:r>
            <a:r>
              <a:rPr lang="en-US" sz="1400" dirty="0" smtClean="0"/>
              <a:t>     01</a:t>
            </a:r>
            <a:r>
              <a:rPr lang="en-US" sz="1400" dirty="0"/>
              <a:t>-12-2007 to 01-05-</a:t>
            </a:r>
            <a:r>
              <a:rPr lang="en-US" sz="1400" dirty="0" smtClean="0"/>
              <a:t>2008</a:t>
            </a:r>
          </a:p>
          <a:p>
            <a:endParaRPr lang="en-US" sz="1400" dirty="0"/>
          </a:p>
          <a:p>
            <a:pPr marL="285750" indent="-285750">
              <a:buFont typeface="Arial"/>
              <a:buChar char="•"/>
            </a:pPr>
            <a:r>
              <a:rPr lang="en-US" sz="1400" dirty="0" smtClean="0"/>
              <a:t>Time step: hourly </a:t>
            </a:r>
            <a:endParaRPr lang="en-US" sz="1400" dirty="0"/>
          </a:p>
        </p:txBody>
      </p:sp>
      <p:sp>
        <p:nvSpPr>
          <p:cNvPr id="32"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4" name="Rectangle 7"/>
          <p:cNvSpPr>
            <a:spLocks/>
          </p:cNvSpPr>
          <p:nvPr/>
        </p:nvSpPr>
        <p:spPr bwMode="auto">
          <a:xfrm>
            <a:off x="3835293" y="46038"/>
            <a:ext cx="833950"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smtClean="0">
                <a:solidFill>
                  <a:srgbClr val="FFFFFF">
                    <a:lumMod val="50000"/>
                  </a:srgbClr>
                </a:solidFill>
                <a:latin typeface="Arial" pitchFamily="-108" charset="0"/>
                <a:ea typeface="Arial" pitchFamily="-108" charset="0"/>
                <a:cs typeface="Arial" pitchFamily="-108" charset="0"/>
                <a:sym typeface="Arial" pitchFamily="-108" charset="0"/>
              </a:rPr>
              <a:t>GEOtop</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35" name="Rectangle 7"/>
          <p:cNvSpPr>
            <a:spLocks/>
          </p:cNvSpPr>
          <p:nvPr/>
        </p:nvSpPr>
        <p:spPr bwMode="auto">
          <a:xfrm>
            <a:off x="2130725" y="59532"/>
            <a:ext cx="65417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OMS3</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4" name="Rectangle 7"/>
          <p:cNvSpPr>
            <a:spLocks/>
          </p:cNvSpPr>
          <p:nvPr/>
        </p:nvSpPr>
        <p:spPr bwMode="auto">
          <a:xfrm>
            <a:off x="5706837" y="50374"/>
            <a:ext cx="7954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GOALS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6" name="Rectangle 1"/>
          <p:cNvSpPr>
            <a:spLocks/>
          </p:cNvSpPr>
          <p:nvPr/>
        </p:nvSpPr>
        <p:spPr bwMode="auto">
          <a:xfrm>
            <a:off x="534596" y="46038"/>
            <a:ext cx="731383" cy="2769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Outline</a:t>
            </a:r>
          </a:p>
        </p:txBody>
      </p:sp>
      <p:sp>
        <p:nvSpPr>
          <p:cNvPr id="48" name="Rectangle 7"/>
          <p:cNvSpPr>
            <a:spLocks/>
          </p:cNvSpPr>
          <p:nvPr/>
        </p:nvSpPr>
        <p:spPr bwMode="auto">
          <a:xfrm>
            <a:off x="7460762" y="59938"/>
            <a:ext cx="1142077"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solidFill>
                <a:latin typeface="Arial" charset="0"/>
                <a:ea typeface="ヒラギノ角ゴ ProN W3" charset="0"/>
                <a:cs typeface="Arial" charset="0"/>
                <a:sym typeface="Arial" pitchFamily="-108" charset="0"/>
              </a:rPr>
              <a:t>Application</a:t>
            </a:r>
          </a:p>
        </p:txBody>
      </p:sp>
      <p:sp>
        <p:nvSpPr>
          <p:cNvPr id="49" name="TextBox 48"/>
          <p:cNvSpPr txBox="1"/>
          <p:nvPr/>
        </p:nvSpPr>
        <p:spPr>
          <a:xfrm>
            <a:off x="512584" y="4775200"/>
            <a:ext cx="1194157" cy="584776"/>
          </a:xfrm>
          <a:prstGeom prst="rect">
            <a:avLst/>
          </a:prstGeom>
          <a:noFill/>
        </p:spPr>
        <p:txBody>
          <a:bodyPr wrap="none" rtlCol="0">
            <a:spAutoFit/>
          </a:bodyPr>
          <a:lstStyle/>
          <a:p>
            <a:pPr algn="ctr"/>
            <a:r>
              <a:rPr lang="en-US" sz="1600" dirty="0" smtClean="0"/>
              <a:t>PBIAS=2.1</a:t>
            </a:r>
          </a:p>
          <a:p>
            <a:pPr algn="ctr"/>
            <a:r>
              <a:rPr lang="en-US" sz="1600" dirty="0" smtClean="0"/>
              <a:t>NSE=0.70</a:t>
            </a:r>
            <a:endParaRPr lang="en-US" sz="1600" dirty="0"/>
          </a:p>
        </p:txBody>
      </p:sp>
    </p:spTree>
    <p:extLst>
      <p:ext uri="{BB962C8B-B14F-4D97-AF65-F5344CB8AC3E}">
        <p14:creationId xmlns:p14="http://schemas.microsoft.com/office/powerpoint/2010/main" val="2967264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p:cNvSpPr>
            <a:spLocks noGrp="1"/>
          </p:cNvSpPr>
          <p:nvPr>
            <p:ph type="sldNum" sz="quarter" idx="10"/>
          </p:nvPr>
        </p:nvSpPr>
        <p:spPr/>
        <p:txBody>
          <a:bodyPr/>
          <a:lstStyle>
            <a:lvl1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2pPr>
            <a:lvl3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3pPr>
            <a:lvl4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4pPr>
            <a:lvl5pPr eaLnBrk="0" hangingPunct="0">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tabLst>
                <a:tab pos="0" algn="l"/>
                <a:tab pos="909638" algn="l"/>
                <a:tab pos="1828800" algn="l"/>
              </a:tabLst>
              <a:defRPr sz="2100">
                <a:solidFill>
                  <a:schemeClr val="tx1"/>
                </a:solidFill>
                <a:latin typeface="Arial" charset="0"/>
                <a:ea typeface="ヒラギノ角ゴ ProN W3" charset="0"/>
                <a:cs typeface="ヒラギノ角ゴ ProN W3" charset="0"/>
                <a:sym typeface="Arial" charset="0"/>
              </a:defRPr>
            </a:lvl9pPr>
          </a:lstStyle>
          <a:p>
            <a:pPr eaLnBrk="1" hangingPunct="1"/>
            <a:fld id="{B9B8F0EF-C010-274B-AAF6-DAD24292D091}" type="slidenum">
              <a:rPr lang="en-US" sz="1700">
                <a:solidFill>
                  <a:srgbClr val="000000"/>
                </a:solidFill>
                <a:latin typeface="Times New Roman" charset="0"/>
                <a:cs typeface="Times New Roman" charset="0"/>
                <a:sym typeface="Times New Roman" charset="0"/>
              </a:rPr>
              <a:pPr eaLnBrk="1" hangingPunct="1"/>
              <a:t>96</a:t>
            </a:fld>
            <a:endParaRPr lang="en-US" sz="1700">
              <a:solidFill>
                <a:srgbClr val="000000"/>
              </a:solidFill>
              <a:latin typeface="Times New Roman" charset="0"/>
              <a:cs typeface="Times New Roman" charset="0"/>
              <a:sym typeface="Times New Roman" charset="0"/>
            </a:endParaRPr>
          </a:p>
        </p:txBody>
      </p:sp>
      <p:sp>
        <p:nvSpPr>
          <p:cNvPr id="6" name="Rectangle 2"/>
          <p:cNvSpPr>
            <a:spLocks/>
          </p:cNvSpPr>
          <p:nvPr/>
        </p:nvSpPr>
        <p:spPr bwMode="auto">
          <a:xfrm>
            <a:off x="1528763" y="55563"/>
            <a:ext cx="731837"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Outline</a:t>
            </a:r>
          </a:p>
        </p:txBody>
      </p:sp>
      <p:sp>
        <p:nvSpPr>
          <p:cNvPr id="7" name="Rectangle 8"/>
          <p:cNvSpPr>
            <a:spLocks/>
          </p:cNvSpPr>
          <p:nvPr/>
        </p:nvSpPr>
        <p:spPr bwMode="auto">
          <a:xfrm>
            <a:off x="5170488" y="47625"/>
            <a:ext cx="1833562" cy="277813"/>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Calibration Issues</a:t>
            </a:r>
          </a:p>
        </p:txBody>
      </p:sp>
      <p:sp>
        <p:nvSpPr>
          <p:cNvPr id="8" name="Rectangle 9"/>
          <p:cNvSpPr>
            <a:spLocks/>
          </p:cNvSpPr>
          <p:nvPr/>
        </p:nvSpPr>
        <p:spPr bwMode="auto">
          <a:xfrm>
            <a:off x="7107238" y="49213"/>
            <a:ext cx="2116137" cy="222250"/>
          </a:xfrm>
          <a:prstGeom prst="rect">
            <a:avLst/>
          </a:prstGeom>
          <a:noFill/>
          <a:ln w="12700">
            <a:noFill/>
            <a:miter lim="800000"/>
            <a:headEnd/>
            <a:tailEnd/>
          </a:ln>
        </p:spPr>
        <p:txBody>
          <a:bodyPr lIns="0" tIns="0" rIns="0" bIns="0"/>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Data Assimilation</a:t>
            </a:r>
          </a:p>
        </p:txBody>
      </p:sp>
      <p:sp>
        <p:nvSpPr>
          <p:cNvPr id="9" name="Rectangle 1"/>
          <p:cNvSpPr>
            <a:spLocks/>
          </p:cNvSpPr>
          <p:nvPr/>
        </p:nvSpPr>
        <p:spPr bwMode="auto">
          <a:xfrm>
            <a:off x="166688" y="46038"/>
            <a:ext cx="1052512" cy="277812"/>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Motivation</a:t>
            </a:r>
          </a:p>
        </p:txBody>
      </p:sp>
      <p:sp>
        <p:nvSpPr>
          <p:cNvPr id="37897" name="Rectangle 7"/>
          <p:cNvSpPr>
            <a:spLocks/>
          </p:cNvSpPr>
          <p:nvPr/>
        </p:nvSpPr>
        <p:spPr bwMode="auto">
          <a:xfrm>
            <a:off x="2486025" y="46038"/>
            <a:ext cx="2527300"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FFFFFF"/>
                </a:solidFill>
                <a:latin typeface="Arial" charset="0"/>
                <a:ea typeface="ヒラギノ角ゴ ProN W3" charset="0"/>
                <a:cs typeface="Arial" charset="0"/>
                <a:sym typeface="Arial" charset="0"/>
              </a:rPr>
              <a:t>Hydrological Component</a:t>
            </a:r>
          </a:p>
        </p:txBody>
      </p:sp>
      <p:sp>
        <p:nvSpPr>
          <p:cNvPr id="37910" name="Rettangolo 18"/>
          <p:cNvSpPr>
            <a:spLocks noChangeArrowheads="1"/>
          </p:cNvSpPr>
          <p:nvPr/>
        </p:nvSpPr>
        <p:spPr bwMode="auto">
          <a:xfrm>
            <a:off x="1109663" y="642937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17 June 2011</a:t>
            </a:r>
          </a:p>
        </p:txBody>
      </p:sp>
      <p:sp>
        <p:nvSpPr>
          <p:cNvPr id="37911" name="Rettangolo 18"/>
          <p:cNvSpPr>
            <a:spLocks noChangeArrowheads="1"/>
          </p:cNvSpPr>
          <p:nvPr/>
        </p:nvSpPr>
        <p:spPr bwMode="auto">
          <a:xfrm>
            <a:off x="22225" y="642937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7913" name="Rettangolo 18"/>
          <p:cNvSpPr>
            <a:spLocks noChangeArrowheads="1"/>
          </p:cNvSpPr>
          <p:nvPr/>
        </p:nvSpPr>
        <p:spPr bwMode="auto">
          <a:xfrm>
            <a:off x="1109663" y="6448425"/>
            <a:ext cx="1862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Trento 24 June 2011</a:t>
            </a:r>
          </a:p>
        </p:txBody>
      </p:sp>
      <p:sp>
        <p:nvSpPr>
          <p:cNvPr id="37914" name="CasellaDiTesto 26"/>
          <p:cNvSpPr txBox="1">
            <a:spLocks noChangeArrowheads="1"/>
          </p:cNvSpPr>
          <p:nvPr/>
        </p:nvSpPr>
        <p:spPr bwMode="auto">
          <a:xfrm>
            <a:off x="9488488" y="503238"/>
            <a:ext cx="184150" cy="41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100">
                <a:solidFill>
                  <a:schemeClr val="tx1"/>
                </a:solidFill>
                <a:latin typeface="Arial" charset="0"/>
                <a:ea typeface="ヒラギノ角ゴ ProN W3" charset="0"/>
                <a:cs typeface="ヒラギノ角ゴ ProN W3" charset="0"/>
                <a:sym typeface="Arial" charset="0"/>
              </a:defRPr>
            </a:lvl1pPr>
            <a:lvl2pPr marL="37931725" indent="-37474525" eaLnBrk="0" hangingPunct="0">
              <a:defRPr sz="2100">
                <a:solidFill>
                  <a:schemeClr val="tx1"/>
                </a:solidFill>
                <a:latin typeface="Arial" charset="0"/>
                <a:ea typeface="ヒラギノ角ゴ ProN W3" charset="0"/>
                <a:cs typeface="ヒラギノ角ゴ ProN W3" charset="0"/>
                <a:sym typeface="Arial" charset="0"/>
              </a:defRPr>
            </a:lvl2pPr>
            <a:lvl3pPr eaLnBrk="0" hangingPunct="0">
              <a:defRPr sz="2100">
                <a:solidFill>
                  <a:schemeClr val="tx1"/>
                </a:solidFill>
                <a:latin typeface="Arial" charset="0"/>
                <a:ea typeface="ヒラギノ角ゴ ProN W3" charset="0"/>
                <a:cs typeface="ヒラギノ角ゴ ProN W3" charset="0"/>
                <a:sym typeface="Arial" charset="0"/>
              </a:defRPr>
            </a:lvl3pPr>
            <a:lvl4pPr eaLnBrk="0" hangingPunct="0">
              <a:defRPr sz="2100">
                <a:solidFill>
                  <a:schemeClr val="tx1"/>
                </a:solidFill>
                <a:latin typeface="Arial" charset="0"/>
                <a:ea typeface="ヒラギノ角ゴ ProN W3" charset="0"/>
                <a:cs typeface="ヒラギノ角ゴ ProN W3" charset="0"/>
                <a:sym typeface="Arial" charset="0"/>
              </a:defRPr>
            </a:lvl4pPr>
            <a:lvl5pPr eaLnBrk="0" hangingPunct="0">
              <a:defRPr sz="2100">
                <a:solidFill>
                  <a:schemeClr val="tx1"/>
                </a:solidFill>
                <a:latin typeface="Arial" charset="0"/>
                <a:ea typeface="ヒラギノ角ゴ ProN W3" charset="0"/>
                <a:cs typeface="ヒラギノ角ゴ ProN W3" charset="0"/>
                <a:sym typeface="Arial" charset="0"/>
              </a:defRPr>
            </a:lvl5pPr>
            <a:lvl6pPr marL="4572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6pPr>
            <a:lvl7pPr marL="9144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7pPr>
            <a:lvl8pPr marL="13716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8pPr>
            <a:lvl9pPr marL="1828800" eaLnBrk="0" fontAlgn="base" hangingPunct="0">
              <a:spcBef>
                <a:spcPct val="0"/>
              </a:spcBef>
              <a:spcAft>
                <a:spcPct val="0"/>
              </a:spcAft>
              <a:defRPr sz="2100">
                <a:solidFill>
                  <a:schemeClr val="tx1"/>
                </a:solidFill>
                <a:latin typeface="Arial" charset="0"/>
                <a:ea typeface="ヒラギノ角ゴ ProN W3" charset="0"/>
                <a:cs typeface="ヒラギノ角ゴ ProN W3" charset="0"/>
                <a:sym typeface="Arial" charset="0"/>
              </a:defRPr>
            </a:lvl9pPr>
          </a:lstStyle>
          <a:p>
            <a:pPr algn="ctr" defTabSz="914400" eaLnBrk="1" fontAlgn="base" hangingPunct="1">
              <a:spcBef>
                <a:spcPct val="0"/>
              </a:spcBef>
              <a:spcAft>
                <a:spcPct val="0"/>
              </a:spcAft>
            </a:pPr>
            <a:endParaRPr lang="it-IT">
              <a:solidFill>
                <a:srgbClr val="000000"/>
              </a:solidFill>
            </a:endParaRPr>
          </a:p>
        </p:txBody>
      </p:sp>
      <p:sp>
        <p:nvSpPr>
          <p:cNvPr id="37916"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7917" name="Rectangle 1"/>
          <p:cNvSpPr>
            <a:spLocks/>
          </p:cNvSpPr>
          <p:nvPr/>
        </p:nvSpPr>
        <p:spPr bwMode="auto">
          <a:xfrm>
            <a:off x="327025" y="46038"/>
            <a:ext cx="731838"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7F7F7F"/>
                </a:solidFill>
                <a:latin typeface="Arial" charset="0"/>
                <a:ea typeface="ヒラギノ角ゴ ProN W3" charset="0"/>
                <a:cs typeface="Arial" charset="0"/>
                <a:sym typeface="Arial" charset="0"/>
              </a:rPr>
              <a:t>Outline</a:t>
            </a:r>
          </a:p>
        </p:txBody>
      </p:sp>
      <p:sp>
        <p:nvSpPr>
          <p:cNvPr id="37" name="Rectangle 8"/>
          <p:cNvSpPr>
            <a:spLocks/>
          </p:cNvSpPr>
          <p:nvPr/>
        </p:nvSpPr>
        <p:spPr bwMode="auto">
          <a:xfrm>
            <a:off x="7521575" y="47625"/>
            <a:ext cx="1258888"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Conclusions</a:t>
            </a:r>
          </a:p>
        </p:txBody>
      </p:sp>
      <p:sp>
        <p:nvSpPr>
          <p:cNvPr id="38" name="Rectangle 7"/>
          <p:cNvSpPr>
            <a:spLocks/>
          </p:cNvSpPr>
          <p:nvPr/>
        </p:nvSpPr>
        <p:spPr bwMode="auto">
          <a:xfrm>
            <a:off x="4919663" y="42863"/>
            <a:ext cx="2014537" cy="276225"/>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a:solidFill>
                  <a:srgbClr val="FFFFFF">
                    <a:lumMod val="50000"/>
                  </a:srgbClr>
                </a:solidFill>
                <a:latin typeface="Arial" pitchFamily="-108" charset="0"/>
                <a:ea typeface="Arial" pitchFamily="-108" charset="0"/>
                <a:cs typeface="Arial" pitchFamily="-108" charset="0"/>
                <a:sym typeface="Arial" pitchFamily="-108" charset="0"/>
              </a:rPr>
              <a:t>Informatic</a:t>
            </a:r>
            <a:r>
              <a:rPr lang="en-US" dirty="0">
                <a:solidFill>
                  <a:srgbClr val="FFFFFF">
                    <a:lumMod val="50000"/>
                  </a:srgbClr>
                </a:solidFill>
                <a:latin typeface="Arial" pitchFamily="-108" charset="0"/>
                <a:ea typeface="Arial" pitchFamily="-108" charset="0"/>
                <a:cs typeface="Arial" pitchFamily="-108" charset="0"/>
                <a:sym typeface="Arial" pitchFamily="-108" charset="0"/>
              </a:rPr>
              <a:t> Structure</a:t>
            </a:r>
          </a:p>
        </p:txBody>
      </p:sp>
      <p:sp>
        <p:nvSpPr>
          <p:cNvPr id="37920" name="Rectangle 7"/>
          <p:cNvSpPr>
            <a:spLocks/>
          </p:cNvSpPr>
          <p:nvPr/>
        </p:nvSpPr>
        <p:spPr bwMode="auto">
          <a:xfrm>
            <a:off x="1600200" y="36513"/>
            <a:ext cx="26416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a:solidFill>
                  <a:srgbClr val="FFFFFF"/>
                </a:solidFill>
                <a:latin typeface="Arial" charset="0"/>
                <a:ea typeface="ヒラギノ角ゴ ProN W3" charset="0"/>
                <a:cs typeface="Arial" charset="0"/>
                <a:sym typeface="Arial" charset="0"/>
              </a:rPr>
              <a:t>Hydrological Components</a:t>
            </a:r>
          </a:p>
        </p:txBody>
      </p:sp>
      <p:sp>
        <p:nvSpPr>
          <p:cNvPr id="37922" name="Rettangolo 18"/>
          <p:cNvSpPr>
            <a:spLocks noChangeArrowheads="1"/>
          </p:cNvSpPr>
          <p:nvPr/>
        </p:nvSpPr>
        <p:spPr bwMode="auto">
          <a:xfrm>
            <a:off x="1079500" y="6448425"/>
            <a:ext cx="19224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Leipzig 05 July 2012</a:t>
            </a:r>
          </a:p>
        </p:txBody>
      </p:sp>
      <p:sp>
        <p:nvSpPr>
          <p:cNvPr id="37923" name="Rettangolo 18"/>
          <p:cNvSpPr>
            <a:spLocks noChangeArrowheads="1"/>
          </p:cNvSpPr>
          <p:nvPr/>
        </p:nvSpPr>
        <p:spPr bwMode="auto">
          <a:xfrm>
            <a:off x="22225" y="6448425"/>
            <a:ext cx="12271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r>
              <a:rPr lang="it-IT" sz="1600">
                <a:solidFill>
                  <a:srgbClr val="FFFFFF"/>
                </a:solidFill>
                <a:latin typeface="Times New Roman" charset="0"/>
                <a:ea typeface="ヒラギノ角ゴ ProN W3" charset="0"/>
                <a:cs typeface="ヒラギノ角ゴ ProN W3" charset="0"/>
                <a:sym typeface="Arial" charset="0"/>
              </a:rPr>
              <a:t>G. Formetta, </a:t>
            </a:r>
          </a:p>
        </p:txBody>
      </p:sp>
      <p:sp>
        <p:nvSpPr>
          <p:cNvPr id="36"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40" name="Rectangle 7"/>
          <p:cNvSpPr>
            <a:spLocks/>
          </p:cNvSpPr>
          <p:nvPr/>
        </p:nvSpPr>
        <p:spPr bwMode="auto">
          <a:xfrm>
            <a:off x="4321768" y="46038"/>
            <a:ext cx="2643076"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lumMod val="50000"/>
                  </a:srgbClr>
                </a:solidFill>
                <a:latin typeface="Arial" pitchFamily="-108" charset="0"/>
                <a:ea typeface="Arial" pitchFamily="-108" charset="0"/>
                <a:cs typeface="Arial" pitchFamily="-108" charset="0"/>
                <a:sym typeface="Arial" pitchFamily="-108" charset="0"/>
              </a:rPr>
              <a:t>Hydrological </a:t>
            </a: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Components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2" name="Rectangle 7"/>
          <p:cNvSpPr>
            <a:spLocks/>
          </p:cNvSpPr>
          <p:nvPr/>
        </p:nvSpPr>
        <p:spPr bwMode="auto">
          <a:xfrm>
            <a:off x="7403098" y="59938"/>
            <a:ext cx="125740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Conclusions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useBgFill="1">
        <p:nvSpPr>
          <p:cNvPr id="43" name="TextBox 42"/>
          <p:cNvSpPr txBox="1"/>
          <p:nvPr/>
        </p:nvSpPr>
        <p:spPr>
          <a:xfrm>
            <a:off x="0" y="6450081"/>
            <a:ext cx="6180138" cy="338554"/>
          </a:xfrm>
          <a:prstGeom prst="rect">
            <a:avLst/>
          </a:prstGeom>
        </p:spPr>
        <p:txBody>
          <a:bodyPr wrap="square" rtlCol="0">
            <a:spAutoFit/>
          </a:bodyPr>
          <a:lstStyle/>
          <a:p>
            <a:r>
              <a:rPr lang="en-US" sz="1600" dirty="0" smtClean="0">
                <a:solidFill>
                  <a:schemeClr val="bg1"/>
                </a:solidFill>
              </a:rPr>
              <a:t>Formetta G., ARS-USDA-Fort Collins (CO)</a:t>
            </a:r>
            <a:endParaRPr lang="en-US" sz="1600" dirty="0">
              <a:solidFill>
                <a:schemeClr val="bg1"/>
              </a:solidFill>
            </a:endParaRPr>
          </a:p>
        </p:txBody>
      </p:sp>
      <p:sp>
        <p:nvSpPr>
          <p:cNvPr id="50" name="Rectangle 1"/>
          <p:cNvSpPr>
            <a:spLocks/>
          </p:cNvSpPr>
          <p:nvPr/>
        </p:nvSpPr>
        <p:spPr bwMode="auto">
          <a:xfrm>
            <a:off x="374032" y="46038"/>
            <a:ext cx="1052512" cy="277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Motivation</a:t>
            </a:r>
          </a:p>
        </p:txBody>
      </p:sp>
      <p:sp>
        <p:nvSpPr>
          <p:cNvPr id="51" name="Rectangle 7"/>
          <p:cNvSpPr>
            <a:spLocks/>
          </p:cNvSpPr>
          <p:nvPr/>
        </p:nvSpPr>
        <p:spPr bwMode="auto">
          <a:xfrm>
            <a:off x="1967800" y="59532"/>
            <a:ext cx="17965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solidFill>
                <a:latin typeface="Arial" pitchFamily="-108" charset="0"/>
                <a:ea typeface="Arial" pitchFamily="-108" charset="0"/>
                <a:cs typeface="Arial" pitchFamily="-108" charset="0"/>
                <a:sym typeface="Arial" pitchFamily="-108" charset="0"/>
              </a:rPr>
              <a:t>Basin Delineation</a:t>
            </a:r>
            <a:endParaRPr lang="en-US" dirty="0">
              <a:solidFill>
                <a:srgbClr val="FFFFFF"/>
              </a:solidFill>
              <a:latin typeface="Arial" pitchFamily="-108" charset="0"/>
              <a:ea typeface="Arial" pitchFamily="-108" charset="0"/>
              <a:cs typeface="Arial" pitchFamily="-108" charset="0"/>
              <a:sym typeface="Arial" pitchFamily="-108" charset="0"/>
            </a:endParaRPr>
          </a:p>
        </p:txBody>
      </p:sp>
      <p:sp useBgFill="1">
        <p:nvSpPr>
          <p:cNvPr id="39" name="TextBox 38"/>
          <p:cNvSpPr txBox="1"/>
          <p:nvPr/>
        </p:nvSpPr>
        <p:spPr>
          <a:xfrm>
            <a:off x="-1" y="6450080"/>
            <a:ext cx="6276975" cy="338554"/>
          </a:xfrm>
          <a:prstGeom prst="rect">
            <a:avLst/>
          </a:prstGeom>
        </p:spPr>
        <p:txBody>
          <a:bodyPr wrap="square" rtlCol="0">
            <a:spAutoFit/>
          </a:bodyPr>
          <a:lstStyle/>
          <a:p>
            <a:r>
              <a:rPr lang="en-US" sz="1600" dirty="0" smtClean="0">
                <a:solidFill>
                  <a:schemeClr val="bg1"/>
                </a:solidFill>
              </a:rPr>
              <a:t>Formetta G., University of Trento (Italy)</a:t>
            </a:r>
            <a:endParaRPr lang="en-US" sz="1600" dirty="0">
              <a:solidFill>
                <a:schemeClr val="bg1"/>
              </a:solidFill>
            </a:endParaRPr>
          </a:p>
        </p:txBody>
      </p:sp>
      <p:sp>
        <p:nvSpPr>
          <p:cNvPr id="47" name="Rectangle 2"/>
          <p:cNvSpPr>
            <a:spLocks/>
          </p:cNvSpPr>
          <p:nvPr/>
        </p:nvSpPr>
        <p:spPr bwMode="auto">
          <a:xfrm>
            <a:off x="3763598" y="642938"/>
            <a:ext cx="16152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28567" bIns="0">
            <a:spAutoFit/>
          </a:bodyPr>
          <a:lstStyle/>
          <a:p>
            <a:pPr marL="25400" algn="ctr" defTabSz="914400" fontAlgn="base">
              <a:spcBef>
                <a:spcPct val="0"/>
              </a:spcBef>
              <a:spcAft>
                <a:spcPct val="0"/>
              </a:spcAft>
              <a:tabLst>
                <a:tab pos="247650" algn="l"/>
                <a:tab pos="496888" algn="l"/>
                <a:tab pos="747713" algn="l"/>
                <a:tab pos="996950" algn="l"/>
                <a:tab pos="1257300" algn="l"/>
                <a:tab pos="1497013" algn="l"/>
                <a:tab pos="1747838" algn="l"/>
                <a:tab pos="1997075" algn="l"/>
                <a:tab pos="2247900" algn="l"/>
                <a:tab pos="2497138" algn="l"/>
                <a:tab pos="2747963" algn="l"/>
                <a:tab pos="2989263" algn="l"/>
              </a:tabLst>
            </a:pPr>
            <a:r>
              <a:rPr lang="en-US" sz="2200" b="1" dirty="0" smtClean="0">
                <a:solidFill>
                  <a:srgbClr val="000000"/>
                </a:solidFill>
                <a:latin typeface="Lucida Bright" charset="0"/>
                <a:ea typeface="ヒラギノ角ゴ ProN W3" charset="0"/>
                <a:cs typeface="Lucida Bright" charset="0"/>
                <a:sym typeface="Lucida Bright" charset="0"/>
              </a:rPr>
              <a:t>Conclusion</a:t>
            </a:r>
            <a:endParaRPr lang="en-US" sz="2200" dirty="0">
              <a:solidFill>
                <a:srgbClr val="000000"/>
              </a:solidFill>
              <a:latin typeface="Lucida Bright" charset="0"/>
              <a:ea typeface="ヒラギノ角ゴ ProN W3" charset="0"/>
              <a:cs typeface="Lucida Bright" charset="0"/>
              <a:sym typeface="Lucida Bright" charset="0"/>
            </a:endParaRPr>
          </a:p>
        </p:txBody>
      </p:sp>
      <p:sp>
        <p:nvSpPr>
          <p:cNvPr id="16" name="Rectangle 15"/>
          <p:cNvSpPr/>
          <p:nvPr/>
        </p:nvSpPr>
        <p:spPr bwMode="auto">
          <a:xfrm>
            <a:off x="1109663" y="5387768"/>
            <a:ext cx="1150937" cy="674895"/>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kumimoji="0" lang="en-US" sz="3000" b="0" i="0" u="none" strike="noStrike" cap="none" normalizeH="0" baseline="0">
              <a:ln>
                <a:noFill/>
              </a:ln>
              <a:solidFill>
                <a:schemeClr val="tx1"/>
              </a:solidFill>
              <a:effectLst/>
              <a:latin typeface="Arial" pitchFamily="-108" charset="0"/>
              <a:ea typeface="ヒラギノ角ゴ ProN W3" pitchFamily="-108" charset="-128"/>
              <a:cs typeface="ヒラギノ角ゴ ProN W3" pitchFamily="-108" charset="-128"/>
              <a:sym typeface="Arial" pitchFamily="-108" charset="0"/>
            </a:endParaRPr>
          </a:p>
        </p:txBody>
      </p:sp>
      <p:sp>
        <p:nvSpPr>
          <p:cNvPr id="2" name="TextBox 1"/>
          <p:cNvSpPr txBox="1"/>
          <p:nvPr/>
        </p:nvSpPr>
        <p:spPr>
          <a:xfrm>
            <a:off x="327025" y="1962120"/>
            <a:ext cx="7879080" cy="1754327"/>
          </a:xfrm>
          <a:prstGeom prst="rect">
            <a:avLst/>
          </a:prstGeom>
          <a:noFill/>
        </p:spPr>
        <p:txBody>
          <a:bodyPr wrap="none" rtlCol="0">
            <a:spAutoFit/>
          </a:bodyPr>
          <a:lstStyle/>
          <a:p>
            <a:pPr marL="285750" indent="-285750">
              <a:buFont typeface="Arial"/>
              <a:buChar char="•"/>
            </a:pPr>
            <a:r>
              <a:rPr lang="en-US" dirty="0" err="1" smtClean="0"/>
              <a:t>GEOtop</a:t>
            </a:r>
            <a:r>
              <a:rPr lang="en-US" dirty="0" smtClean="0"/>
              <a:t> model integration in the OMS3 framework brings many benefits:</a:t>
            </a:r>
          </a:p>
          <a:p>
            <a:pPr marL="800100" lvl="1" indent="-342900">
              <a:buFont typeface="+mj-lt"/>
              <a:buAutoNum type="arabicPeriod"/>
            </a:pPr>
            <a:r>
              <a:rPr lang="en-US" dirty="0" smtClean="0"/>
              <a:t>GIS integration for input output data</a:t>
            </a:r>
          </a:p>
          <a:p>
            <a:pPr marL="800100" lvl="1" indent="-342900">
              <a:buFont typeface="+mj-lt"/>
              <a:buAutoNum type="arabicPeriod"/>
            </a:pPr>
            <a:r>
              <a:rPr lang="en-US" dirty="0" smtClean="0"/>
              <a:t>Model parameter calibration</a:t>
            </a:r>
          </a:p>
          <a:p>
            <a:pPr marL="800100" lvl="1" indent="-342900">
              <a:buFont typeface="+mj-lt"/>
              <a:buAutoNum type="arabicPeriod"/>
            </a:pPr>
            <a:r>
              <a:rPr lang="en-US" dirty="0" smtClean="0"/>
              <a:t>OMS3 implicit processes parallelization </a:t>
            </a:r>
          </a:p>
          <a:p>
            <a:pPr marL="800100" lvl="1" indent="-342900">
              <a:buFont typeface="+mj-lt"/>
              <a:buAutoNum type="arabicPeriod"/>
            </a:pPr>
            <a:endParaRPr lang="en-US" dirty="0" smtClean="0"/>
          </a:p>
          <a:p>
            <a:r>
              <a:rPr lang="en-US" dirty="0" smtClean="0"/>
              <a:t> </a:t>
            </a:r>
            <a:endParaRPr lang="en-US" dirty="0"/>
          </a:p>
        </p:txBody>
      </p:sp>
      <p:sp>
        <p:nvSpPr>
          <p:cNvPr id="31" name="TextBox 30"/>
          <p:cNvSpPr txBox="1"/>
          <p:nvPr/>
        </p:nvSpPr>
        <p:spPr>
          <a:xfrm>
            <a:off x="382228" y="3482261"/>
            <a:ext cx="7058343" cy="2031325"/>
          </a:xfrm>
          <a:prstGeom prst="rect">
            <a:avLst/>
          </a:prstGeom>
          <a:noFill/>
        </p:spPr>
        <p:txBody>
          <a:bodyPr wrap="none" rtlCol="0">
            <a:spAutoFit/>
          </a:bodyPr>
          <a:lstStyle/>
          <a:p>
            <a:pPr marL="285750" indent="-285750">
              <a:buFont typeface="Arial"/>
              <a:buChar char="•"/>
            </a:pPr>
            <a:r>
              <a:rPr lang="en-US" dirty="0" smtClean="0"/>
              <a:t>First model application provides good results</a:t>
            </a:r>
          </a:p>
          <a:p>
            <a:pPr marL="285750" indent="-285750">
              <a:buFont typeface="Arial"/>
              <a:buChar char="•"/>
            </a:pPr>
            <a:endParaRPr lang="en-US" dirty="0"/>
          </a:p>
          <a:p>
            <a:pPr marL="285750" indent="-285750">
              <a:buFont typeface="Arial"/>
              <a:buChar char="•"/>
            </a:pPr>
            <a:r>
              <a:rPr lang="en-US" dirty="0" smtClean="0"/>
              <a:t>Open questions are: </a:t>
            </a:r>
          </a:p>
          <a:p>
            <a:pPr marL="800100" lvl="1" indent="-342900">
              <a:buFont typeface="+mj-lt"/>
              <a:buAutoNum type="arabicPeriod"/>
            </a:pPr>
            <a:r>
              <a:rPr lang="en-US" dirty="0" smtClean="0"/>
              <a:t>Simulation of the hydrological variable in the deepest layers</a:t>
            </a:r>
          </a:p>
          <a:p>
            <a:pPr marL="800100" lvl="1" indent="-342900">
              <a:buFont typeface="+mj-lt"/>
              <a:buAutoNum type="arabicPeriod"/>
            </a:pPr>
            <a:r>
              <a:rPr lang="en-US" dirty="0" smtClean="0"/>
              <a:t>Model parameter calibration</a:t>
            </a:r>
          </a:p>
          <a:p>
            <a:pPr marL="800100" lvl="1" indent="-342900">
              <a:buFont typeface="+mj-lt"/>
              <a:buAutoNum type="arabicPeriod"/>
            </a:pPr>
            <a:r>
              <a:rPr lang="en-US" dirty="0" smtClean="0"/>
              <a:t>Multisite and </a:t>
            </a:r>
            <a:r>
              <a:rPr lang="en-US" dirty="0" err="1" smtClean="0"/>
              <a:t>multidata</a:t>
            </a:r>
            <a:r>
              <a:rPr lang="en-US" dirty="0" smtClean="0"/>
              <a:t> calibration</a:t>
            </a:r>
          </a:p>
          <a:p>
            <a:r>
              <a:rPr lang="en-US" dirty="0" smtClean="0"/>
              <a:t> </a:t>
            </a:r>
            <a:endParaRPr lang="en-US" dirty="0"/>
          </a:p>
        </p:txBody>
      </p:sp>
      <p:sp>
        <p:nvSpPr>
          <p:cNvPr id="32" name="Rettangolo 17"/>
          <p:cNvSpPr>
            <a:spLocks noChangeArrowheads="1"/>
          </p:cNvSpPr>
          <p:nvPr/>
        </p:nvSpPr>
        <p:spPr bwMode="auto">
          <a:xfrm>
            <a:off x="0" y="0"/>
            <a:ext cx="9144000" cy="381000"/>
          </a:xfrm>
          <a:prstGeom prst="rect">
            <a:avLst/>
          </a:prstGeom>
          <a:solidFill>
            <a:srgbClr val="800000"/>
          </a:solidFill>
          <a:ln>
            <a:noFill/>
          </a:ln>
          <a:extLst>
            <a:ext uri="{91240B29-F687-4F45-9708-019B960494DF}">
              <a14:hiddenLine xmlns:a14="http://schemas.microsoft.com/office/drawing/2010/main" w="12700">
                <a:solidFill>
                  <a:srgbClr val="000000"/>
                </a:solidFill>
                <a:round/>
                <a:headEnd/>
                <a:tailEnd/>
              </a14:hiddenLine>
            </a:ext>
          </a:extLst>
        </p:spPr>
        <p:txBody>
          <a:bodyPr/>
          <a:lstStyle/>
          <a:p>
            <a:pPr algn="ctr" defTabSz="914400" fontAlgn="base">
              <a:spcBef>
                <a:spcPct val="0"/>
              </a:spcBef>
              <a:spcAft>
                <a:spcPct val="0"/>
              </a:spcAft>
              <a:tabLst>
                <a:tab pos="508000" algn="l"/>
                <a:tab pos="1003300" algn="l"/>
                <a:tab pos="1511300" algn="l"/>
                <a:tab pos="2019300" algn="l"/>
                <a:tab pos="2540000" algn="l"/>
                <a:tab pos="3035300" algn="l"/>
                <a:tab pos="3543300" algn="l"/>
                <a:tab pos="4051300" algn="l"/>
                <a:tab pos="4546600" algn="l"/>
                <a:tab pos="5054600" algn="l"/>
                <a:tab pos="5562600" algn="l"/>
                <a:tab pos="6057900" algn="l"/>
              </a:tabLst>
            </a:pPr>
            <a:endParaRPr lang="it-IT" sz="3000">
              <a:solidFill>
                <a:srgbClr val="000000"/>
              </a:solidFill>
              <a:latin typeface="Arial" charset="0"/>
              <a:ea typeface="ヒラギノ角ゴ ProN W3" charset="0"/>
              <a:cs typeface="ヒラギノ角ゴ ProN W3" charset="0"/>
              <a:sym typeface="Arial" charset="0"/>
            </a:endParaRPr>
          </a:p>
        </p:txBody>
      </p:sp>
      <p:sp>
        <p:nvSpPr>
          <p:cNvPr id="34" name="Rectangle 7"/>
          <p:cNvSpPr>
            <a:spLocks/>
          </p:cNvSpPr>
          <p:nvPr/>
        </p:nvSpPr>
        <p:spPr bwMode="auto">
          <a:xfrm>
            <a:off x="3835293" y="46038"/>
            <a:ext cx="833950"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err="1" smtClean="0">
                <a:solidFill>
                  <a:srgbClr val="FFFFFF">
                    <a:lumMod val="50000"/>
                  </a:srgbClr>
                </a:solidFill>
                <a:latin typeface="Arial" pitchFamily="-108" charset="0"/>
                <a:ea typeface="Arial" pitchFamily="-108" charset="0"/>
                <a:cs typeface="Arial" pitchFamily="-108" charset="0"/>
                <a:sym typeface="Arial" pitchFamily="-108" charset="0"/>
              </a:rPr>
              <a:t>GEOtop</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35" name="Rectangle 7"/>
          <p:cNvSpPr>
            <a:spLocks/>
          </p:cNvSpPr>
          <p:nvPr/>
        </p:nvSpPr>
        <p:spPr bwMode="auto">
          <a:xfrm>
            <a:off x="2130725" y="59532"/>
            <a:ext cx="654175"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OMS3</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4" name="Rectangle 7"/>
          <p:cNvSpPr>
            <a:spLocks/>
          </p:cNvSpPr>
          <p:nvPr/>
        </p:nvSpPr>
        <p:spPr bwMode="auto">
          <a:xfrm>
            <a:off x="5706837" y="50374"/>
            <a:ext cx="795403"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smtClean="0">
                <a:solidFill>
                  <a:srgbClr val="FFFFFF">
                    <a:lumMod val="50000"/>
                  </a:srgbClr>
                </a:solidFill>
                <a:latin typeface="Arial" pitchFamily="-108" charset="0"/>
                <a:ea typeface="Arial" pitchFamily="-108" charset="0"/>
                <a:cs typeface="Arial" pitchFamily="-108" charset="0"/>
                <a:sym typeface="Arial" pitchFamily="-108" charset="0"/>
              </a:rPr>
              <a:t>GOALS</a:t>
            </a:r>
            <a:endParaRPr lang="en-US" dirty="0">
              <a:solidFill>
                <a:srgbClr val="FFFFFF">
                  <a:lumMod val="50000"/>
                </a:srgbClr>
              </a:solidFill>
              <a:latin typeface="Arial" pitchFamily="-108" charset="0"/>
              <a:ea typeface="Arial" pitchFamily="-108" charset="0"/>
              <a:cs typeface="Arial" pitchFamily="-108" charset="0"/>
              <a:sym typeface="Arial" pitchFamily="-108" charset="0"/>
            </a:endParaRPr>
          </a:p>
        </p:txBody>
      </p:sp>
      <p:sp>
        <p:nvSpPr>
          <p:cNvPr id="46" name="Rectangle 1"/>
          <p:cNvSpPr>
            <a:spLocks/>
          </p:cNvSpPr>
          <p:nvPr/>
        </p:nvSpPr>
        <p:spPr bwMode="auto">
          <a:xfrm>
            <a:off x="534596" y="46038"/>
            <a:ext cx="731383" cy="276999"/>
          </a:xfrm>
          <a:prstGeom prst="rect">
            <a:avLst/>
          </a:prstGeom>
          <a:noFill/>
          <a:ln w="12700">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pPr>
            <a:r>
              <a:rPr lang="en-US" dirty="0">
                <a:solidFill>
                  <a:srgbClr val="FFFFFF">
                    <a:lumMod val="50000"/>
                  </a:srgbClr>
                </a:solidFill>
                <a:latin typeface="Arial" pitchFamily="-108" charset="0"/>
                <a:ea typeface="Arial" pitchFamily="-108" charset="0"/>
                <a:cs typeface="Arial" pitchFamily="-108" charset="0"/>
                <a:sym typeface="Arial" charset="0"/>
              </a:rPr>
              <a:t>Outline</a:t>
            </a:r>
          </a:p>
        </p:txBody>
      </p:sp>
      <p:sp>
        <p:nvSpPr>
          <p:cNvPr id="48" name="Rectangle 7"/>
          <p:cNvSpPr>
            <a:spLocks/>
          </p:cNvSpPr>
          <p:nvPr/>
        </p:nvSpPr>
        <p:spPr bwMode="auto">
          <a:xfrm>
            <a:off x="7460762" y="59938"/>
            <a:ext cx="1142077" cy="276999"/>
          </a:xfrm>
          <a:prstGeom prst="rect">
            <a:avLst/>
          </a:prstGeom>
          <a:noFill/>
          <a:ln w="12700">
            <a:noFill/>
            <a:miter lim="800000"/>
            <a:headEnd/>
            <a:tailEnd/>
          </a:ln>
        </p:spPr>
        <p:txBody>
          <a:bodyPr wrap="none" lIns="0" tIns="0" rIns="0" bIns="0">
            <a:spAutoFit/>
          </a:bodyPr>
          <a:lstStyle/>
          <a:p>
            <a:pPr algn="ctr" defTabSz="914400" fontAlgn="base">
              <a:spcBef>
                <a:spcPct val="0"/>
              </a:spcBef>
              <a:spcAft>
                <a:spcPct val="0"/>
              </a:spcAft>
              <a:tabLst>
                <a:tab pos="354013" algn="l"/>
                <a:tab pos="711200" algn="l"/>
                <a:tab pos="1060450" algn="l"/>
                <a:tab pos="1417638" algn="l"/>
                <a:tab pos="1792288" algn="l"/>
                <a:tab pos="2132013" algn="l"/>
                <a:tab pos="2489200" algn="l"/>
                <a:tab pos="2846388" algn="l"/>
                <a:tab pos="3194050" algn="l"/>
                <a:tab pos="3551238" algn="l"/>
                <a:tab pos="3908425" algn="l"/>
                <a:tab pos="4248150" algn="l"/>
              </a:tabLst>
              <a:defRPr/>
            </a:pPr>
            <a:r>
              <a:rPr lang="en-US" dirty="0">
                <a:solidFill>
                  <a:srgbClr val="FFFFFF"/>
                </a:solidFill>
                <a:latin typeface="Arial" charset="0"/>
                <a:ea typeface="ヒラギノ角ゴ ProN W3" charset="0"/>
                <a:cs typeface="Arial" charset="0"/>
                <a:sym typeface="Arial" pitchFamily="-108" charset="0"/>
              </a:rPr>
              <a:t>Application</a:t>
            </a:r>
          </a:p>
        </p:txBody>
      </p:sp>
    </p:spTree>
    <p:extLst>
      <p:ext uri="{BB962C8B-B14F-4D97-AF65-F5344CB8AC3E}">
        <p14:creationId xmlns:p14="http://schemas.microsoft.com/office/powerpoint/2010/main" val="32668550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OMS Laboratory</a:t>
            </a:r>
            <a:endParaRPr lang="en-US" dirty="0"/>
          </a:p>
        </p:txBody>
      </p:sp>
      <p:sp>
        <p:nvSpPr>
          <p:cNvPr id="5" name="Content Placeholder 4"/>
          <p:cNvSpPr>
            <a:spLocks noGrp="1"/>
          </p:cNvSpPr>
          <p:nvPr>
            <p:ph idx="1"/>
          </p:nvPr>
        </p:nvSpPr>
        <p:spPr>
          <a:xfrm>
            <a:off x="457200" y="1319785"/>
            <a:ext cx="8229600" cy="5212429"/>
          </a:xfrm>
        </p:spPr>
        <p:txBody>
          <a:bodyPr>
            <a:normAutofit/>
          </a:bodyPr>
          <a:lstStyle/>
          <a:p>
            <a:r>
              <a:rPr lang="en-US" dirty="0" smtClean="0"/>
              <a:t>Established July 2011 as organization within the CSU Department of Civil and Environmental Engineering</a:t>
            </a:r>
          </a:p>
          <a:p>
            <a:r>
              <a:rPr lang="en-US" dirty="0" smtClean="0"/>
              <a:t>Purpose:  maintain and facilitate the further development and use of the OMS platform:  modeling framework, data provisioning, model/data service hosting, and model/data content management (knowledge base) through collaborations among participating organizations</a:t>
            </a:r>
          </a:p>
          <a:p>
            <a:r>
              <a:rPr lang="en-US" dirty="0" smtClean="0"/>
              <a:t>Charter collaborators:  CSU, USDA-ARS, USDA-NRCS</a:t>
            </a:r>
          </a:p>
          <a:p>
            <a:r>
              <a:rPr lang="en-US" dirty="0" smtClean="0"/>
              <a:t>Services:  model development, model/data service hosting, training, OMS platform maintenance/enhancement</a:t>
            </a:r>
          </a:p>
          <a:p>
            <a:endParaRPr lang="en-US" dirty="0"/>
          </a:p>
        </p:txBody>
      </p:sp>
    </p:spTree>
    <p:extLst>
      <p:ext uri="{BB962C8B-B14F-4D97-AF65-F5344CB8AC3E}">
        <p14:creationId xmlns:p14="http://schemas.microsoft.com/office/powerpoint/2010/main" val="3539240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err="1" smtClean="0"/>
              <a:t>OMSLab</a:t>
            </a:r>
            <a:r>
              <a:rPr lang="en-US" sz="4000" dirty="0" smtClean="0"/>
              <a:t> Collaborations</a:t>
            </a:r>
            <a:endParaRPr lang="en-US" sz="4000" dirty="0"/>
          </a:p>
        </p:txBody>
      </p:sp>
      <p:sp>
        <p:nvSpPr>
          <p:cNvPr id="3" name="Content Placeholder 2"/>
          <p:cNvSpPr>
            <a:spLocks noGrp="1"/>
          </p:cNvSpPr>
          <p:nvPr>
            <p:ph idx="1"/>
          </p:nvPr>
        </p:nvSpPr>
        <p:spPr>
          <a:xfrm>
            <a:off x="457200" y="1336280"/>
            <a:ext cx="8229600" cy="5360889"/>
          </a:xfrm>
        </p:spPr>
        <p:txBody>
          <a:bodyPr>
            <a:noAutofit/>
          </a:bodyPr>
          <a:lstStyle/>
          <a:p>
            <a:r>
              <a:rPr lang="en-US" sz="1800" dirty="0" smtClean="0"/>
              <a:t>NRCS Water and Climate Center next generation water supply forecasting system based on the USGS precipitation and runoff (PRMS) model deployed to the OMS platform – CSU/NRCS</a:t>
            </a:r>
          </a:p>
          <a:p>
            <a:r>
              <a:rPr lang="en-US" sz="1800" dirty="0" smtClean="0"/>
              <a:t>OMS erosion model service hosting supporting the Keystone Center Field to Market Initiative – CSU/</a:t>
            </a:r>
            <a:r>
              <a:rPr lang="en-US" sz="1800" dirty="0" err="1" smtClean="0"/>
              <a:t>ZedX</a:t>
            </a:r>
            <a:endParaRPr lang="en-US" sz="1800" dirty="0" smtClean="0"/>
          </a:p>
          <a:p>
            <a:r>
              <a:rPr lang="en-US" sz="1800" dirty="0" smtClean="0"/>
              <a:t>Groundwater modeling in the Nile Basin using the OMS-IAEA water balance model (based on McCabe/</a:t>
            </a:r>
            <a:r>
              <a:rPr lang="en-US" sz="1800" dirty="0" err="1" smtClean="0"/>
              <a:t>Wolock</a:t>
            </a:r>
            <a:r>
              <a:rPr lang="en-US" sz="1800" dirty="0" smtClean="0"/>
              <a:t>) – CSU/IAEA</a:t>
            </a:r>
          </a:p>
          <a:p>
            <a:r>
              <a:rPr lang="en-US" sz="1800" dirty="0" smtClean="0"/>
              <a:t>OMS resource analysis model services (erosion, soil organic matter depletion) for the Conservation Desktop of the NRCS Conservation Delivery Streamlining Initiative – CSU/NRCS</a:t>
            </a:r>
          </a:p>
          <a:p>
            <a:r>
              <a:rPr lang="en-US" sz="1800" dirty="0" smtClean="0"/>
              <a:t>Development of the </a:t>
            </a:r>
            <a:r>
              <a:rPr lang="en-US" sz="1800" dirty="0" err="1" smtClean="0"/>
              <a:t>AgES</a:t>
            </a:r>
            <a:r>
              <a:rPr lang="en-US" sz="1800" dirty="0" smtClean="0"/>
              <a:t>-Watershed agro-ecosystem model – CSU/ARS</a:t>
            </a:r>
          </a:p>
          <a:p>
            <a:r>
              <a:rPr lang="en-US" sz="1800" dirty="0" smtClean="0"/>
              <a:t>OMS-based hydrologic modeling in Europe – CSU/</a:t>
            </a:r>
            <a:r>
              <a:rPr lang="en-US" sz="1800" dirty="0" err="1" smtClean="0"/>
              <a:t>HydroloGIS</a:t>
            </a:r>
            <a:r>
              <a:rPr lang="en-US" sz="1800" dirty="0" smtClean="0"/>
              <a:t>/University of Trento</a:t>
            </a:r>
          </a:p>
          <a:p>
            <a:r>
              <a:rPr lang="en-US" sz="1800" dirty="0" smtClean="0"/>
              <a:t>Joint workshop on OMS and </a:t>
            </a:r>
            <a:r>
              <a:rPr lang="en-US" sz="1800" dirty="0" err="1" smtClean="0"/>
              <a:t>BioMA</a:t>
            </a:r>
            <a:r>
              <a:rPr lang="en-US" sz="1800" dirty="0" smtClean="0"/>
              <a:t> with EU-MARS project</a:t>
            </a:r>
          </a:p>
          <a:p>
            <a:r>
              <a:rPr lang="en-US" sz="1800" dirty="0" smtClean="0"/>
              <a:t>OMS training to crop modelers – CSU/DSSAT Foundation/ARS</a:t>
            </a:r>
          </a:p>
          <a:p>
            <a:r>
              <a:rPr lang="en-US" sz="1800" dirty="0" smtClean="0"/>
              <a:t>OMS training to social science modelers – CSU/US Army COE</a:t>
            </a:r>
          </a:p>
        </p:txBody>
      </p:sp>
    </p:spTree>
    <p:extLst>
      <p:ext uri="{BB962C8B-B14F-4D97-AF65-F5344CB8AC3E}">
        <p14:creationId xmlns:p14="http://schemas.microsoft.com/office/powerpoint/2010/main" val="426647264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Component Development</a:t>
            </a:r>
            <a:endParaRPr lang="en-US" dirty="0"/>
          </a:p>
        </p:txBody>
      </p:sp>
      <p:sp>
        <p:nvSpPr>
          <p:cNvPr id="5" name="Text Placeholder 4"/>
          <p:cNvSpPr>
            <a:spLocks noGrp="1"/>
          </p:cNvSpPr>
          <p:nvPr>
            <p:ph type="body" idx="1"/>
          </p:nvPr>
        </p:nvSpPr>
        <p:spPr/>
        <p:txBody>
          <a:bodyPr/>
          <a:lstStyle/>
          <a:p>
            <a:endParaRPr lang="en-US" dirty="0"/>
          </a:p>
        </p:txBody>
      </p:sp>
      <p:sp>
        <p:nvSpPr>
          <p:cNvPr id="6" name="Slide Number Placeholder 5"/>
          <p:cNvSpPr>
            <a:spLocks noGrp="1"/>
          </p:cNvSpPr>
          <p:nvPr>
            <p:ph type="sldNum" sz="quarter" idx="12"/>
          </p:nvPr>
        </p:nvSpPr>
        <p:spPr/>
        <p:txBody>
          <a:bodyPr/>
          <a:lstStyle/>
          <a:p>
            <a:fld id="{E9353CB8-35B8-441F-A176-6CE3BA725640}" type="slidenum">
              <a:rPr lang="en-US" smtClean="0"/>
              <a:pPr/>
              <a:t>99</a:t>
            </a:fld>
            <a:endParaRPr 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Clarity</Template>
  <TotalTime>7707</TotalTime>
  <Words>12338</Words>
  <Application>Microsoft Office PowerPoint</Application>
  <PresentationFormat>On-screen Show (4:3)</PresentationFormat>
  <Paragraphs>4075</Paragraphs>
  <Slides>292</Slides>
  <Notes>68</Notes>
  <HiddenSlides>2</HiddenSlides>
  <MMClips>0</MMClips>
  <ScaleCrop>false</ScaleCrop>
  <HeadingPairs>
    <vt:vector size="8" baseType="variant">
      <vt:variant>
        <vt:lpstr>Theme</vt:lpstr>
      </vt:variant>
      <vt:variant>
        <vt:i4>1</vt:i4>
      </vt:variant>
      <vt:variant>
        <vt:lpstr>Links</vt:lpstr>
      </vt:variant>
      <vt:variant>
        <vt:i4>2</vt:i4>
      </vt:variant>
      <vt:variant>
        <vt:lpstr>Embedded OLE Servers</vt:lpstr>
      </vt:variant>
      <vt:variant>
        <vt:i4>1</vt:i4>
      </vt:variant>
      <vt:variant>
        <vt:lpstr>Slide Titles</vt:lpstr>
      </vt:variant>
      <vt:variant>
        <vt:i4>292</vt:i4>
      </vt:variant>
    </vt:vector>
  </HeadingPairs>
  <TitlesOfParts>
    <vt:vector size="296" baseType="lpstr">
      <vt:lpstr>Clarity</vt:lpstr>
      <vt:lpstr>\\localhost\Users\giuseppeformetta\Desktop\allPresentations\Macintosh HD:Users:giuseppeformetta:Desktop:NEW_FC_VISIT:HydrologyDays:GEOtop_OMS3_HD_Submitted.doc!OLE_LINK1</vt:lpstr>
      <vt:lpstr>\\localhost\Users\giuseppeformetta\Desktop\allPresentations\Macintosh HD:Users:giuseppeformetta:Desktop:NEW_FC_VISIT:HydrologyDays:GEOtop_OMS3_HD_Submitted.doc!OLE_LINK2</vt:lpstr>
      <vt:lpstr>Equation</vt:lpstr>
      <vt:lpstr>OMS 3</vt:lpstr>
      <vt:lpstr>Overview</vt:lpstr>
      <vt:lpstr>Object Modeling System</vt:lpstr>
      <vt:lpstr>PowerPoint Presentation</vt:lpstr>
      <vt:lpstr>OMS3 Features</vt:lpstr>
      <vt:lpstr>History of the OMS development</vt:lpstr>
      <vt:lpstr>OMS3 and other IMFs</vt:lpstr>
      <vt:lpstr>OMS Console Versions</vt:lpstr>
      <vt:lpstr>Example Measures McCabe WBM</vt:lpstr>
      <vt:lpstr>Component Class Design</vt:lpstr>
      <vt:lpstr>POJO + Annotations</vt:lpstr>
      <vt:lpstr>POJO + Annotations</vt:lpstr>
      <vt:lpstr>Building Models</vt:lpstr>
      <vt:lpstr>Annotations</vt:lpstr>
      <vt:lpstr>PowerPoint Presentation</vt:lpstr>
      <vt:lpstr>PowerPoint Presentation</vt:lpstr>
      <vt:lpstr>PowerPoint Presentation</vt:lpstr>
      <vt:lpstr>Auto Documentation</vt:lpstr>
      <vt:lpstr>OMS3</vt:lpstr>
      <vt:lpstr>DSLs for simulation</vt:lpstr>
      <vt:lpstr>ESP batch processing</vt:lpstr>
      <vt:lpstr>OMS3 Simulations</vt:lpstr>
      <vt:lpstr>Applications</vt:lpstr>
      <vt:lpstr>OMS3 Applications</vt:lpstr>
      <vt:lpstr>AGES-W</vt:lpstr>
      <vt:lpstr>AgES vs. SWAT …</vt:lpstr>
      <vt:lpstr>HRU delineation …</vt:lpstr>
      <vt:lpstr>PowerPoint Presentation</vt:lpstr>
      <vt:lpstr>PowerPoint Presentation</vt:lpstr>
      <vt:lpstr>PowerPoint Presentation</vt:lpstr>
      <vt:lpstr>AgES UI (OMS3 RT)</vt:lpstr>
      <vt:lpstr>Jgrass / OMS</vt:lpstr>
      <vt:lpstr>OMSBox (Modeling Support in uDig)</vt:lpstr>
      <vt:lpstr>PowerPoint Presentation</vt:lpstr>
      <vt:lpstr>3) JGrass  + OMS3  Geoprocessing / EnergyBalance </vt:lpstr>
      <vt:lpstr>PowerPoint Presentation</vt:lpstr>
      <vt:lpstr>CSIP / OMS</vt:lpstr>
      <vt:lpstr>USDA-NRCS Science Delivery</vt:lpstr>
      <vt:lpstr>Rusle2 on CSIP</vt:lpstr>
      <vt:lpstr>Cloud Services Innovation Platform</vt:lpstr>
      <vt:lpstr>Eucalyptus Private Cloud(s)</vt:lpstr>
      <vt:lpstr>CSIP Model Services</vt:lpstr>
      <vt:lpstr>RUSLE2 Model</vt:lpstr>
      <vt:lpstr>CSIP Cloud</vt:lpstr>
      <vt:lpstr>Rusle2 Mobile POC</vt:lpstr>
      <vt:lpstr>Water Balance Model - IAEA</vt:lpstr>
      <vt:lpstr>Mainstreaming Groundwater Considerations into the Integrated Management of the Nile River Basin</vt:lpstr>
      <vt:lpstr>PowerPoint Presentation</vt:lpstr>
      <vt:lpstr>PowerPoint Presentation</vt:lpstr>
      <vt:lpstr>McCabe-Wolock Water Balance Model Global Application to …</vt:lpstr>
      <vt:lpstr>OMS3 for WSF at the NWCC</vt:lpstr>
      <vt:lpstr>Water Supply Forecasting</vt:lpstr>
      <vt:lpstr>PowerPoint Presentation</vt:lpstr>
      <vt:lpstr>PowerPoint Presentation</vt:lpstr>
      <vt:lpstr>OMS3/ESP DSL and Trace Analysis</vt:lpstr>
      <vt:lpstr>ESP NWCC 2013 Forecasting</vt:lpstr>
      <vt:lpstr>Debias ESP</vt:lpstr>
      <vt:lpstr>Batch ESP</vt:lpstr>
      <vt:lpstr>OMS3 - NIFA/NSF</vt:lpstr>
      <vt:lpstr>Assessing Water Management Tradeoffs and Targets under Climatic and Land Use Uncertainty</vt:lpstr>
      <vt:lpstr>Project Goal</vt:lpstr>
      <vt:lpstr>Study Area</vt:lpstr>
      <vt:lpstr>The Overarching Framework</vt:lpstr>
      <vt:lpstr>Objectives</vt:lpstr>
      <vt:lpstr>The Infrastructure</vt:lpstr>
      <vt:lpstr>Expected Outcomes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OMS Laboratory</vt:lpstr>
      <vt:lpstr>OMSLab Collaborations</vt:lpstr>
      <vt:lpstr>Component Development</vt:lpstr>
      <vt:lpstr>OMS3</vt:lpstr>
      <vt:lpstr>OMS2 &amp; OMS3</vt:lpstr>
      <vt:lpstr>A Component</vt:lpstr>
      <vt:lpstr>Example Component (cont.)</vt:lpstr>
      <vt:lpstr>IRF Phases</vt:lpstr>
      <vt:lpstr>Component</vt:lpstr>
      <vt:lpstr>Meta data purpose</vt:lpstr>
      <vt:lpstr>Meta Data</vt:lpstr>
      <vt:lpstr>Description</vt:lpstr>
      <vt:lpstr>Author</vt:lpstr>
      <vt:lpstr>Bibliography</vt:lpstr>
      <vt:lpstr>Status</vt:lpstr>
      <vt:lpstr>VersionInfo</vt:lpstr>
      <vt:lpstr>SourceInfo</vt:lpstr>
      <vt:lpstr>Keywords</vt:lpstr>
      <vt:lpstr>Label</vt:lpstr>
      <vt:lpstr>Execute</vt:lpstr>
      <vt:lpstr>Initialize</vt:lpstr>
      <vt:lpstr>Finalize</vt:lpstr>
      <vt:lpstr>In &amp; Out</vt:lpstr>
      <vt:lpstr>Unit</vt:lpstr>
      <vt:lpstr>Ranges</vt:lpstr>
      <vt:lpstr>Ranges (cont.)</vt:lpstr>
      <vt:lpstr>Role</vt:lpstr>
      <vt:lpstr>Bound</vt:lpstr>
      <vt:lpstr>Component Metadata Variants</vt:lpstr>
      <vt:lpstr>1) Embedded Metadata Annotations</vt:lpstr>
      <vt:lpstr>2) Attached Metadata Annotations</vt:lpstr>
      <vt:lpstr>3) Attached Metadata XML</vt:lpstr>
      <vt:lpstr>3) Attached Metadata XML (cont)</vt:lpstr>
      <vt:lpstr>Native code Access</vt:lpstr>
      <vt:lpstr>What does it do?</vt:lpstr>
      <vt:lpstr>Requirements</vt:lpstr>
      <vt:lpstr>Example</vt:lpstr>
      <vt:lpstr>Annotations</vt:lpstr>
      <vt:lpstr>Annotations </vt:lpstr>
      <vt:lpstr>ISO_C_BINDING</vt:lpstr>
      <vt:lpstr>@Execute</vt:lpstr>
      <vt:lpstr>Input </vt:lpstr>
      <vt:lpstr>CHARACTER</vt:lpstr>
      <vt:lpstr>INTEGER</vt:lpstr>
      <vt:lpstr>REAL</vt:lpstr>
      <vt:lpstr>Arrays (e.g. REAL)</vt:lpstr>
      <vt:lpstr>DSSAT dynamic states</vt:lpstr>
      <vt:lpstr>Shared Libraries</vt:lpstr>
      <vt:lpstr>Resources in Simulations</vt:lpstr>
      <vt:lpstr>Automated Build system</vt:lpstr>
      <vt:lpstr>Conclusions</vt:lpstr>
      <vt:lpstr>Resources</vt:lpstr>
      <vt:lpstr>Java Native Architecture</vt:lpstr>
      <vt:lpstr>A F95 Subroutine</vt:lpstr>
      <vt:lpstr>Example in NGMF</vt:lpstr>
      <vt:lpstr>Component Integration</vt:lpstr>
      <vt:lpstr>Compound</vt:lpstr>
      <vt:lpstr>Integration Choices</vt:lpstr>
      <vt:lpstr>Cylinder Compound</vt:lpstr>
      <vt:lpstr>Cylinder Compound (Black box)</vt:lpstr>
      <vt:lpstr>Cylinder Compound</vt:lpstr>
      <vt:lpstr>out2in(..)   (or connect(..))</vt:lpstr>
      <vt:lpstr>in2in()</vt:lpstr>
      <vt:lpstr>out2out()</vt:lpstr>
      <vt:lpstr>OMS3</vt:lpstr>
      <vt:lpstr>DSL -&gt; Simulation DSL</vt:lpstr>
      <vt:lpstr>Simulation</vt:lpstr>
      <vt:lpstr>Model Content</vt:lpstr>
      <vt:lpstr>sim{} elements</vt:lpstr>
      <vt:lpstr>sim{}</vt:lpstr>
      <vt:lpstr>model{}</vt:lpstr>
      <vt:lpstr>outputstrategy{}</vt:lpstr>
      <vt:lpstr>components{}</vt:lpstr>
      <vt:lpstr>PowerPoint Presentation</vt:lpstr>
      <vt:lpstr>connect{}</vt:lpstr>
      <vt:lpstr>PowerPoint Presentation</vt:lpstr>
      <vt:lpstr>PowerPoint Presentation</vt:lpstr>
      <vt:lpstr>analysis{}</vt:lpstr>
      <vt:lpstr>parameter{}</vt:lpstr>
      <vt:lpstr>PowerPoint Presentation</vt:lpstr>
      <vt:lpstr>efficiency{}</vt:lpstr>
      <vt:lpstr>summary{}</vt:lpstr>
      <vt:lpstr>build{}</vt:lpstr>
      <vt:lpstr>PowerPoint Presentation</vt:lpstr>
      <vt:lpstr>Setup</vt:lpstr>
      <vt:lpstr>Training setup</vt:lpstr>
      <vt:lpstr>NGMF + EC2 + Terracotta (Preparation)</vt:lpstr>
      <vt:lpstr>Objective</vt:lpstr>
      <vt:lpstr>Terminology</vt:lpstr>
      <vt:lpstr>Modeling Stack</vt:lpstr>
      <vt:lpstr>Scalability Concept</vt:lpstr>
      <vt:lpstr>Amazon Web Services</vt:lpstr>
      <vt:lpstr>Terracotta</vt:lpstr>
      <vt:lpstr>General AWS Preparation</vt:lpstr>
      <vt:lpstr>Security Groups (instance FW)</vt:lpstr>
      <vt:lpstr>Amazon Machine Image Bundling</vt:lpstr>
      <vt:lpstr>Published NGMF AMI</vt:lpstr>
      <vt:lpstr>Elastic Block Store </vt:lpstr>
      <vt:lpstr>NGMF Cluster control (NC2)</vt:lpstr>
      <vt:lpstr>NGMF Cluster Control (nc2)</vt:lpstr>
      <vt:lpstr>nc2 Options</vt:lpstr>
      <vt:lpstr>Configuration: $HOME/nc2.conf</vt:lpstr>
      <vt:lpstr>nc2 Examples</vt:lpstr>
      <vt:lpstr>TW EC2 example</vt:lpstr>
      <vt:lpstr>PowerPoint Presentation</vt:lpstr>
      <vt:lpstr>ThornthwaiteMC Simulation Model</vt:lpstr>
      <vt:lpstr>Modeling Workflow</vt:lpstr>
      <vt:lpstr>Start NGMF AMI</vt:lpstr>
      <vt:lpstr>Running instances</vt:lpstr>
      <vt:lpstr>Fetching Cluster IPs</vt:lpstr>
      <vt:lpstr>TC Server Configuration</vt:lpstr>
      <vt:lpstr>Copy model files</vt:lpstr>
      <vt:lpstr>Staring the TC Server </vt:lpstr>
      <vt:lpstr>TC Server Admin console</vt:lpstr>
      <vt:lpstr>Running the model on all nodes</vt:lpstr>
      <vt:lpstr>Instrumentation for NAM &amp; synchronization  (tc.xml)</vt:lpstr>
      <vt:lpstr>Model Output</vt:lpstr>
      <vt:lpstr>Stopping the server</vt:lpstr>
      <vt:lpstr>Simulation DSL</vt:lpstr>
      <vt:lpstr>What is a Domain Specific Language (DSL)?</vt:lpstr>
      <vt:lpstr>DSL Characteristics</vt:lpstr>
      <vt:lpstr>DSL techniques in Groovy</vt:lpstr>
      <vt:lpstr>DSL -&gt; Simulation DSL</vt:lpstr>
      <vt:lpstr>OMS3</vt:lpstr>
      <vt:lpstr>Simulation</vt:lpstr>
      <vt:lpstr>Creating and Connecting </vt:lpstr>
      <vt:lpstr>Configuring</vt:lpstr>
      <vt:lpstr>Language Noise</vt:lpstr>
      <vt:lpstr>Simulation Builder </vt:lpstr>
      <vt:lpstr>Language level  Builder Pattern </vt:lpstr>
      <vt:lpstr> Sim (1)</vt:lpstr>
      <vt:lpstr>Sim (2)</vt:lpstr>
      <vt:lpstr>Ensemble streamflow prediction: esp</vt:lpstr>
      <vt:lpstr>PowerPoint Presentation</vt:lpstr>
      <vt:lpstr>Mixing Scripts / DSL</vt:lpstr>
      <vt:lpstr>Simulation DSLs Examples in OMS3</vt:lpstr>
      <vt:lpstr>PowerPoint Presentation</vt:lpstr>
      <vt:lpstr>DSL syntax coloring and command line  completion in uDig</vt:lpstr>
      <vt:lpstr>DSLs for simulation</vt:lpstr>
      <vt:lpstr>Resources</vt:lpstr>
      <vt:lpstr>PowerPoint Presentation</vt:lpstr>
      <vt:lpstr>PowerPoint Presentation</vt:lpstr>
      <vt:lpstr>ESP batch processing</vt:lpstr>
      <vt:lpstr>PowerPoint Presentation</vt:lpstr>
      <vt:lpstr>Shuffled complex evolution: LUCA</vt:lpstr>
      <vt:lpstr>CSIP / OMS3</vt:lpstr>
      <vt:lpstr>Cloud Services Innovation Platform</vt:lpstr>
      <vt:lpstr>Rusle2 on CSIP</vt:lpstr>
      <vt:lpstr>1) Cloud needs for EM</vt:lpstr>
      <vt:lpstr>PowerPoint Presentation</vt:lpstr>
      <vt:lpstr>OMS3/R2 CSIP</vt:lpstr>
      <vt:lpstr>PowerPoint Presentation</vt:lpstr>
      <vt:lpstr>History of the OMS development</vt:lpstr>
      <vt:lpstr>Rusle2 / CSIP</vt:lpstr>
      <vt:lpstr>Rusle2 CSIP improvements</vt:lpstr>
      <vt:lpstr>CSIP Migration + Enhancement</vt:lpstr>
      <vt:lpstr>CSU Collaboration</vt:lpstr>
      <vt:lpstr>Business Activity Monitoring</vt:lpstr>
      <vt:lpstr>BAM (2)</vt:lpstr>
      <vt:lpstr>CSIP Services</vt:lpstr>
      <vt:lpstr>Current Energy Models</vt:lpstr>
      <vt:lpstr>CSIP Energy ModelService</vt:lpstr>
      <vt:lpstr>R2 OMS3 Prototype</vt:lpstr>
      <vt:lpstr>Rusle2</vt:lpstr>
      <vt:lpstr>Transect definition</vt:lpstr>
      <vt:lpstr>PowerPoint Presentation</vt:lpstr>
      <vt:lpstr>Management selection</vt:lpstr>
      <vt:lpstr>Calling REST</vt:lpstr>
      <vt:lpstr>Output</vt:lpstr>
      <vt:lpstr>SOA/Cloud Workflow</vt:lpstr>
      <vt:lpstr>Rusle 2</vt:lpstr>
      <vt:lpstr>Problems with GDB Data</vt:lpstr>
      <vt:lpstr>New Rusle2 Data Storage</vt:lpstr>
      <vt:lpstr>Advantages</vt:lpstr>
      <vt:lpstr>CDSI</vt:lpstr>
      <vt:lpstr>NGMF – a Noninvasive modeling Framework</vt:lpstr>
      <vt:lpstr>Environmental Modeling Frameworks</vt:lpstr>
      <vt:lpstr>Environmental Modeling Frameworks</vt:lpstr>
      <vt:lpstr>Major Efforts</vt:lpstr>
      <vt:lpstr>Framework Invasiveness</vt:lpstr>
      <vt:lpstr>Framework Invasiveness</vt:lpstr>
      <vt:lpstr>Framework Invasiveness - 2</vt:lpstr>
      <vt:lpstr>Framework Invasiveness – 3</vt:lpstr>
      <vt:lpstr>Research Questions</vt:lpstr>
      <vt:lpstr>Invasiveness Properties</vt:lpstr>
      <vt:lpstr>Model Implementation Investigation</vt:lpstr>
      <vt:lpstr>ThornthwaiteMC Simulation Model</vt:lpstr>
      <vt:lpstr>Invasiveness Measures</vt:lpstr>
      <vt:lpstr>Model Implementation Investigation - 2</vt:lpstr>
      <vt:lpstr>Source Code Size</vt:lpstr>
      <vt:lpstr>Lines of Code</vt:lpstr>
      <vt:lpstr>Framework Datatype Usage</vt:lpstr>
      <vt:lpstr>Framework Specific Functions</vt:lpstr>
      <vt:lpstr>Framework Dependent  Lines of Code (FDLOC)</vt:lpstr>
      <vt:lpstr>Issues</vt:lpstr>
      <vt:lpstr>Methods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odavid</dc:creator>
  <cp:lastModifiedBy>odavid</cp:lastModifiedBy>
  <cp:revision>843</cp:revision>
  <dcterms:created xsi:type="dcterms:W3CDTF">2009-01-07T17:01:33Z</dcterms:created>
  <dcterms:modified xsi:type="dcterms:W3CDTF">2013-10-14T11:29:28Z</dcterms:modified>
</cp:coreProperties>
</file>